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10.mp3" ContentType="audio/mpeg"/>
  <Override PartName="/ppt/media/media11.mp3" ContentType="audio/mpeg"/>
  <Override PartName="/ppt/media/media12.mp3" ContentType="audio/mpeg"/>
  <Override PartName="/ppt/media/media13.mp3" ContentType="audio/mpeg"/>
  <Override PartName="/ppt/media/media14.mp3" ContentType="audio/mpeg"/>
  <Override PartName="/ppt/media/media15.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media/media9.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(60 minutes)</a:t>
            </a:r>
          </a:p>
          <a:p/>
          <a:p>
            <a:r>
              <a:t>Lesson plan:</a:t>
            </a:r>
          </a:p>
          <a:p>
            <a:r>
              <a:t>- 5 min: Read the story. Ask: has anyone had a call or message that did not feel right?</a:t>
            </a:r>
          </a:p>
          <a:p>
            <a:r>
              <a:t>- 12 min: Part 1: the vehicles and everyday pictures. Show of hands: who has used a spam folder, a phone map, or talk to type? That is AI.</a:t>
            </a:r>
          </a:p>
          <a:p>
            <a:r>
              <a:t>- 13 min: Part 2: how AI learns and writes. Live demo: ask a chatbot a local question everyone knows the answer to, ask it twice, and check the source together.</a:t>
            </a:r>
          </a:p>
          <a:p>
            <a:r>
              <a:t>- 10 min: Part 3: the water picture and the community board test. Read examples aloud and have the group call out yes or no.</a:t>
            </a:r>
          </a:p>
          <a:p>
            <a:r>
              <a:t>- 12 min: Part 4: fakes and scams. Each person writes a possible family code word on a card to take home, and saves one real family number in their phone.</a:t>
            </a:r>
          </a:p>
          <a:p>
            <a:r>
              <a:t>- 8 min: Quiz together with a show of hands, then the three Remember cards and where to report.</a:t>
            </a:r>
          </a:p>
          <a:p/>
          <a:p>
            <a:r>
              <a:t>What you need:</a:t>
            </a:r>
          </a:p>
          <a:p>
            <a:r>
              <a:t>- Projector or large TV for the slides</a:t>
            </a:r>
          </a:p>
          <a:p>
            <a:r>
              <a:t>- Printed handouts, one per person</a:t>
            </a:r>
          </a:p>
          <a:p>
            <a:r>
              <a:t>- Index cards and pens for the family code word activity</a:t>
            </a:r>
          </a:p>
          <a:p>
            <a:r>
              <a:t>- Optional: a laptop with a chatbot for a live demonstration, using only public questions</a:t>
            </a:r>
          </a:p>
          <a:p>
            <a:r>
              <a:t>- Participants' own phones</a:t>
            </a:r>
          </a:p>
          <a:p/>
          <a:p>
            <a:r>
              <a:t>Talk about it:</a:t>
            </a:r>
          </a:p>
          <a:p>
            <a:r>
              <a:t>- Where have you already seen AI in your day, maybe without knowing it?</a:t>
            </a:r>
          </a:p>
          <a:p>
            <a:r>
              <a:t>- What would you never type into a free AI app? Why?</a:t>
            </a:r>
          </a:p>
          <a:p>
            <a:r>
              <a:t>- How would your family know a call is really from one of you?</a:t>
            </a:r>
          </a:p>
          <a:p/>
          <a:p>
            <a:r>
              <a:t>The picture slides have every numbered detail in their speaker notes.</a:t>
            </a:r>
          </a:p>
          <a:p/>
          <a:p>
            <a:r>
              <a:t>STORY: An Elder in your family wants photographs of her grandparents from the 1930s. Years ago, someone would have driven to a library far away and opened boxes by hand for weeks. Today a computer search looks through millions of records in minutes, and AI (artificial intelligence) can even sort the photos by what it sees. That same week, her phone rings. It sounds exactly like her grandson, crying and asking for money. AI can help us, and AI can be used to trick us. This class shows what AI really is, how it works, why we always check, and how to keep your family safe.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Elder in your family wants photographs of her grandparents from the 1930s. Years ago, someone would have driven to a library far away and opened boxes by hand for weeks. Today a computer search looks through millions of records in minutes, and AI (artificial intelligence) can even sort the photos by what it sees. That same week, her phone rings. It sounds exactly like her grandson, crying and asking for money. AI can help us, and AI can be used to trick us. This class shows what AI really is, how it works, why we always check, and how to keep your family safe.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Word, Many Machines</a:t>
            </a:r>
          </a:p>
          <a:p/>
          <a:p>
            <a:r>
              <a:t>What the picture shows: A bicycle, a pickup, a tractor, and a semi truck are all vehicles with different jobs and rules. AI is also one word for many different tools.</a:t>
            </a:r>
          </a:p>
          <a:p/>
          <a:p>
            <a:r>
              <a:t>1. One word, many machines. Vehicle is one word for many machines. AI (artificial intelligence) is one word for many different tools.</a:t>
            </a:r>
          </a:p>
          <a:p>
            <a:r>
              <a:t>2. Different jobs. A pickup hauls hay and a tractor works the field. Each kind of AI is built for its own job, like hearing speech, sorting photos, or writing drafts.</a:t>
            </a:r>
          </a:p>
          <a:p>
            <a:r>
              <a:t>3. Different rules. Anyone can ride a bicycle, but a semi needs a special license. Newer, more powerful AI needs more care and more checking.</a:t>
            </a:r>
          </a:p>
          <a:p>
            <a:r>
              <a:t>4. Ask which kind. When someone says we should use AI, ask: which kind, for what job, and with what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Already Use AI Every Day</a:t>
            </a:r>
          </a:p>
          <a:p/>
          <a:p>
            <a:r>
              <a:t>What the picture shows: A phone in the middle connected to five everyday uses of AI: the spam folder, drive time on a map, bank fraud alerts, face unlock, and talking to type.</a:t>
            </a:r>
          </a:p>
          <a:p/>
          <a:p>
            <a:r>
              <a:t>1. Spam folder. Your email learns what junk mail looks like from millions of examples and moves it aside. That is machine learning.</a:t>
            </a:r>
          </a:p>
          <a:p>
            <a:r>
              <a:t>2. Drive time. Your phone map estimates how long the drive to town will take using patterns from past traffic.</a:t>
            </a:r>
          </a:p>
          <a:p>
            <a:r>
              <a:t>3. Fraud alert. Banks use AI to spot a charge that does not fit your usual pattern and send you an alert.</a:t>
            </a:r>
          </a:p>
          <a:p>
            <a:r>
              <a:t>4. Face unlock. Many phones use a neural network to recognize your face before they unlock.</a:t>
            </a:r>
          </a:p>
          <a:p>
            <a:r>
              <a:t>5. Talk to type. When you talk to your phone to write a message, speech recognition turns your words into text.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Is Not New: More Than 70 Years</a:t>
            </a:r>
          </a:p>
          <a:p/>
          <a:p>
            <a:r>
              <a:t>What the picture shows: A road with mile posts from 1952 to 2025 showing that AI has grown for more than 70 years, slowly at first and quickly in recent years.</a:t>
            </a:r>
          </a:p>
          <a:p/>
          <a:p>
            <a:r>
              <a:t>1. 1952: hearing numbers. Researchers at Bell Telephone Laboratories built a machine that recognized the spoken numbers zero through nine.</a:t>
            </a:r>
          </a:p>
          <a:p>
            <a:r>
              <a:t>2. 1956: the name. Scientists chose the name artificial intelligence for a summer research meeting at Dartmouth College.</a:t>
            </a:r>
          </a:p>
          <a:p>
            <a:r>
              <a:t>3. 1958: the perceptron. The perceptron, an early neural network that could learn, was described. It is an ancestor of today's AI.</a:t>
            </a:r>
          </a:p>
          <a:p>
            <a:r>
              <a:t>4. 1959: machine learning. A checkers program got better by learning from its own games. Its creator called this machine learning.</a:t>
            </a:r>
          </a:p>
          <a:p>
            <a:r>
              <a:t>5. 2012: deep learning. A deep learning system did much better than earlier methods at recognizing what is in photos.</a:t>
            </a:r>
          </a:p>
          <a:p>
            <a:r>
              <a:t>6. 2022: chatbots. Public chatbots arrived, built on a 2017 design called the transformer.</a:t>
            </a:r>
          </a:p>
          <a:p>
            <a:r>
              <a:t>7. 2025: agents. AI agents that carry out multistep tasks for people became a focus, along with new safety testing.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AI Family Tree, Oldest to Newest</a:t>
            </a:r>
          </a:p>
          <a:p/>
          <a:p>
            <a:r>
              <a:t>What the picture shows: A Great Basin juniper as the AI family tree: machine learning in the roots, neural networks as the trunk, deep learning and speech recognition as branches, chatbots higher up, and agents as the newest shoot.</a:t>
            </a:r>
          </a:p>
          <a:p/>
          <a:p>
            <a:r>
              <a:t>1. Machine learning. One of the oldest and most proven kinds of AI, and the root the others grow from. It learns patterns from many examples instead of following written rules. Spam filters and fraud alerts use it.</a:t>
            </a:r>
          </a:p>
          <a:p>
            <a:r>
              <a:t>2. Neural networks. Layers of simple math units, loosely modeled on brain cells, that adjust as they learn. The trunk the newer branches grow from.</a:t>
            </a:r>
          </a:p>
          <a:p>
            <a:r>
              <a:t>3. Deep learning. Neural networks with many layers. Since 2012 it has made computers good at seeing photos and hearing speech, and it powers most modern AI.</a:t>
            </a:r>
          </a:p>
          <a:p>
            <a:r>
              <a:t>4. Speech recognition. Turns spoken words into text. Early versions date to 1952; deep learning made it good enough for everyday phones, meeting minutes, and language recordings, with permission.</a:t>
            </a:r>
          </a:p>
          <a:p>
            <a:r>
              <a:t>5. Chatbots. Large language models write by predicting the next word. Helpful for drafts, but they can sound sure and still be wrong.</a:t>
            </a:r>
          </a:p>
          <a:p>
            <a:r>
              <a:t>6. Agents. AI that plans and takes steps on its own, like sending email or filling in forms. Agents are the newest and least tested. Hidden instructions can hijack them, so a person should check and approve every action.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Finding Our Photographs</a:t>
            </a:r>
          </a:p>
          <a:p/>
          <a:p>
            <a:r>
              <a:t>What the picture shows: Two ways to find old photographs of our people: driving to a far library and searching boxes by hand for weeks, or typing a search at home and getting results in minutes.</a:t>
            </a:r>
          </a:p>
          <a:p/>
          <a:p>
            <a:r>
              <a:t>1. The old way. Someone drives to a library far away and searches boxes by hand. It can take weeks, and they may still miss photos.</a:t>
            </a:r>
          </a:p>
          <a:p>
            <a:r>
              <a:t>2. A computer search. A search tool looks through millions of records in seconds. Many libraries and archives now offer online searches like this.</a:t>
            </a:r>
          </a:p>
          <a:p>
            <a:r>
              <a:t>3. Where AI comes in. AI (artificial intelligence) goes further. It can look at the photos themselves and sort them by what it sees, like people, horses, or landscapes, even when no one wrote a label.</a:t>
            </a:r>
          </a:p>
          <a:p>
            <a:r>
              <a:t>4. The big idea. AI is a tool. It is fast at finding patterns, but it does not know our families, our history, or what matters to us.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AI Learns From Examples</a:t>
            </a:r>
          </a:p>
          <a:p/>
          <a:p>
            <a:r>
              <a:t>What the picture shows: Many example photos go in, the computer finds a pattern, and then it can guess what a new photo shows.</a:t>
            </a:r>
          </a:p>
          <a:p/>
          <a:p>
            <a:r>
              <a:t>1. Examples. AI is shown thousands of examples. Some photos show people, some show land.</a:t>
            </a:r>
          </a:p>
          <a:p>
            <a:r>
              <a:t>2. Patterns. The computer finds what the examples have in common. Nobody writes the rules by hand.</a:t>
            </a:r>
          </a:p>
          <a:p>
            <a:r>
              <a:t>3. A guess, not a fact. On a new photo it makes a guess. It says likely, not certainly. It can be wrong, especially with things it saw few examples of, like our own people and places.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a Chatbot Writes</a:t>
            </a:r>
          </a:p>
          <a:p/>
          <a:p>
            <a:r>
              <a:t>What the picture shows: Like the word suggestions on a phone keyboard, a chatbot writes by picking the most likely next word, one stepping stone at a time.</a:t>
            </a:r>
          </a:p>
          <a:p/>
          <a:p>
            <a:r>
              <a:t>1. You already use this. Your phone keyboard suggests the next word as you type. A chatbot works on the same idea, at a much larger scale.</a:t>
            </a:r>
          </a:p>
          <a:p>
            <a:r>
              <a:t>2. What it learned from. It learned patterns from a huge amount of written text. The National Institute of Standards and Technology (NIST) describes these models as predicting the next word.</a:t>
            </a:r>
          </a:p>
          <a:p>
            <a:r>
              <a:t>3. One word at a time. It writes by picking a likely next word, again and again. It is not looking anything up unless the app also searches the web or your files.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Sounds Sure, Can Be Wrong</a:t>
            </a:r>
          </a:p>
          <a:p/>
          <a:p>
            <a:r>
              <a:t>What the picture shows: Like a cousin giving confident directions down a road they have never driven, AI can sound certain and still be wrong.</a:t>
            </a:r>
          </a:p>
          <a:p/>
          <a:p>
            <a:r>
              <a:t>1. The confident guide. AI writes smoothly and sounds sure of itself, even when it has no real answer. Ask the same question twice and you may get two different answers.</a:t>
            </a:r>
          </a:p>
          <a:p>
            <a:r>
              <a:t>2. Confabulation. When AI states something false with confidence, experts call it confabulation, or hallucination.</a:t>
            </a:r>
          </a:p>
          <a:p>
            <a:r>
              <a:t>3. Check the source. Before you rely on an answer, open the document it points to and make sure it says what the AI claims.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Phone Map Said Turn Here</a:t>
            </a:r>
          </a:p>
          <a:p/>
          <a:p>
            <a:r>
              <a:t>What the picture shows: Following a phone map onto a closed dirt road toward the reservoir shows automation bias: trusting the machine over what you can see.</a:t>
            </a:r>
          </a:p>
          <a:p/>
          <a:p>
            <a:r>
              <a:t>1. Trusting the screen. People sometimes follow a phone map onto a closed road even when the signs say stop. Experts call this automation bias.</a:t>
            </a:r>
          </a:p>
          <a:p>
            <a:r>
              <a:t>2. The real signs. With AI, the real signs are the original source and what you already know about your own community.</a:t>
            </a:r>
          </a:p>
          <a:p>
            <a:r>
              <a:t>3. The guard. Ask where the answer came from, open that source, and trust what you can see. Look up from the screen before you act.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Data Is Like Our Water</a:t>
            </a:r>
          </a:p>
          <a:p/>
          <a:p>
            <a:r>
              <a:t>What the picture shows: Data flows from our people and lands like water from the mountains. The tribe controls the headgate and decides which fields it reaches; outside users need an agreement.</a:t>
            </a:r>
          </a:p>
          <a:p/>
          <a:p>
            <a:r>
              <a:t>1. Where it comes from. Information about you, your family, our lands, and our culture starts with us, like snowmelt in the mountains.</a:t>
            </a:r>
          </a:p>
          <a:p>
            <a:r>
              <a:t>2. The headgate. You decide where your information goes, the way a headgate decides which fields the water reaches. For a Native nation, the right to govern its own information is called data sovereignty.</a:t>
            </a:r>
          </a:p>
          <a:p>
            <a:r>
              <a:t>3. Our fields. Your information should help you, your family, and your community first.</a:t>
            </a:r>
          </a:p>
          <a:p>
            <a:r>
              <a:t>4. Outside users. Many free AI (artificial intelligence) apps keep what you type, and some use it to train their AI unless you turn that off. What we post publicly, like family photos or language lessons, can be copied by outside AI, so think before you post.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Call That Sounds Right</a:t>
            </a:r>
          </a:p>
          <a:p/>
          <a:p>
            <a:r>
              <a:t>What the picture shows: AI copies a voice from videos posted online, then calls an Elder pretending to be a grandchild in trouble, and calls the finance office pretending to be a tribal leader asking for a wire transfer.</a:t>
            </a:r>
          </a:p>
          <a:p/>
          <a:p>
            <a:r>
              <a:t>1. Copied from online videos. AI (artificial intelligence) can copy a person's voice and face from recordings posted online. The FBI (Federal Bureau of Investigation) warns that criminals use this for fake calls, photos, and video chats.</a:t>
            </a:r>
          </a:p>
          <a:p>
            <a:r>
              <a:t>2. The family emergency. A caller sounds like a grandchild in trouble and asks for money fast. The FTC (Federal Trade Commission) warns that AI voice cloning makes this old scam more convincing.</a:t>
            </a:r>
          </a:p>
          <a:p>
            <a:r>
              <a:t>3. The boss's voice. A call or video that looks and sounds like a boss or a leader asks someone to send money or change bank details. A familiar voice alone is never proof.</a:t>
            </a:r>
          </a:p>
          <a:p>
            <a:r>
              <a:t>4. The warning signs. Hurry, secrecy, and money that is hard to get back, like wire transfers, gift cards, or cryptocurrency.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Seeing Is Not Always Believing</a:t>
            </a:r>
          </a:p>
          <a:p/>
          <a:p>
            <a:r>
              <a:t>What the picture shows: Three kinds of AI fakes: a fake disaster photo for a charity scam, a fake video call from a leader, and a real meeting recording changed to add words never said.</a:t>
            </a:r>
          </a:p>
          <a:p/>
          <a:p>
            <a:r>
              <a:t>1. Fake photos. AI can make pictures of disasters or people that never existed, often used for fake charities and fake profiles.</a:t>
            </a:r>
          </a:p>
          <a:p>
            <a:r>
              <a:t>2. Fake video calls. Criminals have used live video calls with copied faces and voices of business leaders. Look for lag, odd eyes or hands, and voices that do not match, but do not count on spotting it.</a:t>
            </a:r>
          </a:p>
          <a:p>
            <a:r>
              <a:t>3. Changed recordings. A real video or voice message can be changed to put new words in someone's mouth. Before you share a shocking clip, find where it first came from.</a:t>
            </a:r>
          </a:p>
          <a:p>
            <a:r>
              <a:t>4. Check the source. Fakes keep getting better. Call the person back, check with the group the message claims to come from, and look for the same news from a source you trust.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Guards Against Fakes</a:t>
            </a:r>
          </a:p>
          <a:p/>
          <a:p>
            <a:r>
              <a:t>What the picture shows: Five guards against AI fakes and scams: slow down, hang up and call back on a known number, use a family code word, have two people approve payments, and report it.</a:t>
            </a:r>
          </a:p>
          <a:p/>
          <a:p>
            <a:r>
              <a:t>1. Slow down. Scammers rush you so you do not think. Take a breath, even if it sounds urgent.</a:t>
            </a:r>
          </a:p>
          <a:p>
            <a:r>
              <a:t>2. Hang up and call back. Call the person back on a number you already know is theirs, not the number that called you.</a:t>
            </a:r>
          </a:p>
          <a:p>
            <a:r>
              <a:t>3. Family code word. Agree on a secret word only your family knows. Ask for it when a call does not feel right.</a:t>
            </a:r>
          </a:p>
          <a:p>
            <a:r>
              <a:t>4. Two people approve. Before you send money, talk with someone you trust. At work, two people approve any payment or change to bank details, and a voice or video alone is never enough.</a:t>
            </a:r>
          </a:p>
          <a:p>
            <a:r>
              <a:t>5. Report it. Report scams to the FBI (Federal Bureau of Investigation) Internet Crime Complaint Center (IC3) at ic3.gov, and to the FTC (Federal Trade Commission) at ReportFraud.ftc.gov. If you sent money, call your bank right away. Anyone can be fooled.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is a family of tools</a:t>
            </a:r>
          </a:p>
          <a:p>
            <a:r>
              <a:t>Fast is not the same as right: check</a:t>
            </a:r>
          </a:p>
          <a:p>
            <a:r>
              <a:t>Hang up, call back, use a code word</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email moves junk mail to a spam folder on its own. Is that AI (artificial intelligence)?</a:t>
            </a:r>
          </a:p>
          <a:p>
            <a:r>
              <a:t>Answer: A. Yes, it is machine learning</a:t>
            </a:r>
          </a:p>
          <a:p>
            <a:r>
              <a:t>Spam filters learn what junk mail looks like from many examples. AI has been part of everyday tools for years.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email moves junk mail to a spam folder on its own. Is that AI (artificial intelligence)?</a:t>
            </a:r>
          </a:p>
          <a:p>
            <a:r>
              <a:t>Answer: A. Yes, it is machine learning</a:t>
            </a:r>
          </a:p>
          <a:p>
            <a:r>
              <a:t>Spam filters learn what junk mail looks like from many examples. AI has been part of everyday tools for years.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ask a chatbot what time the clinic opens on Saturday. It answers right away and sounds sure. What do you do?</a:t>
            </a:r>
          </a:p>
          <a:p>
            <a:r>
              <a:t>Answer: A. Check the clinic's own website or call them</a:t>
            </a:r>
          </a:p>
          <a:p>
            <a:r>
              <a:t>AI (artificial intelligence) can sound certain and still be wrong. Experts call this confabulation. The clinic's own website or phone line is the real source.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ask a chatbot what time the clinic opens on Saturday. It answers right away and sounds sure. What do you do?</a:t>
            </a:r>
          </a:p>
          <a:p>
            <a:r>
              <a:t>Answer: A. Check the clinic's own website or call them</a:t>
            </a:r>
          </a:p>
          <a:p>
            <a:r>
              <a:t>AI (artificial intelligence) can sound certain and still be wrong. Experts call this confabulation. The clinic's own website or phone line is the real source.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does a chatbot write an answer?</a:t>
            </a:r>
          </a:p>
          <a:p>
            <a:r>
              <a:t>Answer: B. It picks the next likely word, again and again</a:t>
            </a:r>
          </a:p>
          <a:p>
            <a:r>
              <a:t>Like the word suggestions on your phone, it predicts one word at a time. That is why it can sound smooth and still be wrong.</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does a chatbot write an answer?</a:t>
            </a:r>
          </a:p>
          <a:p>
            <a:r>
              <a:t>Answer: B. It picks the next likely word, again and again</a:t>
            </a:r>
          </a:p>
          <a:p>
            <a:r>
              <a:t>Like the word suggestions on your phone, it predicts one word at a time. That is why it can sound smooth and still be wrong.</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niece wants help writing a letter to her landlord about a broken heater. What should she type into a free AI (artificial intelligence) app?</a:t>
            </a:r>
          </a:p>
          <a:p>
            <a:r>
              <a:t>Answer: B. The problem and the kind of letter she needs, with no names or numbers</a:t>
            </a:r>
          </a:p>
          <a:p>
            <a:r>
              <a:t>Use the community board test. She can add her name and address herself after the AI writes a draft.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niece wants help writing a letter to her landlord about a broken heater. What should she type into a free AI (artificial intelligence) app?</a:t>
            </a:r>
          </a:p>
          <a:p>
            <a:r>
              <a:t>Answer: B. The problem and the kind of letter she needs, with no names or numbers</a:t>
            </a:r>
          </a:p>
          <a:p>
            <a:r>
              <a:t>Use the community board test. She can add her name and address herself after the AI writes a draft.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"grandson" calls crying and asks for gift cards right away. What helps most?</a:t>
            </a:r>
          </a:p>
          <a:p>
            <a:r>
              <a:t>Answer: A. Ask for the family code word, then call him back</a:t>
            </a:r>
          </a:p>
          <a:p>
            <a:r>
              <a:t>AI (artificial intelligence) can copy a voice. A code word only your family knows, and a call back on a number you know, prove who is really calling.</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"grandson" calls crying and asks for gift cards right away. What helps most?</a:t>
            </a:r>
          </a:p>
          <a:p>
            <a:r>
              <a:t>Answer: A. Ask for the family code word, then call him back</a:t>
            </a:r>
          </a:p>
          <a:p>
            <a:r>
              <a:t>AI (artificial intelligence) can copy a voice. A code word only your family knows, and a call back on a number you know, prove who is really calling.</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(60 minutes)</a:t>
            </a:r>
          </a:p>
          <a:p/>
          <a:p>
            <a:r>
              <a:t>Lesson plan:</a:t>
            </a:r>
          </a:p>
          <a:p>
            <a:r>
              <a:t>- 5 min: Read the story. Ask: has anyone had a call or message that did not feel right?</a:t>
            </a:r>
          </a:p>
          <a:p>
            <a:r>
              <a:t>- 12 min: Part 1: the vehicles and everyday pictures. Show of hands: who has used a spam folder, a phone map, or talk to type? That is AI.</a:t>
            </a:r>
          </a:p>
          <a:p>
            <a:r>
              <a:t>- 13 min: Part 2: how AI learns and writes. Live demo: ask a chatbot a local question everyone knows the answer to, ask it twice, and check the source together.</a:t>
            </a:r>
          </a:p>
          <a:p>
            <a:r>
              <a:t>- 10 min: Part 3: the water picture and the community board test. Read examples aloud and have the group call out yes or no.</a:t>
            </a:r>
          </a:p>
          <a:p>
            <a:r>
              <a:t>- 12 min: Part 4: fakes and scams. Each person writes a possible family code word on a card to take home, and saves one real family number in their phone.</a:t>
            </a:r>
          </a:p>
          <a:p>
            <a:r>
              <a:t>- 8 min: Quiz together with a show of hands, then the three Remember cards and where to report.</a:t>
            </a:r>
          </a:p>
          <a:p/>
          <a:p>
            <a:r>
              <a:t>What you need:</a:t>
            </a:r>
          </a:p>
          <a:p>
            <a:r>
              <a:t>- Projector or large TV for the slides</a:t>
            </a:r>
          </a:p>
          <a:p>
            <a:r>
              <a:t>- Printed handouts, one per person</a:t>
            </a:r>
          </a:p>
          <a:p>
            <a:r>
              <a:t>- Index cards and pens for the family code word activity</a:t>
            </a:r>
          </a:p>
          <a:p>
            <a:r>
              <a:t>- Optional: a laptop with a chatbot for a live demonstration, using only public questions</a:t>
            </a:r>
          </a:p>
          <a:p>
            <a:r>
              <a:t>- Participants' own phones</a:t>
            </a:r>
          </a:p>
          <a:p/>
          <a:p>
            <a:r>
              <a:t>Talk about it:</a:t>
            </a:r>
          </a:p>
          <a:p>
            <a:r>
              <a:t>- Where have you already seen AI in your day, maybe without knowing it?</a:t>
            </a:r>
          </a:p>
          <a:p>
            <a:r>
              <a:t>- What would you never type into a free AI app? Why?</a:t>
            </a:r>
          </a:p>
          <a:p>
            <a:r>
              <a:t>- How would your family know a call is really from one of you?</a:t>
            </a:r>
          </a:p>
          <a:p/>
          <a:p>
            <a:r>
              <a:t>The picture slides have every numbered detail in their speaker notes.</a:t>
            </a:r>
          </a:p>
          <a:p/>
          <a:p>
            <a:r>
              <a:t>STORY: An Elder in your family wants photographs of her grandparents from the 1930s. Years ago, someone would have driven to a library far away and opened boxes by hand for weeks. Today a computer search looks through millions of records in minutes, and AI (artificial intelligence) can even sort the photos by what it sees. That same week, her phone rings. It sounds exactly like her grandson, crying and asking for money. AI can help us, and AI can be used to trick us. This class shows what AI really is, how it works, why we always check, and how to keep your family safe.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(60 minutes)</a:t>
            </a:r>
          </a:p>
          <a:p/>
          <a:p>
            <a:r>
              <a:t>Lesson plan:</a:t>
            </a:r>
          </a:p>
          <a:p>
            <a:r>
              <a:t>- 5 min: Read the story. Ask: has anyone had a call or message that did not feel right?</a:t>
            </a:r>
          </a:p>
          <a:p>
            <a:r>
              <a:t>- 12 min: Part 1: the vehicles and everyday pictures. Show of hands: who has used a spam folder, a phone map, or talk to type? That is AI.</a:t>
            </a:r>
          </a:p>
          <a:p>
            <a:r>
              <a:t>- 13 min: Part 2: how AI learns and writes. Live demo: ask a chatbot a local question everyone knows the answer to, ask it twice, and check the source together.</a:t>
            </a:r>
          </a:p>
          <a:p>
            <a:r>
              <a:t>- 10 min: Part 3: the water picture and the community board test. Read examples aloud and have the group call out yes or no.</a:t>
            </a:r>
          </a:p>
          <a:p>
            <a:r>
              <a:t>- 12 min: Part 4: fakes and scams. Each person writes a possible family code word on a card to take home, and saves one real family number in their phone.</a:t>
            </a:r>
          </a:p>
          <a:p>
            <a:r>
              <a:t>- 8 min: Quiz together with a show of hands, then the three Remember cards and where to report.</a:t>
            </a:r>
          </a:p>
          <a:p/>
          <a:p>
            <a:r>
              <a:t>What you need:</a:t>
            </a:r>
          </a:p>
          <a:p>
            <a:r>
              <a:t>- Projector or large TV for the slides</a:t>
            </a:r>
          </a:p>
          <a:p>
            <a:r>
              <a:t>- Printed handouts, one per person</a:t>
            </a:r>
          </a:p>
          <a:p>
            <a:r>
              <a:t>- Index cards and pens for the family code word activity</a:t>
            </a:r>
          </a:p>
          <a:p>
            <a:r>
              <a:t>- Optional: a laptop with a chatbot for a live demonstration, using only public questions</a:t>
            </a:r>
          </a:p>
          <a:p>
            <a:r>
              <a:t>- Participants' own phones</a:t>
            </a:r>
          </a:p>
          <a:p/>
          <a:p>
            <a:r>
              <a:t>Talk about it:</a:t>
            </a:r>
          </a:p>
          <a:p>
            <a:r>
              <a:t>- Where have you already seen AI in your day, maybe without knowing it?</a:t>
            </a:r>
          </a:p>
          <a:p>
            <a:r>
              <a:t>- What would you never type into a free AI app? Why?</a:t>
            </a:r>
          </a:p>
          <a:p>
            <a:r>
              <a:t>- How would your family know a call is really from one of you?</a:t>
            </a:r>
          </a:p>
          <a:p/>
          <a:p>
            <a:r>
              <a:t>The picture slides have every numbered detail in their speaker notes.</a:t>
            </a:r>
          </a:p>
          <a:p/>
          <a:p>
            <a:r>
              <a:t>STORY: An Elder in your family wants photographs of her grandparents from the 1930s. Years ago, someone would have driven to a library far away and opened boxes by hand for weeks. Today a computer search looks through millions of records in minutes, and AI (artificial intelligence) can even sort the photos by what it sees. That same week, her phone rings. It sounds exactly like her grandson, crying and asking for money. AI can help us, and AI can be used to trick us. This class shows what AI really is, how it works, why we always check, and how to keep your family safe.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(60 minutes)</a:t>
            </a:r>
          </a:p>
          <a:p/>
          <a:p>
            <a:r>
              <a:t>Lesson plan:</a:t>
            </a:r>
          </a:p>
          <a:p>
            <a:r>
              <a:t>- 5 min: Read the story. Ask: has anyone had a call or message that did not feel right?</a:t>
            </a:r>
          </a:p>
          <a:p>
            <a:r>
              <a:t>- 12 min: Part 1: the vehicles and everyday pictures. Show of hands: who has used a spam folder, a phone map, or talk to type? That is AI.</a:t>
            </a:r>
          </a:p>
          <a:p>
            <a:r>
              <a:t>- 13 min: Part 2: how AI learns and writes. Live demo: ask a chatbot a local question everyone knows the answer to, ask it twice, and check the source together.</a:t>
            </a:r>
          </a:p>
          <a:p>
            <a:r>
              <a:t>- 10 min: Part 3: the water picture and the community board test. Read examples aloud and have the group call out yes or no.</a:t>
            </a:r>
          </a:p>
          <a:p>
            <a:r>
              <a:t>- 12 min: Part 4: fakes and scams. Each person writes a possible family code word on a card to take home, and saves one real family number in their phone.</a:t>
            </a:r>
          </a:p>
          <a:p>
            <a:r>
              <a:t>- 8 min: Quiz together with a show of hands, then the three Remember cards and where to report.</a:t>
            </a:r>
          </a:p>
          <a:p/>
          <a:p>
            <a:r>
              <a:t>What you need:</a:t>
            </a:r>
          </a:p>
          <a:p>
            <a:r>
              <a:t>- Projector or large TV for the slides</a:t>
            </a:r>
          </a:p>
          <a:p>
            <a:r>
              <a:t>- Printed handouts, one per person</a:t>
            </a:r>
          </a:p>
          <a:p>
            <a:r>
              <a:t>- Index cards and pens for the family code word activity</a:t>
            </a:r>
          </a:p>
          <a:p>
            <a:r>
              <a:t>- Optional: a laptop with a chatbot for a live demonstration, using only public questions</a:t>
            </a:r>
          </a:p>
          <a:p>
            <a:r>
              <a:t>- Participants' own phones</a:t>
            </a:r>
          </a:p>
          <a:p/>
          <a:p>
            <a:r>
              <a:t>Talk about it:</a:t>
            </a:r>
          </a:p>
          <a:p>
            <a:r>
              <a:t>- Where have you already seen AI in your day, maybe without knowing it?</a:t>
            </a:r>
          </a:p>
          <a:p>
            <a:r>
              <a:t>- What would you never type into a free AI app? Why?</a:t>
            </a:r>
          </a:p>
          <a:p>
            <a:r>
              <a:t>- How would your family know a call is really from one of you?</a:t>
            </a:r>
          </a:p>
          <a:p/>
          <a:p>
            <a:r>
              <a:t>The picture slides have every numbered detail in their speaker notes.</a:t>
            </a:r>
          </a:p>
          <a:p/>
          <a:p>
            <a:r>
              <a:t>STORY: An Elder in your family wants photographs of her grandparents from the 1930s. Years ago, someone would have driven to a library far away and opened boxes by hand for weeks. Today a computer search looks through millions of records in minutes, and AI (artificial intelligence) can even sort the photos by what it sees. That same week, her phone rings. It sounds exactly like her grandson, crying and asking for money. AI can help us, and AI can be used to trick us. This class shows what AI really is, how it works, why we always check, and how to keep your family safe.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jpg"/><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jpg"/><Relationship Id="rId4" Type="http://schemas.microsoft.com/office/2007/relationships/media" Target="../media/media8.mp3"/><Relationship Id="rId5" Type="http://schemas.openxmlformats.org/officeDocument/2006/relationships/audio" Target="../media/media8.mp3"/><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2.jpg"/><Relationship Id="rId4" Type="http://schemas.microsoft.com/office/2007/relationships/media" Target="../media/media9.mp3"/><Relationship Id="rId5" Type="http://schemas.openxmlformats.org/officeDocument/2006/relationships/audio" Target="../media/media9.mp3"/><Relationship Id="rId6"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3.jpg"/><Relationship Id="rId4" Type="http://schemas.microsoft.com/office/2007/relationships/media" Target="../media/media10.mp3"/><Relationship Id="rId5" Type="http://schemas.openxmlformats.org/officeDocument/2006/relationships/audio" Target="../media/media10.mp3"/><Relationship Id="rId6"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jpg"/><Relationship Id="rId4" Type="http://schemas.microsoft.com/office/2007/relationships/media" Target="../media/media11.mp3"/><Relationship Id="rId5" Type="http://schemas.openxmlformats.org/officeDocument/2006/relationships/audio" Target="../media/media11.mp3"/><Relationship Id="rId6"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5.jpg"/><Relationship Id="rId4" Type="http://schemas.microsoft.com/office/2007/relationships/media" Target="../media/media12.mp3"/><Relationship Id="rId5" Type="http://schemas.openxmlformats.org/officeDocument/2006/relationships/audio" Target="../media/media12.mp3"/><Relationship Id="rId6"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6.jpg"/><Relationship Id="rId4" Type="http://schemas.microsoft.com/office/2007/relationships/media" Target="../media/media13.mp3"/><Relationship Id="rId5" Type="http://schemas.openxmlformats.org/officeDocument/2006/relationships/audio" Target="../media/media13.mp3"/><Relationship Id="rId6"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7.jpg"/><Relationship Id="rId4" Type="http://schemas.microsoft.com/office/2007/relationships/media" Target="../media/media14.mp3"/><Relationship Id="rId5" Type="http://schemas.openxmlformats.org/officeDocument/2006/relationships/audio" Target="../media/media14.mp3"/><Relationship Id="rId6"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15.mp3"/><Relationship Id="rId4" Type="http://schemas.openxmlformats.org/officeDocument/2006/relationships/audio" Target="../media/media15.mp3"/><Relationship Id="rId5"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27.png"/><Relationship Id="rId5"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7.png"/><Relationship Id="rId5"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29.png"/><Relationship Id="rId5" Type="http://schemas.openxmlformats.org/officeDocument/2006/relationships/image" Target="../media/image2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29.png"/><Relationship Id="rId5" Type="http://schemas.openxmlformats.org/officeDocument/2006/relationships/image" Target="../media/image2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onsumer.ftc.gov/consumer-alerts/2023/03/scammers-use-ai-enhance-their-family-emergency-schemes" TargetMode="External"/><Relationship Id="rId4" Type="http://schemas.openxmlformats.org/officeDocument/2006/relationships/hyperlink" Target="https://www.ic3.gov/PSA/2024/PSA241203" TargetMode="External"/><Relationship Id="rId5" Type="http://schemas.openxmlformats.org/officeDocument/2006/relationships/hyperlink" Target="https://www.ic3.gov"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reportfraud.ftc.gov" TargetMode="External"/><Relationship Id="rId4" Type="http://schemas.openxmlformats.org/officeDocument/2006/relationships/hyperlink" Target="https://www.nist.gov/artificial-intelligence" TargetMode="External"/><Relationship Id="rId5" Type="http://schemas.openxmlformats.org/officeDocument/2006/relationships/hyperlink" Target="https://www.cisa.gov/ai"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691640"/>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COMMUNITY TECH RESOURCES  ·  COMMUNITY CLASS 10 OF 10</a:t>
            </a:r>
          </a:p>
        </p:txBody>
      </p:sp>
      <p:sp>
        <p:nvSpPr>
          <p:cNvPr id="7" name="TextBox 6"/>
          <p:cNvSpPr txBox="1"/>
          <p:nvPr/>
        </p:nvSpPr>
        <p:spPr>
          <a:xfrm>
            <a:off x="640080" y="2368296"/>
            <a:ext cx="5943600" cy="2069591"/>
          </a:xfrm>
          <a:prstGeom prst="rect">
            <a:avLst/>
          </a:prstGeom>
          <a:noFill/>
        </p:spPr>
        <p:txBody>
          <a:bodyPr wrap="square" lIns="36576" rIns="36576" tIns="0" bIns="0" anchor="t">
            <a:noAutofit/>
          </a:bodyPr>
          <a:lstStyle/>
          <a:p>
            <a:pPr algn="l">
              <a:lnSpc>
                <a:spcPts val="5191"/>
              </a:lnSpc>
              <a:spcBef>
                <a:spcPts val="0"/>
              </a:spcBef>
              <a:spcAft>
                <a:spcPts val="0"/>
              </a:spcAft>
            </a:pPr>
            <a:r>
              <a:rPr sz="4400" b="1" i="0">
                <a:solidFill>
                  <a:srgbClr val="FFFFFF"/>
                </a:solidFill>
                <a:latin typeface="Helvetica"/>
              </a:rPr>
              <a:t>AI for Everyone: What It Is and How to Use It Safely</a:t>
            </a:r>
          </a:p>
        </p:txBody>
      </p:sp>
      <p:sp>
        <p:nvSpPr>
          <p:cNvPr id="8" name="TextBox 7"/>
          <p:cNvSpPr txBox="1"/>
          <p:nvPr/>
        </p:nvSpPr>
        <p:spPr>
          <a:xfrm>
            <a:off x="640080" y="4529328"/>
            <a:ext cx="5943600" cy="108051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What AI really is, why we check its answers, what to keep private, and how to stop AI scams</a:t>
            </a:r>
          </a:p>
        </p:txBody>
      </p:sp>
      <p:sp>
        <p:nvSpPr>
          <p:cNvPr id="9" name="Rounded Rectangle 8"/>
          <p:cNvSpPr/>
          <p:nvPr/>
        </p:nvSpPr>
        <p:spPr>
          <a:xfrm>
            <a:off x="640080" y="5747004"/>
            <a:ext cx="143828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747004"/>
            <a:ext cx="143828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Everyone</a:t>
            </a:r>
          </a:p>
        </p:txBody>
      </p:sp>
      <p:sp>
        <p:nvSpPr>
          <p:cNvPr id="11" name="Rounded Rectangle 10"/>
          <p:cNvSpPr/>
          <p:nvPr/>
        </p:nvSpPr>
        <p:spPr>
          <a:xfrm>
            <a:off x="2215526" y="5747004"/>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215526" y="5747004"/>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60 min</a:t>
            </a:r>
          </a:p>
        </p:txBody>
      </p:sp>
      <p:sp>
        <p:nvSpPr>
          <p:cNvPr id="13" name="Rounded Rectangle 12"/>
          <p:cNvSpPr/>
          <p:nvPr/>
        </p:nvSpPr>
        <p:spPr>
          <a:xfrm>
            <a:off x="3488328" y="5747004"/>
            <a:ext cx="1619523"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488328" y="5747004"/>
            <a:ext cx="1619523"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13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ai-everyone.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that AI (artificial intelligence) is a family of tools, not one thing, and name AI you already use every day</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Describe how a chatbot writes an answer, and why an answer that sounds sure can still be wrong</a:t>
            </a:r>
          </a:p>
        </p:txBody>
      </p:sp>
      <p:sp>
        <p:nvSpPr>
          <p:cNvPr id="12" name="Oval 11"/>
          <p:cNvSpPr/>
          <p:nvPr/>
        </p:nvSpPr>
        <p:spPr>
          <a:xfrm>
            <a:off x="640080" y="326897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25983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26948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Decide what is safe to type into a free AI app by using the community board test</a:t>
            </a:r>
          </a:p>
        </p:txBody>
      </p:sp>
      <p:sp>
        <p:nvSpPr>
          <p:cNvPr id="15" name="Oval 14"/>
          <p:cNvSpPr/>
          <p:nvPr/>
        </p:nvSpPr>
        <p:spPr>
          <a:xfrm>
            <a:off x="640080" y="425449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24535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25500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Spot AI voice and video scams, and protect your family with a code word, a call back, and a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767072"/>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832"/>
              </a:lnSpc>
              <a:spcBef>
                <a:spcPts val="0"/>
              </a:spcBef>
              <a:spcAft>
                <a:spcPts val="0"/>
              </a:spcAft>
            </a:pPr>
            <a:r>
              <a:rPr sz="2400" b="0" i="0">
                <a:solidFill>
                  <a:srgbClr val="14233A"/>
                </a:solidFill>
                <a:latin typeface="Helvetica"/>
              </a:rPr>
              <a:t>An Elder in your family wants photographs of her grandparents from the 1930s. Years ago, someone would have driven to a library far away and opened boxes by hand for weeks. Today a computer search looks through millions of records in minutes, and AI (artificial intelligence) can even sort the photos by what it sees. That same week, her phone rings. It sounds exactly like her grandson, crying and asking for money. AI can help us, and AI can be used to trick us. This class shows what AI really is, how it works, why we always check, and how to keep your family safe.</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ai-everyone.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AI Is Not New, and Not One Thing</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AI (artificial intelligence) is one word for a whole family of computer tools. Some kinds are more than 70 years old, and you already use them every day.</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4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One Word, Many Machines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13</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7500"/>
                    <p14:bmk name="2" time="28360"/>
                    <p14:bmk name="3" time="41340"/>
                    <p14:bmk name="4" time="524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You Already Use AI Every Day</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2 of 13</a:t>
            </a:r>
          </a:p>
        </p:txBody>
      </p:sp>
      <p:pic>
        <p:nvPicPr>
          <p:cNvPr id="5" name="Picture 4" descr="deck-1-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070"/>
                    <p14:bmk name="2" time="13470"/>
                    <p14:bmk name="3" time="22690"/>
                    <p14:bmk name="4" time="31650"/>
                    <p14:bmk name="5" time="400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AI Is Not New: More Than 70 Years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3 of 13</a:t>
            </a:r>
          </a:p>
        </p:txBody>
      </p:sp>
      <p:pic>
        <p:nvPicPr>
          <p:cNvPr id="5" name="Picture 4" descr="deck-1-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830"/>
                    <p14:bmk name="2" time="15570"/>
                    <p14:bmk name="3" time="26130"/>
                    <p14:bmk name="4" time="37540"/>
                    <p14:bmk name="5" time="48220"/>
                    <p14:bmk name="6" time="58380"/>
                    <p14:bmk name="7" time="675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AI Family Tree, Oldest to Newest</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4 of 13</a:t>
            </a:r>
          </a:p>
        </p:txBody>
      </p:sp>
      <p:pic>
        <p:nvPicPr>
          <p:cNvPr id="5" name="Picture 4" descr="deck-1-4.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790"/>
                    <p14:bmk name="2" time="19230"/>
                    <p14:bmk name="3" time="31100"/>
                    <p14:bmk name="4" time="43880"/>
                    <p14:bmk name="5" time="58760"/>
                    <p14:bmk name="6" time="6936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How AI Works, and Why We Check</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Computers are fast at searching. AI goes one step further: it learns patterns from many examples and makes a likely guess. Fast is not the same as right.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5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Finding Our Photographs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5 of 13</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7220"/>
                    <p14:bmk name="2" time="27750"/>
                    <p14:bmk name="3" time="38930"/>
                    <p14:bmk name="4" time="5443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How AI Learns From Examples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6 of 13</a:t>
            </a:r>
          </a:p>
        </p:txBody>
      </p:sp>
      <p:pic>
        <p:nvPicPr>
          <p:cNvPr id="5" name="Picture 4" descr="deck-2-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070"/>
                    <p14:bmk name="2" time="11400"/>
                    <p14:bmk name="3" time="2006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How a Chatbot Writes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7 of 13</a:t>
            </a:r>
          </a:p>
        </p:txBody>
      </p:sp>
      <p:pic>
        <p:nvPicPr>
          <p:cNvPr id="5" name="Picture 4" descr="deck-2-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620"/>
                    <p14:bmk name="2" time="13580"/>
                    <p14:bmk name="3" time="272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Sounds Sure, Can Be Wrong</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8 of 13</a:t>
            </a:r>
          </a:p>
        </p:txBody>
      </p:sp>
      <p:pic>
        <p:nvPicPr>
          <p:cNvPr id="5" name="Picture 4" descr="deck-2-4.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730"/>
                    <p14:bmk name="2" time="15330"/>
                    <p14:bmk name="3" time="2512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Phone Map Said Turn Here</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9 of 13</a:t>
            </a:r>
          </a:p>
        </p:txBody>
      </p:sp>
      <p:pic>
        <p:nvPicPr>
          <p:cNvPr id="5" name="Picture 4" descr="deck-2-5.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900"/>
                    <p14:bmk name="2" time="14050"/>
                    <p14:bmk name="3" time="232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Using a chatbot well</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5318607" cy="2307843"/>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298448"/>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1554480"/>
            <a:ext cx="4861407" cy="2033524"/>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Good first jobs</a:t>
            </a:r>
          </a:p>
          <a:p>
            <a:pPr algn="l">
              <a:lnSpc>
                <a:spcPts val="2595"/>
              </a:lnSpc>
              <a:spcBef>
                <a:spcPts val="0"/>
              </a:spcBef>
              <a:spcAft>
                <a:spcPts val="0"/>
              </a:spcAft>
            </a:pPr>
            <a:r>
              <a:rPr sz="2200" b="0" i="0">
                <a:solidFill>
                  <a:srgbClr val="14233A"/>
                </a:solidFill>
                <a:latin typeface="Helvetica"/>
              </a:rPr>
              <a:t>Drafting a letter or a flyer, explaining a hard word or form in plain language, practicing for a job interview, or brainstorming names for an event.</a:t>
            </a:r>
          </a:p>
        </p:txBody>
      </p:sp>
      <p:sp>
        <p:nvSpPr>
          <p:cNvPr id="9" name="Rectangle 8"/>
          <p:cNvSpPr/>
          <p:nvPr/>
        </p:nvSpPr>
        <p:spPr>
          <a:xfrm>
            <a:off x="6233007" y="1298448"/>
            <a:ext cx="5318607" cy="2307843"/>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6233007" y="1298448"/>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61607" y="1554480"/>
            <a:ext cx="4861407" cy="2033524"/>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Always check</a:t>
            </a:r>
          </a:p>
          <a:p>
            <a:pPr algn="l">
              <a:lnSpc>
                <a:spcPts val="2595"/>
              </a:lnSpc>
              <a:spcBef>
                <a:spcPts val="0"/>
              </a:spcBef>
              <a:spcAft>
                <a:spcPts val="0"/>
              </a:spcAft>
            </a:pPr>
            <a:r>
              <a:rPr sz="2200" b="0" i="0">
                <a:solidFill>
                  <a:srgbClr val="14233A"/>
                </a:solidFill>
                <a:latin typeface="Helvetica"/>
              </a:rPr>
              <a:t>Dates, phone numbers, hours, laws, and anything about health, money, or benefits. Open the source or call the office.</a:t>
            </a:r>
          </a:p>
        </p:txBody>
      </p:sp>
      <p:sp>
        <p:nvSpPr>
          <p:cNvPr id="12" name="Rectangle 11"/>
          <p:cNvSpPr/>
          <p:nvPr/>
        </p:nvSpPr>
        <p:spPr>
          <a:xfrm>
            <a:off x="640080" y="4018787"/>
            <a:ext cx="5318607" cy="2307843"/>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640080" y="4018787"/>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68680" y="4274820"/>
            <a:ext cx="4861407" cy="2033524"/>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Ask twice</a:t>
            </a:r>
          </a:p>
          <a:p>
            <a:pPr algn="l">
              <a:lnSpc>
                <a:spcPts val="2595"/>
              </a:lnSpc>
              <a:spcBef>
                <a:spcPts val="0"/>
              </a:spcBef>
              <a:spcAft>
                <a:spcPts val="0"/>
              </a:spcAft>
            </a:pPr>
            <a:r>
              <a:rPr sz="2200" b="0" i="0">
                <a:solidFill>
                  <a:srgbClr val="14233A"/>
                </a:solidFill>
                <a:latin typeface="Helvetica"/>
              </a:rPr>
              <a:t>Ask the same question again, or ask where the answer came from. If the answers do not match, slow down and check.</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Your Information, Your Choice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Information about you, your family, and our community is like our water. It starts with us, and we decide where it goes.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Our Data Is Like Our Water</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10 of 13</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4390"/>
                    <p14:bmk name="2" time="24140"/>
                    <p14:bmk name="3" time="38940"/>
                    <p14:bmk name="4" time="4626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community board test,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914400"/>
          </a:xfrm>
          <a:prstGeom prst="rect">
            <a:avLst/>
          </a:prstGeom>
          <a:noFill/>
        </p:spPr>
        <p:txBody>
          <a:bodyPr wrap="square" lIns="36576" rIns="36576" tIns="0" bIns="0" anchor="t">
            <a:noAutofit/>
          </a:bodyPr>
          <a:lstStyle/>
          <a:p>
            <a:pPr algn="l">
              <a:lnSpc>
                <a:spcPts val="2360"/>
              </a:lnSpc>
              <a:spcBef>
                <a:spcPts val="0"/>
              </a:spcBef>
              <a:spcAft>
                <a:spcPts val="0"/>
              </a:spcAft>
            </a:pPr>
            <a:r>
              <a:rPr sz="2000" b="0" i="0">
                <a:solidFill>
                  <a:srgbClr val="3E5547"/>
                </a:solidFill>
                <a:latin typeface="Helvetica"/>
              </a:rPr>
              <a:t>Before you type anything into a free AI app, ask one question: would I pin this on the community board at the post office, for anyone to read?</a:t>
            </a:r>
          </a:p>
        </p:txBody>
      </p:sp>
      <p:sp>
        <p:nvSpPr>
          <p:cNvPr id="7" name="Rectangle 6"/>
          <p:cNvSpPr/>
          <p:nvPr/>
        </p:nvSpPr>
        <p:spPr>
          <a:xfrm>
            <a:off x="640080" y="2035047"/>
            <a:ext cx="5318607" cy="2307843"/>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640080" y="2035047"/>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68680" y="2291080"/>
            <a:ext cx="4861407" cy="2033524"/>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Yes: go ahead</a:t>
            </a:r>
          </a:p>
          <a:p>
            <a:pPr algn="l">
              <a:lnSpc>
                <a:spcPts val="2595"/>
              </a:lnSpc>
              <a:spcBef>
                <a:spcPts val="0"/>
              </a:spcBef>
              <a:spcAft>
                <a:spcPts val="0"/>
              </a:spcAft>
            </a:pPr>
            <a:r>
              <a:rPr sz="2200" b="0" i="0">
                <a:solidFill>
                  <a:srgbClr val="14233A"/>
                </a:solidFill>
                <a:latin typeface="Helvetica"/>
              </a:rPr>
              <a:t>A recipe question, help wording a flyer for the bake sale, or a question about how something works. Nothing private.</a:t>
            </a:r>
          </a:p>
        </p:txBody>
      </p:sp>
      <p:sp>
        <p:nvSpPr>
          <p:cNvPr id="10" name="Rectangle 9"/>
          <p:cNvSpPr/>
          <p:nvPr/>
        </p:nvSpPr>
        <p:spPr>
          <a:xfrm>
            <a:off x="6233007" y="2035047"/>
            <a:ext cx="5318607" cy="2637536"/>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6233007" y="2035047"/>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461607" y="2291080"/>
            <a:ext cx="4861407" cy="2363216"/>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No: keep it out</a:t>
            </a:r>
          </a:p>
          <a:p>
            <a:pPr algn="l">
              <a:lnSpc>
                <a:spcPts val="2595"/>
              </a:lnSpc>
              <a:spcBef>
                <a:spcPts val="0"/>
              </a:spcBef>
              <a:spcAft>
                <a:spcPts val="0"/>
              </a:spcAft>
            </a:pPr>
            <a:r>
              <a:rPr sz="2200" b="0" i="0">
                <a:solidFill>
                  <a:srgbClr val="14233A"/>
                </a:solidFill>
                <a:latin typeface="Helvetica"/>
              </a:rPr>
              <a:t>Social Security, bank, and card numbers, passwords, medical details, children's information, photos of IDs, and anything about another person that they did not agree to share.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community board test,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5318607" cy="2637536"/>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298448"/>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1554480"/>
            <a:ext cx="4861407" cy="2363216"/>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Sacred stays out</a:t>
            </a:r>
          </a:p>
          <a:p>
            <a:pPr algn="l">
              <a:lnSpc>
                <a:spcPts val="2595"/>
              </a:lnSpc>
              <a:spcBef>
                <a:spcPts val="0"/>
              </a:spcBef>
              <a:spcAft>
                <a:spcPts val="0"/>
              </a:spcAft>
            </a:pPr>
            <a:r>
              <a:rPr sz="2200" b="0" i="0">
                <a:solidFill>
                  <a:srgbClr val="14233A"/>
                </a:solidFill>
                <a:latin typeface="Helvetica"/>
              </a:rPr>
              <a:t>Ceremonial knowledge and stories that are not meant to be shared stay out of AI apps. So do photos and recordings of Elders, unless they say yes.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your AI app's privacy settings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Open the app's Settings and look for a Privacy or Data section.</a:t>
            </a:r>
          </a:p>
        </p:txBody>
      </p:sp>
      <p:sp>
        <p:nvSpPr>
          <p:cNvPr id="8" name="Rounded Rectangle 7"/>
          <p:cNvSpPr/>
          <p:nvPr/>
        </p:nvSpPr>
        <p:spPr>
          <a:xfrm>
            <a:off x="676656" y="185547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183438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the setting about using your chats to improve or train the AI. Turn it off if you prefer.</a:t>
            </a:r>
          </a:p>
        </p:txBody>
      </p:sp>
      <p:sp>
        <p:nvSpPr>
          <p:cNvPr id="10" name="Rounded Rectangle 9"/>
          <p:cNvSpPr/>
          <p:nvPr/>
        </p:nvSpPr>
        <p:spPr>
          <a:xfrm>
            <a:off x="676656" y="278104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75996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Look through your chat history and delete chats that hold personal information.</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your AI app's privacy settings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Before you upload a photo or a file, ask the community board question again.</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Check the privacy settings on your social media too. Public posts, photos, and videos can be copied.</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4</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Fakes and Scams</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AI can now copy a voice and a face from videos posted online. The tricks are new, but the warning signs are old: hurry, secrecy, and money that is hard to get back.</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3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Call That Sounds Right</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11 of 13</a:t>
            </a:r>
          </a:p>
        </p:txBody>
      </p:sp>
      <p:pic>
        <p:nvPicPr>
          <p:cNvPr id="5" name="Picture 4" descr="deck-4-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6930"/>
                    <p14:bmk name="2" time="35870"/>
                    <p14:bmk name="3" time="50990"/>
                    <p14:bmk name="4" time="64209"/>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Seeing Is Not Always Believing</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12 of 13</a:t>
            </a:r>
          </a:p>
        </p:txBody>
      </p:sp>
      <p:pic>
        <p:nvPicPr>
          <p:cNvPr id="5" name="Picture 4" descr="deck-4-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190"/>
                    <p14:bmk name="2" time="14030"/>
                    <p14:bmk name="3" time="29880"/>
                    <p14:bmk name="4" time="424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Our Guards Against Fakes</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13 of 13</a:t>
            </a:r>
          </a:p>
        </p:txBody>
      </p:sp>
      <p:pic>
        <p:nvPicPr>
          <p:cNvPr id="5" name="Picture 4" descr="deck-4-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770"/>
                    <p14:bmk name="2" time="10830"/>
                    <p14:bmk name="3" time="19530"/>
                    <p14:bmk name="4" time="28700"/>
                    <p14:bmk name="5" time="425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Why this matters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2022856"/>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2022856"/>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2022856"/>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In 2024, people age 60 and older reported nearly $4.9 billion in losses to the FBI (Federal Bureau of Investigation) Internet Crime Complaint Center (IC3), in more than 147,000 complaints. Anyone can be fooled, so there is no shame in reporting.</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Set up your family's guards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Choose a code word</a:t>
            </a:r>
          </a:p>
          <a:p>
            <a:pPr algn="l">
              <a:lnSpc>
                <a:spcPts val="2832"/>
              </a:lnSpc>
              <a:spcBef>
                <a:spcPts val="0"/>
              </a:spcBef>
              <a:spcAft>
                <a:spcPts val="0"/>
              </a:spcAft>
            </a:pPr>
            <a:r>
              <a:rPr sz="2400" b="0" i="0">
                <a:solidFill>
                  <a:srgbClr val="3E5547"/>
                </a:solidFill>
                <a:latin typeface="Helvetica"/>
              </a:rPr>
              <a:t>Pick a word or phrase only your family knows. Share it in person, not by text or social media, and make sure Elders and children know it.</a:t>
            </a:r>
          </a:p>
        </p:txBody>
      </p:sp>
      <p:sp>
        <p:nvSpPr>
          <p:cNvPr id="9" name="Oval 8"/>
          <p:cNvSpPr/>
          <p:nvPr/>
        </p:nvSpPr>
        <p:spPr>
          <a:xfrm>
            <a:off x="640080" y="2538221"/>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38221"/>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2553715"/>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Save the real numbers</a:t>
            </a:r>
          </a:p>
          <a:p>
            <a:pPr algn="l">
              <a:lnSpc>
                <a:spcPts val="2832"/>
              </a:lnSpc>
              <a:spcBef>
                <a:spcPts val="0"/>
              </a:spcBef>
              <a:spcAft>
                <a:spcPts val="0"/>
              </a:spcAft>
            </a:pPr>
            <a:r>
              <a:rPr sz="2400" b="0" i="0">
                <a:solidFill>
                  <a:srgbClr val="3E5547"/>
                </a:solidFill>
                <a:latin typeface="Helvetica"/>
              </a:rPr>
              <a:t>Put the phone numbers of family members, your bank, and the clinic in your phone, so you can hang up and call back on a number you know.</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Set up your family's guards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8" name="TextBox 7"/>
          <p:cNvSpPr txBox="1"/>
          <p:nvPr/>
        </p:nvSpPr>
        <p:spPr>
          <a:xfrm>
            <a:off x="1298448" y="1298448"/>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Post with care</a:t>
            </a:r>
          </a:p>
          <a:p>
            <a:pPr algn="l">
              <a:lnSpc>
                <a:spcPts val="2832"/>
              </a:lnSpc>
              <a:spcBef>
                <a:spcPts val="0"/>
              </a:spcBef>
              <a:spcAft>
                <a:spcPts val="0"/>
              </a:spcAft>
            </a:pPr>
            <a:r>
              <a:rPr sz="2400" b="0" i="0">
                <a:solidFill>
                  <a:srgbClr val="3E5547"/>
                </a:solidFill>
                <a:latin typeface="Helvetica"/>
              </a:rPr>
              <a:t>Make social media accounts private, and think twice before posting long videos of your voice and face.</a:t>
            </a:r>
          </a:p>
        </p:txBody>
      </p:sp>
      <p:sp>
        <p:nvSpPr>
          <p:cNvPr id="9" name="Oval 8"/>
          <p:cNvSpPr/>
          <p:nvPr/>
        </p:nvSpPr>
        <p:spPr>
          <a:xfrm>
            <a:off x="640080" y="2538221"/>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38221"/>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1" name="TextBox 10"/>
          <p:cNvSpPr txBox="1"/>
          <p:nvPr/>
        </p:nvSpPr>
        <p:spPr>
          <a:xfrm>
            <a:off x="1298448" y="2553715"/>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Agree on a rule</a:t>
            </a:r>
          </a:p>
          <a:p>
            <a:pPr algn="l">
              <a:lnSpc>
                <a:spcPts val="2832"/>
              </a:lnSpc>
              <a:spcBef>
                <a:spcPts val="0"/>
              </a:spcBef>
              <a:spcAft>
                <a:spcPts val="0"/>
              </a:spcAft>
            </a:pPr>
            <a:r>
              <a:rPr sz="2400" b="0" i="0">
                <a:solidFill>
                  <a:srgbClr val="3E5547"/>
                </a:solidFill>
                <a:latin typeface="Helvetica"/>
              </a:rPr>
              <a:t>No money, gift cards, or cryptocurrency goes out because of a call or message until you call back and check.</a:t>
            </a:r>
          </a:p>
        </p:txBody>
      </p:sp>
      <p:sp>
        <p:nvSpPr>
          <p:cNvPr id="12" name="Oval 11"/>
          <p:cNvSpPr/>
          <p:nvPr/>
        </p:nvSpPr>
        <p:spPr>
          <a:xfrm>
            <a:off x="640080" y="3793489"/>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793489"/>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4" name="TextBox 13"/>
          <p:cNvSpPr txBox="1"/>
          <p:nvPr/>
        </p:nvSpPr>
        <p:spPr>
          <a:xfrm>
            <a:off x="1298448" y="3808983"/>
            <a:ext cx="10253167" cy="895604"/>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Know where to report</a:t>
            </a:r>
          </a:p>
          <a:p>
            <a:pPr algn="l">
              <a:lnSpc>
                <a:spcPts val="2832"/>
              </a:lnSpc>
              <a:spcBef>
                <a:spcPts val="0"/>
              </a:spcBef>
              <a:spcAft>
                <a:spcPts val="0"/>
              </a:spcAft>
            </a:pPr>
            <a:r>
              <a:rPr sz="2400" b="0" i="0">
                <a:solidFill>
                  <a:srgbClr val="3E5547"/>
                </a:solidFill>
                <a:latin typeface="Helvetica"/>
              </a:rPr>
              <a:t>ic3.gov, ReportFraud.ftc.gov, your bank, and your local or tribal police.</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About twenty minutes, with your own phone or computer and your family.</a:t>
            </a:r>
          </a:p>
        </p:txBody>
      </p:sp>
      <p:sp>
        <p:nvSpPr>
          <p:cNvPr id="7" name="Oval 6"/>
          <p:cNvSpPr/>
          <p:nvPr/>
        </p:nvSpPr>
        <p:spPr>
          <a:xfrm>
            <a:off x="640080" y="22847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2847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300224"/>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the AI you already use: open your email's spam folder, check the drive time on your phone map, and try talking to your phone to type a message.</a:t>
            </a:r>
          </a:p>
        </p:txBody>
      </p:sp>
      <p:sp>
        <p:nvSpPr>
          <p:cNvPr id="10" name="Oval 9"/>
          <p:cNvSpPr/>
          <p:nvPr/>
        </p:nvSpPr>
        <p:spPr>
          <a:xfrm>
            <a:off x="640080" y="359994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359994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2" name="TextBox 11"/>
          <p:cNvSpPr txBox="1"/>
          <p:nvPr/>
        </p:nvSpPr>
        <p:spPr>
          <a:xfrm>
            <a:off x="1298448" y="3615436"/>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If you use a chatbot, ask it a question you already know the answer to, like the hours of your community center or the history of your town. Write down what it gets right and wrong.</a:t>
            </a:r>
          </a:p>
        </p:txBody>
      </p:sp>
      <p:pic>
        <p:nvPicPr>
          <p:cNvPr id="13"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6200"/>
                    <p14:bmk name="2" time="16980"/>
                    <p14:bmk name="3" time="29250"/>
                    <p14:bmk name="4" time="37850"/>
                    <p14:bmk name="5" time="47880"/>
                    <p14:bmk name="6" time="56520"/>
                    <p14:bmk name="Remember" time="64379"/>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3"/>
                </p:tgtEl>
              </p:cMediaNode>
            </p:audio>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Ask the same question a second time, then ask, "Where did that answer come from?" Open the source it gives and check it.</a:t>
            </a:r>
          </a:p>
        </p:txBody>
      </p:sp>
      <p:sp>
        <p:nvSpPr>
          <p:cNvPr id="9" name="Oval 8"/>
          <p:cNvSpPr/>
          <p:nvPr/>
        </p:nvSpPr>
        <p:spPr>
          <a:xfrm>
            <a:off x="640080" y="22085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085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1" name="TextBox 10"/>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Open the chatbot app's Settings. Find the privacy or data setting about training, and delete any chats that hold personal information.</a:t>
            </a:r>
          </a:p>
        </p:txBody>
      </p:sp>
      <p:sp>
        <p:nvSpPr>
          <p:cNvPr id="12" name="Oval 11"/>
          <p:cNvSpPr/>
          <p:nvPr/>
        </p:nvSpPr>
        <p:spPr>
          <a:xfrm>
            <a:off x="640080" y="313410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13410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4" name="TextBox 13"/>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At your next family meal, choose a family code word. Make sure Elders and children know it, and do not post it anywhere.</a:t>
            </a:r>
          </a:p>
        </p:txBody>
      </p:sp>
      <p:sp>
        <p:nvSpPr>
          <p:cNvPr id="15" name="Oval 14"/>
          <p:cNvSpPr/>
          <p:nvPr/>
        </p:nvSpPr>
        <p:spPr>
          <a:xfrm>
            <a:off x="640080" y="405968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05968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7" name="TextBox 16"/>
          <p:cNvSpPr txBox="1"/>
          <p:nvPr/>
        </p:nvSpPr>
        <p:spPr>
          <a:xfrm>
            <a:off x="1298448" y="4075176"/>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Save the real phone numbers of family members and your bank in your phone, so you can hang up and call back.</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ai-truck.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AI is a family of tools</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ai-check.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Fast is not the same as right: check</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ai-phone.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Hang up, call back, use a code word</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email moves junk mail to a spam folder on its own. Is that AI (artificial intelligence)?</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check.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Yes, it is machine learning</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cross.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No, AI is only chatbots</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email moves junk mail to a spam folder on its own. Is that AI (artificial intelligence)?</a:t>
            </a:r>
          </a:p>
        </p:txBody>
      </p:sp>
      <p:sp>
        <p:nvSpPr>
          <p:cNvPr id="7" name="Rounded Rectangle 6"/>
          <p:cNvSpPr/>
          <p:nvPr/>
        </p:nvSpPr>
        <p:spPr>
          <a:xfrm>
            <a:off x="640080" y="247192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check.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Yes, it is machine learning</a:t>
            </a:r>
          </a:p>
        </p:txBody>
      </p:sp>
      <p:sp>
        <p:nvSpPr>
          <p:cNvPr id="12" name="Rounded Rectangle 11"/>
          <p:cNvSpPr/>
          <p:nvPr/>
        </p:nvSpPr>
        <p:spPr>
          <a:xfrm>
            <a:off x="9539935" y="260908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60908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34060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47776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ai-cross.png"/>
          <p:cNvPicPr>
            <a:picLocks noChangeAspect="1"/>
          </p:cNvPicPr>
          <p:nvPr/>
        </p:nvPicPr>
        <p:blipFill>
          <a:blip r:embed="rId5"/>
          <a:stretch>
            <a:fillRect/>
          </a:stretch>
        </p:blipFill>
        <p:spPr>
          <a:xfrm>
            <a:off x="1417319" y="3386328"/>
            <a:ext cx="640080" cy="640080"/>
          </a:xfrm>
          <a:prstGeom prst="rect">
            <a:avLst/>
          </a:prstGeom>
        </p:spPr>
      </p:pic>
      <p:sp>
        <p:nvSpPr>
          <p:cNvPr id="18" name="TextBox 17"/>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No, AI is only chatbots</a:t>
            </a:r>
          </a:p>
        </p:txBody>
      </p:sp>
      <p:sp>
        <p:nvSpPr>
          <p:cNvPr id="19" name="Rectangle 18"/>
          <p:cNvSpPr/>
          <p:nvPr/>
        </p:nvSpPr>
        <p:spPr>
          <a:xfrm>
            <a:off x="640080" y="4346448"/>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529328"/>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Spam filters learn what junk mail looks like from many examples. AI has been part of everyday tools for years.</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 ask a chatbot what time the clinic opens on Saturday. It answers right away and sounds sure. What do you do?</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search.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Check the clinic's own website or call them</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thumb.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Trust it, it sounded sure</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ai-ask.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Ask the chatbot if it is sure</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 ask a chatbot what time the clinic opens on Saturday. It answers right away and sounds sure. What do you do?</a:t>
            </a:r>
          </a:p>
        </p:txBody>
      </p:sp>
      <p:sp>
        <p:nvSpPr>
          <p:cNvPr id="7" name="Rounded Rectangle 6"/>
          <p:cNvSpPr/>
          <p:nvPr/>
        </p:nvSpPr>
        <p:spPr>
          <a:xfrm>
            <a:off x="640080" y="247192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search.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Check the clinic's own website or call them</a:t>
            </a:r>
          </a:p>
        </p:txBody>
      </p:sp>
      <p:sp>
        <p:nvSpPr>
          <p:cNvPr id="12" name="Rounded Rectangle 11"/>
          <p:cNvSpPr/>
          <p:nvPr/>
        </p:nvSpPr>
        <p:spPr>
          <a:xfrm>
            <a:off x="9539935" y="260908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60908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34060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47776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ai-thumb.png"/>
          <p:cNvPicPr>
            <a:picLocks noChangeAspect="1"/>
          </p:cNvPicPr>
          <p:nvPr/>
        </p:nvPicPr>
        <p:blipFill>
          <a:blip r:embed="rId5"/>
          <a:stretch>
            <a:fillRect/>
          </a:stretch>
        </p:blipFill>
        <p:spPr>
          <a:xfrm>
            <a:off x="1417319" y="3386328"/>
            <a:ext cx="640080" cy="640080"/>
          </a:xfrm>
          <a:prstGeom prst="rect">
            <a:avLst/>
          </a:prstGeom>
        </p:spPr>
      </p:pic>
      <p:sp>
        <p:nvSpPr>
          <p:cNvPr id="18" name="TextBox 17"/>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Trust it, it sounded sure</a:t>
            </a:r>
          </a:p>
        </p:txBody>
      </p:sp>
      <p:sp>
        <p:nvSpPr>
          <p:cNvPr id="19" name="Rounded Rectangle 18"/>
          <p:cNvSpPr/>
          <p:nvPr/>
        </p:nvSpPr>
        <p:spPr>
          <a:xfrm>
            <a:off x="640080" y="420928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4644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4644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ai-ask.png"/>
          <p:cNvPicPr>
            <a:picLocks noChangeAspect="1"/>
          </p:cNvPicPr>
          <p:nvPr/>
        </p:nvPicPr>
        <p:blipFill>
          <a:blip r:embed="rId6"/>
          <a:stretch>
            <a:fillRect/>
          </a:stretch>
        </p:blipFill>
        <p:spPr>
          <a:xfrm>
            <a:off x="1417319" y="4255008"/>
            <a:ext cx="640080" cy="640080"/>
          </a:xfrm>
          <a:prstGeom prst="rect">
            <a:avLst/>
          </a:prstGeom>
        </p:spPr>
      </p:pic>
      <p:sp>
        <p:nvSpPr>
          <p:cNvPr id="23" name="TextBox 22"/>
          <p:cNvSpPr txBox="1"/>
          <p:nvPr/>
        </p:nvSpPr>
        <p:spPr>
          <a:xfrm>
            <a:off x="2240280" y="420928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Ask the chatbot if it is sure</a:t>
            </a:r>
          </a:p>
        </p:txBody>
      </p:sp>
      <p:sp>
        <p:nvSpPr>
          <p:cNvPr id="24" name="Rectangle 23"/>
          <p:cNvSpPr/>
          <p:nvPr/>
        </p:nvSpPr>
        <p:spPr>
          <a:xfrm>
            <a:off x="640080" y="5215128"/>
            <a:ext cx="10911535" cy="102514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98008"/>
            <a:ext cx="10454335" cy="842263"/>
          </a:xfrm>
          <a:prstGeom prst="rect">
            <a:avLst/>
          </a:prstGeom>
          <a:noFill/>
        </p:spPr>
        <p:txBody>
          <a:bodyPr wrap="square" lIns="36576" rIns="36576" tIns="0" bIns="0" anchor="t">
            <a:noAutofit/>
          </a:bodyPr>
          <a:lstStyle/>
          <a:p>
            <a:pPr algn="l">
              <a:lnSpc>
                <a:spcPts val="2595"/>
              </a:lnSpc>
              <a:spcBef>
                <a:spcPts val="0"/>
              </a:spcBef>
              <a:spcAft>
                <a:spcPts val="0"/>
              </a:spcAft>
            </a:pPr>
            <a:r>
              <a:rPr sz="2200" b="1" i="0">
                <a:solidFill>
                  <a:srgbClr val="1E7A45"/>
                </a:solidFill>
                <a:latin typeface="Helvetica"/>
              </a:rPr>
              <a:t>Why: </a:t>
            </a:r>
            <a:r>
              <a:rPr sz="2200" b="0" i="0">
                <a:solidFill>
                  <a:srgbClr val="14233A"/>
                </a:solidFill>
                <a:latin typeface="Helvetica"/>
              </a:rPr>
              <a:t>AI (artificial intelligence) can sound certain and still be wrong. Experts call this confabulation. The clinic's own website or phone line is the real source.</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How does a chatbot write an answer?</a:t>
            </a:r>
          </a:p>
        </p:txBody>
      </p:sp>
      <p:sp>
        <p:nvSpPr>
          <p:cNvPr id="7" name="Rounded Rectangle 6"/>
          <p:cNvSpPr/>
          <p:nvPr/>
        </p:nvSpPr>
        <p:spPr>
          <a:xfrm>
            <a:off x="640080" y="2022347"/>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library.png"/>
          <p:cNvPicPr>
            <a:picLocks noChangeAspect="1"/>
          </p:cNvPicPr>
          <p:nvPr/>
        </p:nvPicPr>
        <p:blipFill>
          <a:blip r:embed="rId4"/>
          <a:stretch>
            <a:fillRect/>
          </a:stretch>
        </p:blipFill>
        <p:spPr>
          <a:xfrm>
            <a:off x="1643329" y="2250948"/>
            <a:ext cx="1417320" cy="1417320"/>
          </a:xfrm>
          <a:prstGeom prst="rect">
            <a:avLst/>
          </a:prstGeom>
        </p:spPr>
      </p:pic>
      <p:sp>
        <p:nvSpPr>
          <p:cNvPr id="11" name="TextBox 10"/>
          <p:cNvSpPr txBox="1"/>
          <p:nvPr/>
        </p:nvSpPr>
        <p:spPr>
          <a:xfrm>
            <a:off x="868680" y="382371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It looks it up in a book</a:t>
            </a:r>
          </a:p>
        </p:txBody>
      </p:sp>
      <p:sp>
        <p:nvSpPr>
          <p:cNvPr id="12" name="Rounded Rectangle 11"/>
          <p:cNvSpPr/>
          <p:nvPr/>
        </p:nvSpPr>
        <p:spPr>
          <a:xfrm>
            <a:off x="4383938" y="2022347"/>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words.png"/>
          <p:cNvPicPr>
            <a:picLocks noChangeAspect="1"/>
          </p:cNvPicPr>
          <p:nvPr/>
        </p:nvPicPr>
        <p:blipFill>
          <a:blip r:embed="rId5"/>
          <a:stretch>
            <a:fillRect/>
          </a:stretch>
        </p:blipFill>
        <p:spPr>
          <a:xfrm>
            <a:off x="5387187" y="2250948"/>
            <a:ext cx="1417320" cy="1417320"/>
          </a:xfrm>
          <a:prstGeom prst="rect">
            <a:avLst/>
          </a:prstGeom>
        </p:spPr>
      </p:pic>
      <p:sp>
        <p:nvSpPr>
          <p:cNvPr id="16" name="TextBox 15"/>
          <p:cNvSpPr txBox="1"/>
          <p:nvPr/>
        </p:nvSpPr>
        <p:spPr>
          <a:xfrm>
            <a:off x="4612538" y="382371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It picks the next likely word, again and again</a:t>
            </a:r>
          </a:p>
        </p:txBody>
      </p:sp>
      <p:sp>
        <p:nvSpPr>
          <p:cNvPr id="17" name="Rounded Rectangle 16"/>
          <p:cNvSpPr/>
          <p:nvPr/>
        </p:nvSpPr>
        <p:spPr>
          <a:xfrm>
            <a:off x="8127796" y="2022347"/>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ai-ask.png"/>
          <p:cNvPicPr>
            <a:picLocks noChangeAspect="1"/>
          </p:cNvPicPr>
          <p:nvPr/>
        </p:nvPicPr>
        <p:blipFill>
          <a:blip r:embed="rId6"/>
          <a:stretch>
            <a:fillRect/>
          </a:stretch>
        </p:blipFill>
        <p:spPr>
          <a:xfrm>
            <a:off x="9131045" y="2250948"/>
            <a:ext cx="1417320" cy="1417320"/>
          </a:xfrm>
          <a:prstGeom prst="rect">
            <a:avLst/>
          </a:prstGeom>
        </p:spPr>
      </p:pic>
      <p:sp>
        <p:nvSpPr>
          <p:cNvPr id="21" name="TextBox 20"/>
          <p:cNvSpPr txBox="1"/>
          <p:nvPr/>
        </p:nvSpPr>
        <p:spPr>
          <a:xfrm>
            <a:off x="8356396" y="382371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 person types it live</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How does a chatbot write an answer?</a:t>
            </a:r>
          </a:p>
        </p:txBody>
      </p:sp>
      <p:sp>
        <p:nvSpPr>
          <p:cNvPr id="7" name="Rounded Rectangle 6"/>
          <p:cNvSpPr/>
          <p:nvPr/>
        </p:nvSpPr>
        <p:spPr>
          <a:xfrm>
            <a:off x="640080" y="2022347"/>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15950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1595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library.png"/>
          <p:cNvPicPr>
            <a:picLocks noChangeAspect="1"/>
          </p:cNvPicPr>
          <p:nvPr/>
        </p:nvPicPr>
        <p:blipFill>
          <a:blip r:embed="rId4"/>
          <a:stretch>
            <a:fillRect/>
          </a:stretch>
        </p:blipFill>
        <p:spPr>
          <a:xfrm>
            <a:off x="1417319" y="2068068"/>
            <a:ext cx="640080" cy="640080"/>
          </a:xfrm>
          <a:prstGeom prst="rect">
            <a:avLst/>
          </a:prstGeom>
        </p:spPr>
      </p:pic>
      <p:sp>
        <p:nvSpPr>
          <p:cNvPr id="11" name="TextBox 10"/>
          <p:cNvSpPr txBox="1"/>
          <p:nvPr/>
        </p:nvSpPr>
        <p:spPr>
          <a:xfrm>
            <a:off x="2240280" y="20223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It looks it up in a book</a:t>
            </a:r>
          </a:p>
        </p:txBody>
      </p:sp>
      <p:sp>
        <p:nvSpPr>
          <p:cNvPr id="12" name="Rounded Rectangle 11"/>
          <p:cNvSpPr/>
          <p:nvPr/>
        </p:nvSpPr>
        <p:spPr>
          <a:xfrm>
            <a:off x="640080" y="289102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028188"/>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02818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ai-words.png"/>
          <p:cNvPicPr>
            <a:picLocks noChangeAspect="1"/>
          </p:cNvPicPr>
          <p:nvPr/>
        </p:nvPicPr>
        <p:blipFill>
          <a:blip r:embed="rId5"/>
          <a:stretch>
            <a:fillRect/>
          </a:stretch>
        </p:blipFill>
        <p:spPr>
          <a:xfrm>
            <a:off x="1417319" y="2936748"/>
            <a:ext cx="640080" cy="640080"/>
          </a:xfrm>
          <a:prstGeom prst="rect">
            <a:avLst/>
          </a:prstGeom>
        </p:spPr>
      </p:pic>
      <p:sp>
        <p:nvSpPr>
          <p:cNvPr id="16" name="TextBox 15"/>
          <p:cNvSpPr txBox="1"/>
          <p:nvPr/>
        </p:nvSpPr>
        <p:spPr>
          <a:xfrm>
            <a:off x="2240280" y="28910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It picks the next likely word, again and again</a:t>
            </a:r>
          </a:p>
        </p:txBody>
      </p:sp>
      <p:sp>
        <p:nvSpPr>
          <p:cNvPr id="17" name="Rounded Rectangle 16"/>
          <p:cNvSpPr/>
          <p:nvPr/>
        </p:nvSpPr>
        <p:spPr>
          <a:xfrm>
            <a:off x="9539935" y="3028188"/>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028188"/>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3759707"/>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389686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38968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ai-ask.png"/>
          <p:cNvPicPr>
            <a:picLocks noChangeAspect="1"/>
          </p:cNvPicPr>
          <p:nvPr/>
        </p:nvPicPr>
        <p:blipFill>
          <a:blip r:embed="rId6"/>
          <a:stretch>
            <a:fillRect/>
          </a:stretch>
        </p:blipFill>
        <p:spPr>
          <a:xfrm>
            <a:off x="1417319" y="3805427"/>
            <a:ext cx="640080" cy="640080"/>
          </a:xfrm>
          <a:prstGeom prst="rect">
            <a:avLst/>
          </a:prstGeom>
        </p:spPr>
      </p:pic>
      <p:sp>
        <p:nvSpPr>
          <p:cNvPr id="23" name="TextBox 22"/>
          <p:cNvSpPr txBox="1"/>
          <p:nvPr/>
        </p:nvSpPr>
        <p:spPr>
          <a:xfrm>
            <a:off x="2240280" y="375970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 person types it live</a:t>
            </a:r>
          </a:p>
        </p:txBody>
      </p:sp>
      <p:sp>
        <p:nvSpPr>
          <p:cNvPr id="24" name="Rectangle 23"/>
          <p:cNvSpPr/>
          <p:nvPr/>
        </p:nvSpPr>
        <p:spPr>
          <a:xfrm>
            <a:off x="640080" y="4765548"/>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4948428"/>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Like the word suggestions on your phone, it predicts one word at a time. That is why it can sound smooth and still be wrong.</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niece wants help writing a letter to her landlord about a broken heater. What should she type into a free AI (artificial intelligence) app?</a:t>
            </a:r>
          </a:p>
        </p:txBody>
      </p:sp>
      <p:sp>
        <p:nvSpPr>
          <p:cNvPr id="7" name="Rounded Rectangle 6"/>
          <p:cNvSpPr/>
          <p:nvPr/>
        </p:nvSpPr>
        <p:spPr>
          <a:xfrm>
            <a:off x="640080" y="2292095"/>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cabinet.png"/>
          <p:cNvPicPr>
            <a:picLocks noChangeAspect="1"/>
          </p:cNvPicPr>
          <p:nvPr/>
        </p:nvPicPr>
        <p:blipFill>
          <a:blip r:embed="rId4"/>
          <a:stretch>
            <a:fillRect/>
          </a:stretch>
        </p:blipFill>
        <p:spPr>
          <a:xfrm>
            <a:off x="2579293" y="2520695"/>
            <a:ext cx="1417320" cy="1417320"/>
          </a:xfrm>
          <a:prstGeom prst="rect">
            <a:avLst/>
          </a:prstGeom>
        </p:spPr>
      </p:pic>
      <p:sp>
        <p:nvSpPr>
          <p:cNvPr id="11" name="TextBox 10"/>
          <p:cNvSpPr txBox="1"/>
          <p:nvPr/>
        </p:nvSpPr>
        <p:spPr>
          <a:xfrm>
            <a:off x="868680" y="4093464"/>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Her full name, address, and Social Security number so it is complete</a:t>
            </a:r>
          </a:p>
        </p:txBody>
      </p:sp>
      <p:sp>
        <p:nvSpPr>
          <p:cNvPr id="12" name="Rounded Rectangle 11"/>
          <p:cNvSpPr/>
          <p:nvPr/>
        </p:nvSpPr>
        <p:spPr>
          <a:xfrm>
            <a:off x="6255867" y="2292095"/>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board.png"/>
          <p:cNvPicPr>
            <a:picLocks noChangeAspect="1"/>
          </p:cNvPicPr>
          <p:nvPr/>
        </p:nvPicPr>
        <p:blipFill>
          <a:blip r:embed="rId5"/>
          <a:stretch>
            <a:fillRect/>
          </a:stretch>
        </p:blipFill>
        <p:spPr>
          <a:xfrm>
            <a:off x="8195081" y="2520695"/>
            <a:ext cx="1417320" cy="1417320"/>
          </a:xfrm>
          <a:prstGeom prst="rect">
            <a:avLst/>
          </a:prstGeom>
        </p:spPr>
      </p:pic>
      <p:sp>
        <p:nvSpPr>
          <p:cNvPr id="16" name="TextBox 15"/>
          <p:cNvSpPr txBox="1"/>
          <p:nvPr/>
        </p:nvSpPr>
        <p:spPr>
          <a:xfrm>
            <a:off x="6484467" y="4093464"/>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problem and the kind of letter she needs, with no names or numbers</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niece wants help writing a letter to her landlord about a broken heater. What should she type into a free AI (artificial intelligence) app?</a:t>
            </a:r>
          </a:p>
        </p:txBody>
      </p:sp>
      <p:sp>
        <p:nvSpPr>
          <p:cNvPr id="7" name="Rounded Rectangle 6"/>
          <p:cNvSpPr/>
          <p:nvPr/>
        </p:nvSpPr>
        <p:spPr>
          <a:xfrm>
            <a:off x="640080" y="2292095"/>
            <a:ext cx="10911535" cy="947928"/>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3745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3745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cabinet.png"/>
          <p:cNvPicPr>
            <a:picLocks noChangeAspect="1"/>
          </p:cNvPicPr>
          <p:nvPr/>
        </p:nvPicPr>
        <p:blipFill>
          <a:blip r:embed="rId4"/>
          <a:stretch>
            <a:fillRect/>
          </a:stretch>
        </p:blipFill>
        <p:spPr>
          <a:xfrm>
            <a:off x="1417319" y="2446020"/>
            <a:ext cx="640080" cy="640080"/>
          </a:xfrm>
          <a:prstGeom prst="rect">
            <a:avLst/>
          </a:prstGeom>
        </p:spPr>
      </p:pic>
      <p:sp>
        <p:nvSpPr>
          <p:cNvPr id="11" name="TextBox 10"/>
          <p:cNvSpPr txBox="1"/>
          <p:nvPr/>
        </p:nvSpPr>
        <p:spPr>
          <a:xfrm>
            <a:off x="2240280" y="2292095"/>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Her full name, address, and Social Security number so it is complete</a:t>
            </a:r>
          </a:p>
        </p:txBody>
      </p:sp>
      <p:sp>
        <p:nvSpPr>
          <p:cNvPr id="12" name="Rounded Rectangle 11"/>
          <p:cNvSpPr/>
          <p:nvPr/>
        </p:nvSpPr>
        <p:spPr>
          <a:xfrm>
            <a:off x="640080" y="3377183"/>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62254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62254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ai-board.png"/>
          <p:cNvPicPr>
            <a:picLocks noChangeAspect="1"/>
          </p:cNvPicPr>
          <p:nvPr/>
        </p:nvPicPr>
        <p:blipFill>
          <a:blip r:embed="rId5"/>
          <a:stretch>
            <a:fillRect/>
          </a:stretch>
        </p:blipFill>
        <p:spPr>
          <a:xfrm>
            <a:off x="1417319" y="3531107"/>
            <a:ext cx="640080" cy="640080"/>
          </a:xfrm>
          <a:prstGeom prst="rect">
            <a:avLst/>
          </a:prstGeom>
        </p:spPr>
      </p:pic>
      <p:sp>
        <p:nvSpPr>
          <p:cNvPr id="16" name="TextBox 15"/>
          <p:cNvSpPr txBox="1"/>
          <p:nvPr/>
        </p:nvSpPr>
        <p:spPr>
          <a:xfrm>
            <a:off x="2240280" y="3377183"/>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The problem and the kind of letter she needs, with no names or numbers</a:t>
            </a:r>
          </a:p>
        </p:txBody>
      </p:sp>
      <p:sp>
        <p:nvSpPr>
          <p:cNvPr id="17" name="Rounded Rectangle 16"/>
          <p:cNvSpPr/>
          <p:nvPr/>
        </p:nvSpPr>
        <p:spPr>
          <a:xfrm>
            <a:off x="9539935" y="362254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62254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599431"/>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782312"/>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Use the community board test. She can add her name and address herself after the AI writes a draft.</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"grandson" calls crying and asks for gift cards right away. What helps most?</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code.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Ask for the family code word, then call him back</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thumb.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Buy the cards fast, he sounds scared</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"grandson" calls crying and asks for gift cards right away. What helps most?</a:t>
            </a:r>
          </a:p>
        </p:txBody>
      </p:sp>
      <p:sp>
        <p:nvSpPr>
          <p:cNvPr id="7" name="Rounded Rectangle 6"/>
          <p:cNvSpPr/>
          <p:nvPr/>
        </p:nvSpPr>
        <p:spPr>
          <a:xfrm>
            <a:off x="640080" y="247192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1729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1729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code.png"/>
          <p:cNvPicPr>
            <a:picLocks noChangeAspect="1"/>
          </p:cNvPicPr>
          <p:nvPr/>
        </p:nvPicPr>
        <p:blipFill>
          <a:blip r:embed="rId4"/>
          <a:stretch>
            <a:fillRect/>
          </a:stretch>
        </p:blipFill>
        <p:spPr>
          <a:xfrm>
            <a:off x="1417319" y="2625852"/>
            <a:ext cx="640080" cy="640080"/>
          </a:xfrm>
          <a:prstGeom prst="rect">
            <a:avLst/>
          </a:prstGeom>
        </p:spPr>
      </p:pic>
      <p:sp>
        <p:nvSpPr>
          <p:cNvPr id="11" name="TextBox 10"/>
          <p:cNvSpPr txBox="1"/>
          <p:nvPr/>
        </p:nvSpPr>
        <p:spPr>
          <a:xfrm>
            <a:off x="2240280" y="247192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Ask for the family code word, then call him back</a:t>
            </a:r>
          </a:p>
        </p:txBody>
      </p:sp>
      <p:sp>
        <p:nvSpPr>
          <p:cNvPr id="12" name="Rounded Rectangle 11"/>
          <p:cNvSpPr/>
          <p:nvPr/>
        </p:nvSpPr>
        <p:spPr>
          <a:xfrm>
            <a:off x="9539935" y="271729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1729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57015"/>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9417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9417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ai-thumb.png"/>
          <p:cNvPicPr>
            <a:picLocks noChangeAspect="1"/>
          </p:cNvPicPr>
          <p:nvPr/>
        </p:nvPicPr>
        <p:blipFill>
          <a:blip r:embed="rId5"/>
          <a:stretch>
            <a:fillRect/>
          </a:stretch>
        </p:blipFill>
        <p:spPr>
          <a:xfrm>
            <a:off x="1417319" y="3602735"/>
            <a:ext cx="640080" cy="640080"/>
          </a:xfrm>
          <a:prstGeom prst="rect">
            <a:avLst/>
          </a:prstGeom>
        </p:spPr>
      </p:pic>
      <p:sp>
        <p:nvSpPr>
          <p:cNvPr id="18" name="TextBox 17"/>
          <p:cNvSpPr txBox="1"/>
          <p:nvPr/>
        </p:nvSpPr>
        <p:spPr>
          <a:xfrm>
            <a:off x="2240280" y="355701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Buy the cards fast, he sounds scared</a:t>
            </a:r>
          </a:p>
        </p:txBody>
      </p:sp>
      <p:sp>
        <p:nvSpPr>
          <p:cNvPr id="19" name="Rectangle 18"/>
          <p:cNvSpPr/>
          <p:nvPr/>
        </p:nvSpPr>
        <p:spPr>
          <a:xfrm>
            <a:off x="640080" y="4562856"/>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745736"/>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AI (artificial intelligence) can copy a voice. A code word only your family knows, and a call back on a number you know, prove who is really calling.</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Artificial intelligence (AI)</a:t>
            </a:r>
          </a:p>
          <a:p>
            <a:pPr algn="l">
              <a:lnSpc>
                <a:spcPts val="2477"/>
              </a:lnSpc>
              <a:spcBef>
                <a:spcPts val="0"/>
              </a:spcBef>
              <a:spcAft>
                <a:spcPts val="0"/>
              </a:spcAft>
            </a:pPr>
            <a:r>
              <a:rPr sz="2100" b="0" i="0">
                <a:solidFill>
                  <a:srgbClr val="14233A"/>
                </a:solidFill>
                <a:latin typeface="Helvetica"/>
              </a:rPr>
              <a:t>One word for a whole family of computer tools that find patterns in many examples and use them to make answers, suggestions, or decisions. It is not new: the name dates to the 1950s.</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Machine learning</a:t>
            </a:r>
          </a:p>
          <a:p>
            <a:pPr algn="l">
              <a:lnSpc>
                <a:spcPts val="2477"/>
              </a:lnSpc>
              <a:spcBef>
                <a:spcPts val="0"/>
              </a:spcBef>
              <a:spcAft>
                <a:spcPts val="0"/>
              </a:spcAft>
            </a:pPr>
            <a:r>
              <a:rPr sz="2100" b="0" i="0">
                <a:solidFill>
                  <a:srgbClr val="14233A"/>
                </a:solidFill>
                <a:latin typeface="Helvetica"/>
              </a:rPr>
              <a:t>One of the oldest and most proven kinds of AI. It learns patterns from examples instead of following rules a person wrote.</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Deep learning</a:t>
            </a:r>
          </a:p>
          <a:p>
            <a:pPr algn="l">
              <a:lnSpc>
                <a:spcPts val="2477"/>
              </a:lnSpc>
              <a:spcBef>
                <a:spcPts val="0"/>
              </a:spcBef>
              <a:spcAft>
                <a:spcPts val="0"/>
              </a:spcAft>
            </a:pPr>
            <a:r>
              <a:rPr sz="2100" b="0" i="0">
                <a:solidFill>
                  <a:srgbClr val="14233A"/>
                </a:solidFill>
                <a:latin typeface="Helvetica"/>
              </a:rPr>
              <a:t>Neural networks with many layers. It made computers good at seeing photos and hearing speech.</a:t>
            </a:r>
          </a:p>
        </p:txBody>
      </p:sp>
      <p:sp>
        <p:nvSpPr>
          <p:cNvPr id="12" name="Rectangle 11"/>
          <p:cNvSpPr/>
          <p:nvPr/>
        </p:nvSpPr>
        <p:spPr>
          <a:xfrm>
            <a:off x="6233007" y="4018787"/>
            <a:ext cx="91440" cy="1016762"/>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Speech recognition</a:t>
            </a:r>
          </a:p>
          <a:p>
            <a:pPr algn="l">
              <a:lnSpc>
                <a:spcPts val="2477"/>
              </a:lnSpc>
              <a:spcBef>
                <a:spcPts val="0"/>
              </a:spcBef>
              <a:spcAft>
                <a:spcPts val="0"/>
              </a:spcAft>
            </a:pPr>
            <a:r>
              <a:rPr sz="2100" b="0" i="0">
                <a:solidFill>
                  <a:srgbClr val="14233A"/>
                </a:solidFill>
                <a:latin typeface="Helvetica"/>
              </a:rPr>
              <a:t>AI that turns spoken words into text.</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235051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Chatbot or large language model (LLM)</a:t>
            </a:r>
          </a:p>
          <a:p>
            <a:pPr algn="l">
              <a:lnSpc>
                <a:spcPts val="2477"/>
              </a:lnSpc>
              <a:spcBef>
                <a:spcPts val="0"/>
              </a:spcBef>
              <a:spcAft>
                <a:spcPts val="0"/>
              </a:spcAft>
            </a:pPr>
            <a:r>
              <a:rPr sz="2100" b="0" i="0">
                <a:solidFill>
                  <a:srgbClr val="14233A"/>
                </a:solidFill>
                <a:latin typeface="Helvetica"/>
              </a:rPr>
              <a:t>AI that writes by picking the next most likely word, again and again. Helpful for drafts, but it can sound sure and still be wrong.</a:t>
            </a:r>
          </a:p>
        </p:txBody>
      </p:sp>
      <p:sp>
        <p:nvSpPr>
          <p:cNvPr id="8" name="Rectangle 7"/>
          <p:cNvSpPr/>
          <p:nvPr/>
        </p:nvSpPr>
        <p:spPr>
          <a:xfrm>
            <a:off x="6233007" y="1298448"/>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AI agent</a:t>
            </a:r>
          </a:p>
          <a:p>
            <a:pPr algn="l">
              <a:lnSpc>
                <a:spcPts val="2477"/>
              </a:lnSpc>
              <a:spcBef>
                <a:spcPts val="0"/>
              </a:spcBef>
              <a:spcAft>
                <a:spcPts val="0"/>
              </a:spcAft>
            </a:pPr>
            <a:r>
              <a:rPr sz="2100" b="0" i="0">
                <a:solidFill>
                  <a:srgbClr val="14233A"/>
                </a:solidFill>
                <a:latin typeface="Helvetica"/>
              </a:rPr>
              <a:t>The newest kind of AI. It plans and takes steps on its own to finish a task, like sending email or filling in forms. It is the least tested, so a person should approve every action.</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Prompt</a:t>
            </a:r>
          </a:p>
          <a:p>
            <a:pPr algn="l">
              <a:lnSpc>
                <a:spcPts val="2477"/>
              </a:lnSpc>
              <a:spcBef>
                <a:spcPts val="0"/>
              </a:spcBef>
              <a:spcAft>
                <a:spcPts val="0"/>
              </a:spcAft>
            </a:pPr>
            <a:r>
              <a:rPr sz="2100" b="0" i="0">
                <a:solidFill>
                  <a:srgbClr val="14233A"/>
                </a:solidFill>
                <a:latin typeface="Helvetica"/>
              </a:rPr>
              <a:t>The question or instruction you give an AI tool.</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Confabulation (hallucination)</a:t>
            </a:r>
          </a:p>
          <a:p>
            <a:pPr algn="l">
              <a:lnSpc>
                <a:spcPts val="2477"/>
              </a:lnSpc>
              <a:spcBef>
                <a:spcPts val="0"/>
              </a:spcBef>
              <a:spcAft>
                <a:spcPts val="0"/>
              </a:spcAft>
            </a:pPr>
            <a:r>
              <a:rPr sz="2100" b="0" i="0">
                <a:solidFill>
                  <a:srgbClr val="14233A"/>
                </a:solidFill>
                <a:latin typeface="Helvetica"/>
              </a:rPr>
              <a:t>An answer that sounds sure of itself but is false.</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Automation bias</a:t>
            </a:r>
          </a:p>
          <a:p>
            <a:pPr algn="l">
              <a:lnSpc>
                <a:spcPts val="2477"/>
              </a:lnSpc>
              <a:spcBef>
                <a:spcPts val="0"/>
              </a:spcBef>
              <a:spcAft>
                <a:spcPts val="0"/>
              </a:spcAft>
            </a:pPr>
            <a:r>
              <a:rPr sz="2100" b="0" i="0">
                <a:solidFill>
                  <a:srgbClr val="14233A"/>
                </a:solidFill>
                <a:latin typeface="Helvetica"/>
              </a:rPr>
              <a:t>Trusting a machine more than what you can see for yourself.</a:t>
            </a:r>
          </a:p>
        </p:txBody>
      </p:sp>
      <p:sp>
        <p:nvSpPr>
          <p:cNvPr id="8" name="Rectangle 7"/>
          <p:cNvSpPr/>
          <p:nvPr/>
        </p:nvSpPr>
        <p:spPr>
          <a:xfrm>
            <a:off x="6233007" y="1298448"/>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Public AI tool</a:t>
            </a:r>
          </a:p>
          <a:p>
            <a:pPr algn="l">
              <a:lnSpc>
                <a:spcPts val="2477"/>
              </a:lnSpc>
              <a:spcBef>
                <a:spcPts val="0"/>
              </a:spcBef>
              <a:spcAft>
                <a:spcPts val="0"/>
              </a:spcAft>
            </a:pPr>
            <a:r>
              <a:rPr sz="2100" b="0" i="0">
                <a:solidFill>
                  <a:srgbClr val="14233A"/>
                </a:solidFill>
                <a:latin typeface="Helvetica"/>
              </a:rPr>
              <a:t>A free or paid AI app or website that anyone can use. What you type may be kept by the company, so only information you would pin on the community board goes in.</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Data sovereignty</a:t>
            </a:r>
          </a:p>
          <a:p>
            <a:pPr algn="l">
              <a:lnSpc>
                <a:spcPts val="2477"/>
              </a:lnSpc>
              <a:spcBef>
                <a:spcPts val="0"/>
              </a:spcBef>
              <a:spcAft>
                <a:spcPts val="0"/>
              </a:spcAft>
            </a:pPr>
            <a:r>
              <a:rPr sz="2100" b="0" i="0">
                <a:solidFill>
                  <a:srgbClr val="14233A"/>
                </a:solidFill>
                <a:latin typeface="Helvetica"/>
              </a:rPr>
              <a:t>The right of a Native nation to govern the collection, ownership, and use of its own information.</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Deepfake</a:t>
            </a:r>
          </a:p>
          <a:p>
            <a:pPr algn="l">
              <a:lnSpc>
                <a:spcPts val="2477"/>
              </a:lnSpc>
              <a:spcBef>
                <a:spcPts val="0"/>
              </a:spcBef>
              <a:spcAft>
                <a:spcPts val="0"/>
              </a:spcAft>
            </a:pPr>
            <a:r>
              <a:rPr sz="2100" b="0" i="0">
                <a:solidFill>
                  <a:srgbClr val="14233A"/>
                </a:solidFill>
                <a:latin typeface="Helvetica"/>
              </a:rPr>
              <a:t>A fake photo, video, or recording made with AI to look and sound real.</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Voice cloning</a:t>
            </a:r>
          </a:p>
          <a:p>
            <a:pPr algn="l">
              <a:lnSpc>
                <a:spcPts val="2477"/>
              </a:lnSpc>
              <a:spcBef>
                <a:spcPts val="0"/>
              </a:spcBef>
              <a:spcAft>
                <a:spcPts val="0"/>
              </a:spcAft>
            </a:pPr>
            <a:r>
              <a:rPr sz="2100" b="0" i="0">
                <a:solidFill>
                  <a:srgbClr val="14233A"/>
                </a:solidFill>
                <a:latin typeface="Helvetica"/>
              </a:rPr>
              <a:t>AI that copies a person's voice from recordings so a caller can sound like them.</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Family code word</a:t>
            </a:r>
          </a:p>
          <a:p>
            <a:pPr algn="l">
              <a:lnSpc>
                <a:spcPts val="2477"/>
              </a:lnSpc>
              <a:spcBef>
                <a:spcPts val="0"/>
              </a:spcBef>
              <a:spcAft>
                <a:spcPts val="0"/>
              </a:spcAft>
            </a:pPr>
            <a:r>
              <a:rPr sz="2100" b="0" i="0">
                <a:solidFill>
                  <a:srgbClr val="14233A"/>
                </a:solidFill>
                <a:latin typeface="Helvetica"/>
              </a:rPr>
              <a:t>A secret word only your family knows, used to check that a caller is really family.</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Wire transfer</a:t>
            </a:r>
          </a:p>
          <a:p>
            <a:pPr algn="l">
              <a:lnSpc>
                <a:spcPts val="2477"/>
              </a:lnSpc>
              <a:spcBef>
                <a:spcPts val="0"/>
              </a:spcBef>
              <a:spcAft>
                <a:spcPts val="0"/>
              </a:spcAft>
            </a:pPr>
            <a:r>
              <a:rPr sz="2100" b="0" i="0">
                <a:solidFill>
                  <a:srgbClr val="14233A"/>
                </a:solidFill>
                <a:latin typeface="Helvetica"/>
              </a:rPr>
              <a:t>Money sent directly from one bank account to another. Once it is sent, it is very hard to get back, which is why scammers ask for it.</a:t>
            </a:r>
          </a:p>
        </p:txBody>
      </p:sp>
      <p:sp>
        <p:nvSpPr>
          <p:cNvPr id="12" name="Rectangle 11"/>
          <p:cNvSpPr/>
          <p:nvPr/>
        </p:nvSpPr>
        <p:spPr>
          <a:xfrm>
            <a:off x="6233007" y="4018787"/>
            <a:ext cx="91440" cy="235051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Internet Crime Complaint Center (IC3)</a:t>
            </a:r>
          </a:p>
          <a:p>
            <a:pPr algn="l">
              <a:lnSpc>
                <a:spcPts val="2477"/>
              </a:lnSpc>
              <a:spcBef>
                <a:spcPts val="0"/>
              </a:spcBef>
              <a:spcAft>
                <a:spcPts val="0"/>
              </a:spcAft>
            </a:pPr>
            <a:r>
              <a:rPr sz="2100" b="0" i="0">
                <a:solidFill>
                  <a:srgbClr val="14233A"/>
                </a:solidFill>
                <a:latin typeface="Helvetica"/>
              </a:rPr>
              <a:t>The FBI (Federal Bureau of Investigation) office where anyone can report online crime and scams, at ic3.gov.</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525015"/>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FTC: Scammers use AI to enhance their family emergency schemes</a:t>
            </a:r>
          </a:p>
          <a:p>
            <a:pPr algn="l">
              <a:lnSpc>
                <a:spcPts val="2595"/>
              </a:lnSpc>
              <a:spcBef>
                <a:spcPts val="0"/>
              </a:spcBef>
              <a:spcAft>
                <a:spcPts val="0"/>
              </a:spcAft>
            </a:pPr>
            <a:r>
              <a:rPr sz="2200" b="0" i="0">
                <a:solidFill>
                  <a:srgbClr val="3E5547"/>
                </a:solidFill>
                <a:latin typeface="Helvetica"/>
              </a:rPr>
              <a:t>How voice cloning works in the grandchild scam, and what to do.</a:t>
            </a:r>
          </a:p>
          <a:p>
            <a:pPr algn="l">
              <a:lnSpc>
                <a:spcPts val="2124"/>
              </a:lnSpc>
              <a:spcBef>
                <a:spcPts val="0"/>
              </a:spcBef>
              <a:spcAft>
                <a:spcPts val="0"/>
              </a:spcAft>
            </a:pPr>
            <a:r>
              <a:rPr sz="1800" b="0" i="0">
                <a:solidFill>
                  <a:srgbClr val="0E7C93"/>
                </a:solidFill>
                <a:latin typeface="Helvetica"/>
                <a:hlinkClick r:id="rId3"/>
              </a:rPr>
              <a:t>https://consumer.ftc.gov/consumer-alerts/2023/03/scammers-use-ai-enhance-their-family-emergency-schemes</a:t>
            </a:r>
          </a:p>
        </p:txBody>
      </p:sp>
      <p:sp>
        <p:nvSpPr>
          <p:cNvPr id="8" name="Oval 7"/>
          <p:cNvSpPr/>
          <p:nvPr/>
        </p:nvSpPr>
        <p:spPr>
          <a:xfrm>
            <a:off x="768096" y="293598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823463"/>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FBI IC3: Criminals use generative AI to commit fraud</a:t>
            </a:r>
          </a:p>
          <a:p>
            <a:pPr algn="l">
              <a:lnSpc>
                <a:spcPts val="2595"/>
              </a:lnSpc>
              <a:spcBef>
                <a:spcPts val="0"/>
              </a:spcBef>
              <a:spcAft>
                <a:spcPts val="0"/>
              </a:spcAft>
            </a:pPr>
            <a:r>
              <a:rPr sz="2200" b="0" i="0">
                <a:solidFill>
                  <a:srgbClr val="3E5547"/>
                </a:solidFill>
                <a:latin typeface="Helvetica"/>
              </a:rPr>
              <a:t>The FBI's warning about fake voices, photos, and video calls, with tips.</a:t>
            </a:r>
          </a:p>
          <a:p>
            <a:pPr algn="l">
              <a:lnSpc>
                <a:spcPts val="2124"/>
              </a:lnSpc>
              <a:spcBef>
                <a:spcPts val="0"/>
              </a:spcBef>
              <a:spcAft>
                <a:spcPts val="0"/>
              </a:spcAft>
            </a:pPr>
            <a:r>
              <a:rPr sz="1800" b="0" i="0">
                <a:solidFill>
                  <a:srgbClr val="0E7C93"/>
                </a:solidFill>
                <a:latin typeface="Helvetica"/>
                <a:hlinkClick r:id="rId4"/>
              </a:rPr>
              <a:t>https://www.ic3.gov/PSA/2024/PSA241203</a:t>
            </a:r>
          </a:p>
        </p:txBody>
      </p:sp>
      <p:sp>
        <p:nvSpPr>
          <p:cNvPr id="10" name="Oval 9"/>
          <p:cNvSpPr/>
          <p:nvPr/>
        </p:nvSpPr>
        <p:spPr>
          <a:xfrm>
            <a:off x="768096" y="40713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958843"/>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FBI IC3: Report an internet crime</a:t>
            </a:r>
          </a:p>
          <a:p>
            <a:pPr algn="l">
              <a:lnSpc>
                <a:spcPts val="2595"/>
              </a:lnSpc>
              <a:spcBef>
                <a:spcPts val="0"/>
              </a:spcBef>
              <a:spcAft>
                <a:spcPts val="0"/>
              </a:spcAft>
            </a:pPr>
            <a:r>
              <a:rPr sz="2200" b="0" i="0">
                <a:solidFill>
                  <a:srgbClr val="3E5547"/>
                </a:solidFill>
                <a:latin typeface="Helvetica"/>
              </a:rPr>
              <a:t>Where anyone can report an online or phone scam.</a:t>
            </a:r>
          </a:p>
          <a:p>
            <a:pPr algn="l">
              <a:lnSpc>
                <a:spcPts val="2124"/>
              </a:lnSpc>
              <a:spcBef>
                <a:spcPts val="0"/>
              </a:spcBef>
              <a:spcAft>
                <a:spcPts val="0"/>
              </a:spcAft>
            </a:pPr>
            <a:r>
              <a:rPr sz="1800" b="0" i="0">
                <a:solidFill>
                  <a:srgbClr val="0E7C93"/>
                </a:solidFill>
                <a:latin typeface="Helvetica"/>
                <a:hlinkClick r:id="rId5"/>
              </a:rPr>
              <a:t>https://www.ic3.gov</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FTC: ReportFraud.ftc.gov</a:t>
            </a:r>
          </a:p>
          <a:p>
            <a:pPr algn="l">
              <a:lnSpc>
                <a:spcPts val="2595"/>
              </a:lnSpc>
              <a:spcBef>
                <a:spcPts val="0"/>
              </a:spcBef>
              <a:spcAft>
                <a:spcPts val="0"/>
              </a:spcAft>
            </a:pPr>
            <a:r>
              <a:rPr sz="2200" b="0" i="0">
                <a:solidFill>
                  <a:srgbClr val="3E5547"/>
                </a:solidFill>
                <a:latin typeface="Helvetica"/>
              </a:rPr>
              <a:t>Report a scam to the Federal Trade Commission and get next steps.</a:t>
            </a:r>
          </a:p>
          <a:p>
            <a:pPr algn="l">
              <a:lnSpc>
                <a:spcPts val="2124"/>
              </a:lnSpc>
              <a:spcBef>
                <a:spcPts val="0"/>
              </a:spcBef>
              <a:spcAft>
                <a:spcPts val="0"/>
              </a:spcAft>
            </a:pPr>
            <a:r>
              <a:rPr sz="1800" b="0" i="0">
                <a:solidFill>
                  <a:srgbClr val="0E7C93"/>
                </a:solidFill>
                <a:latin typeface="Helvetica"/>
                <a:hlinkClick r:id="rId3"/>
              </a:rPr>
              <a:t>https://reportfraud.ftc.gov</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NIST: Artificial Intelligence</a:t>
            </a:r>
          </a:p>
          <a:p>
            <a:pPr algn="l">
              <a:lnSpc>
                <a:spcPts val="2595"/>
              </a:lnSpc>
              <a:spcBef>
                <a:spcPts val="0"/>
              </a:spcBef>
              <a:spcAft>
                <a:spcPts val="0"/>
              </a:spcAft>
            </a:pPr>
            <a:r>
              <a:rPr sz="2200" b="0" i="0">
                <a:solidFill>
                  <a:srgbClr val="3E5547"/>
                </a:solidFill>
                <a:latin typeface="Helvetica"/>
              </a:rPr>
              <a:t>The national standards agency's plain overview of its AI work.</a:t>
            </a:r>
          </a:p>
          <a:p>
            <a:pPr algn="l">
              <a:lnSpc>
                <a:spcPts val="2124"/>
              </a:lnSpc>
              <a:spcBef>
                <a:spcPts val="0"/>
              </a:spcBef>
              <a:spcAft>
                <a:spcPts val="0"/>
              </a:spcAft>
            </a:pPr>
            <a:r>
              <a:rPr sz="1800" b="0" i="0">
                <a:solidFill>
                  <a:srgbClr val="0E7C93"/>
                </a:solidFill>
                <a:latin typeface="Helvetica"/>
                <a:hlinkClick r:id="rId4"/>
              </a:rPr>
              <a:t>https://www.nist.gov/artificial-intelligence</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CISA: Artificial Intelligence</a:t>
            </a:r>
          </a:p>
          <a:p>
            <a:pPr algn="l">
              <a:lnSpc>
                <a:spcPts val="2595"/>
              </a:lnSpc>
              <a:spcBef>
                <a:spcPts val="0"/>
              </a:spcBef>
              <a:spcAft>
                <a:spcPts val="0"/>
              </a:spcAft>
            </a:pPr>
            <a:r>
              <a:rPr sz="2200" b="0" i="0">
                <a:solidFill>
                  <a:srgbClr val="3E5547"/>
                </a:solidFill>
                <a:latin typeface="Helvetica"/>
              </a:rPr>
              <a:t>What the national cyber defense agency says about using AI safely.</a:t>
            </a:r>
          </a:p>
          <a:p>
            <a:pPr algn="l">
              <a:lnSpc>
                <a:spcPts val="2124"/>
              </a:lnSpc>
              <a:spcBef>
                <a:spcPts val="0"/>
              </a:spcBef>
              <a:spcAft>
                <a:spcPts val="0"/>
              </a:spcAft>
            </a:pPr>
            <a:r>
              <a:rPr sz="1800" b="0" i="0">
                <a:solidFill>
                  <a:srgbClr val="0E7C93"/>
                </a:solidFill>
                <a:latin typeface="Helvetica"/>
                <a:hlinkClick r:id="rId5"/>
              </a:rPr>
              <a:t>https://www.cisa.gov/ai</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lesson plan (60 minutes)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Read the story. Ask: has anyone had a call or message that did not feel right?</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12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1: the vehicles and everyday pictures. Show of hands: who has used a spam folder, a phone map, or talk to type? That is AI.</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13 min</a:t>
            </a:r>
          </a:p>
        </p:txBody>
      </p:sp>
      <p:sp>
        <p:nvSpPr>
          <p:cNvPr id="11" name="TextBox 10"/>
          <p:cNvSpPr txBox="1"/>
          <p:nvPr/>
        </p:nvSpPr>
        <p:spPr>
          <a:xfrm>
            <a:off x="1673304" y="290982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2: how AI learns and writes. Live demo: ask a chatbot a local question everyone knows the answer to, ask it twice, and check the source together.</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422"/>
              </a:lnSpc>
              <a:spcBef>
                <a:spcPts val="0"/>
              </a:spcBef>
              <a:spcAft>
                <a:spcPts val="0"/>
              </a:spcAft>
            </a:pPr>
            <a:r>
              <a:rPr sz="2900" b="1" i="0">
                <a:solidFill>
                  <a:srgbClr val="FFFFFF"/>
                </a:solidFill>
                <a:latin typeface="Helvetica"/>
              </a:rPr>
              <a:t>Teaching this class: lesson plan (60 minutes)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3: the water picture and the community board test. Read examples aloud and have the group call out yes or no.</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12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4: fakes and scams. Each person writes a possible family code word on a card to take home, and saves one real family number in their phone.</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8 min</a:t>
            </a:r>
          </a:p>
        </p:txBody>
      </p:sp>
      <p:sp>
        <p:nvSpPr>
          <p:cNvPr id="11" name="TextBox 10"/>
          <p:cNvSpPr txBox="1"/>
          <p:nvPr/>
        </p:nvSpPr>
        <p:spPr>
          <a:xfrm>
            <a:off x="1673304" y="290982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Quiz together with a show of hands, then the three Remember cards and where to report.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Index cards and pens for the family code word activity</a:t>
            </a:r>
          </a:p>
        </p:txBody>
      </p:sp>
      <p:sp>
        <p:nvSpPr>
          <p:cNvPr id="13" name="Oval 12"/>
          <p:cNvSpPr/>
          <p:nvPr/>
        </p:nvSpPr>
        <p:spPr>
          <a:xfrm>
            <a:off x="768096" y="33149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23240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a laptop with a chatbot for a live demonstration, using only public questions</a:t>
            </a:r>
          </a:p>
        </p:txBody>
      </p:sp>
      <p:sp>
        <p:nvSpPr>
          <p:cNvPr id="15" name="Oval 14"/>
          <p:cNvSpPr/>
          <p:nvPr/>
        </p:nvSpPr>
        <p:spPr>
          <a:xfrm>
            <a:off x="768096" y="41206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298448" y="403809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Participants' own phones</a:t>
            </a:r>
          </a:p>
        </p:txBody>
      </p:sp>
      <p:sp>
        <p:nvSpPr>
          <p:cNvPr id="17" name="TextBox 16"/>
          <p:cNvSpPr txBox="1"/>
          <p:nvPr/>
        </p:nvSpPr>
        <p:spPr>
          <a:xfrm>
            <a:off x="640080" y="451408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18" name="Oval 17"/>
          <p:cNvSpPr/>
          <p:nvPr/>
        </p:nvSpPr>
        <p:spPr>
          <a:xfrm>
            <a:off x="768096" y="510260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1298448" y="5020056"/>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Where have you already seen AI in your day, maybe without knowing it?</a:t>
            </a:r>
          </a:p>
        </p:txBody>
      </p:sp>
      <p:sp>
        <p:nvSpPr>
          <p:cNvPr id="20" name="Oval 19"/>
          <p:cNvSpPr/>
          <p:nvPr/>
        </p:nvSpPr>
        <p:spPr>
          <a:xfrm>
            <a:off x="768096" y="557860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1298448" y="549605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would you never type into a free AI app? Why?</a:t>
            </a:r>
          </a:p>
        </p:txBody>
      </p:sp>
      <p:sp>
        <p:nvSpPr>
          <p:cNvPr id="22" name="Oval 21"/>
          <p:cNvSpPr/>
          <p:nvPr/>
        </p:nvSpPr>
        <p:spPr>
          <a:xfrm>
            <a:off x="768096" y="605459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1298448" y="597204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How would your family know a call is really from one of you?</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Apple. (n.d.). </a:t>
            </a:r>
            <a:r>
              <a:rPr sz="1200" b="0" i="1">
                <a:solidFill>
                  <a:srgbClr val="14233A"/>
                </a:solidFill>
                <a:latin typeface="Helvetica"/>
              </a:rPr>
              <a:t>About Face ID advanced technology</a:t>
            </a:r>
            <a:r>
              <a:rPr sz="1200" b="0" i="0">
                <a:solidFill>
                  <a:srgbClr val="14233A"/>
                </a:solidFill>
                <a:latin typeface="Helvetica"/>
              </a:rPr>
              <a:t>. Apple Support. https://support.apple.com/102381</a:t>
            </a:r>
          </a:p>
          <a:p>
            <a:pPr algn="l" marL="457200" indent="-457200">
              <a:lnSpc>
                <a:spcPts val="1416"/>
              </a:lnSpc>
              <a:spcBef>
                <a:spcPts val="0"/>
              </a:spcBef>
              <a:spcAft>
                <a:spcPts val="500"/>
              </a:spcAft>
            </a:pPr>
            <a:r>
              <a:rPr sz="1200" b="0" i="0">
                <a:solidFill>
                  <a:srgbClr val="14233A"/>
                </a:solidFill>
                <a:latin typeface="Helvetica"/>
              </a:rPr>
              <a:t>Dartmouth College. (n.d.). </a:t>
            </a:r>
            <a:r>
              <a:rPr sz="1200" b="0" i="1">
                <a:solidFill>
                  <a:srgbClr val="14233A"/>
                </a:solidFill>
                <a:latin typeface="Helvetica"/>
              </a:rPr>
              <a:t>Artificial intelligence (AI) coined at Dartmouth</a:t>
            </a:r>
            <a:r>
              <a:rPr sz="1200" b="0" i="0">
                <a:solidFill>
                  <a:srgbClr val="14233A"/>
                </a:solidFill>
                <a:latin typeface="Helvetica"/>
              </a:rPr>
              <a:t>. https://home.dartmouth.edu/about/artificial-intelligence-ai-coined-dartmouth</a:t>
            </a:r>
          </a:p>
          <a:p>
            <a:pPr algn="l" marL="457200" indent="-457200">
              <a:lnSpc>
                <a:spcPts val="1416"/>
              </a:lnSpc>
              <a:spcBef>
                <a:spcPts val="0"/>
              </a:spcBef>
              <a:spcAft>
                <a:spcPts val="500"/>
              </a:spcAft>
            </a:pPr>
            <a:r>
              <a:rPr sz="1200" b="0" i="0">
                <a:solidFill>
                  <a:srgbClr val="14233A"/>
                </a:solidFill>
                <a:latin typeface="Helvetica"/>
              </a:rPr>
              <a:t>Federal Bureau of Investigation. (2024, December 3). </a:t>
            </a:r>
            <a:r>
              <a:rPr sz="1200" b="0" i="1">
                <a:solidFill>
                  <a:srgbClr val="14233A"/>
                </a:solidFill>
                <a:latin typeface="Helvetica"/>
              </a:rPr>
              <a:t>Criminals use generative artificial intelligence to facilitate financial fraud</a:t>
            </a:r>
            <a:r>
              <a:rPr sz="1200" b="0" i="0">
                <a:solidFill>
                  <a:srgbClr val="14233A"/>
                </a:solidFill>
                <a:latin typeface="Helvetica"/>
              </a:rPr>
              <a:t> (Alert No. I-120324-PSA). Internet Crime Complaint Center. https://www.ic3.gov/PSA/2024/PSA241203</a:t>
            </a:r>
          </a:p>
          <a:p>
            <a:pPr algn="l" marL="457200" indent="-457200">
              <a:lnSpc>
                <a:spcPts val="1416"/>
              </a:lnSpc>
              <a:spcBef>
                <a:spcPts val="0"/>
              </a:spcBef>
              <a:spcAft>
                <a:spcPts val="500"/>
              </a:spcAft>
            </a:pPr>
            <a:r>
              <a:rPr sz="1200" b="0" i="0">
                <a:solidFill>
                  <a:srgbClr val="14233A"/>
                </a:solidFill>
                <a:latin typeface="Helvetica"/>
              </a:rPr>
              <a:t>Federal Bureau of Investigation. (2025). </a:t>
            </a:r>
            <a:r>
              <a:rPr sz="1200" b="0" i="1">
                <a:solidFill>
                  <a:srgbClr val="14233A"/>
                </a:solidFill>
                <a:latin typeface="Helvetica"/>
              </a:rPr>
              <a:t>Internet crime report 2024</a:t>
            </a:r>
            <a:r>
              <a:rPr sz="1200" b="0" i="0">
                <a:solidFill>
                  <a:srgbClr val="14233A"/>
                </a:solidFill>
                <a:latin typeface="Helvetica"/>
              </a:rPr>
              <a:t>. Internet Crime Complaint Center. https://www.ic3.gov/AnnualReport/Reports/2024_IC3Report.pdf</a:t>
            </a:r>
          </a:p>
          <a:p>
            <a:pPr algn="l" marL="457200" indent="-457200">
              <a:lnSpc>
                <a:spcPts val="1416"/>
              </a:lnSpc>
              <a:spcBef>
                <a:spcPts val="0"/>
              </a:spcBef>
              <a:spcAft>
                <a:spcPts val="500"/>
              </a:spcAft>
            </a:pPr>
            <a:r>
              <a:rPr sz="1200" b="0" i="0">
                <a:solidFill>
                  <a:srgbClr val="14233A"/>
                </a:solidFill>
                <a:latin typeface="Helvetica"/>
              </a:rPr>
              <a:t>Federal Trade Commission. (2020, October 22). </a:t>
            </a:r>
            <a:r>
              <a:rPr sz="1200" b="0" i="1">
                <a:solidFill>
                  <a:srgbClr val="14233A"/>
                </a:solidFill>
                <a:latin typeface="Helvetica"/>
              </a:rPr>
              <a:t>FTC announces new fraud reporting platform for consumers: ReportFraud.ftc.gov</a:t>
            </a:r>
            <a:r>
              <a:rPr sz="1200" b="0" i="0">
                <a:solidFill>
                  <a:srgbClr val="14233A"/>
                </a:solidFill>
                <a:latin typeface="Helvetica"/>
              </a:rPr>
              <a:t> [Press release]. https://www.ftc.gov/news-events/news/press-releases/2020/10/ftc-announces-new-fraud-reporting-platform-consumers-reportfraudftcgov</a:t>
            </a:r>
          </a:p>
          <a:p>
            <a:pPr algn="l" marL="457200" indent="-457200">
              <a:lnSpc>
                <a:spcPts val="1416"/>
              </a:lnSpc>
              <a:spcBef>
                <a:spcPts val="0"/>
              </a:spcBef>
              <a:spcAft>
                <a:spcPts val="500"/>
              </a:spcAft>
            </a:pPr>
            <a:r>
              <a:rPr sz="1200" b="0" i="0">
                <a:solidFill>
                  <a:srgbClr val="14233A"/>
                </a:solidFill>
                <a:latin typeface="Helvetica"/>
              </a:rPr>
              <a:t>Gregersen, E. (2026, October 7). </a:t>
            </a:r>
            <a:r>
              <a:rPr sz="1200" b="0" i="1">
                <a:solidFill>
                  <a:srgbClr val="14233A"/>
                </a:solidFill>
                <a:latin typeface="Helvetica"/>
              </a:rPr>
              <a:t>ChatGPT</a:t>
            </a:r>
            <a:r>
              <a:rPr sz="1200" b="0" i="0">
                <a:solidFill>
                  <a:srgbClr val="14233A"/>
                </a:solidFill>
                <a:latin typeface="Helvetica"/>
              </a:rPr>
              <a:t>. Encyclopaedia Britannica. https://www.britannica.com/technology/ChatGPT</a:t>
            </a:r>
          </a:p>
          <a:p>
            <a:pPr algn="l" marL="457200" indent="-457200">
              <a:lnSpc>
                <a:spcPts val="1416"/>
              </a:lnSpc>
              <a:spcBef>
                <a:spcPts val="0"/>
              </a:spcBef>
              <a:spcAft>
                <a:spcPts val="500"/>
              </a:spcAft>
            </a:pPr>
            <a:r>
              <a:rPr sz="1200" b="0" i="0">
                <a:solidFill>
                  <a:srgbClr val="14233A"/>
                </a:solidFill>
                <a:latin typeface="Helvetica"/>
              </a:rPr>
              <a:t>Krizhevsky, A., Sutskever, I., &amp; Hinton, G. E. (2012). ImageNet classification with deep convolutional neural networks. In </a:t>
            </a:r>
            <a:r>
              <a:rPr sz="1200" b="0" i="1">
                <a:solidFill>
                  <a:srgbClr val="14233A"/>
                </a:solidFill>
                <a:latin typeface="Helvetica"/>
              </a:rPr>
              <a:t>Advances in Neural Information Processing Systems 25</a:t>
            </a:r>
            <a:r>
              <a:rPr sz="1200" b="0" i="0">
                <a:solidFill>
                  <a:srgbClr val="14233A"/>
                </a:solidFill>
                <a:latin typeface="Helvetica"/>
              </a:rPr>
              <a:t>. https://papers.nips.cc/paper/2012/hash/c399862d3b9d6b76c8436e924a68c45b-Abstract.html</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(2024). </a:t>
            </a:r>
            <a:r>
              <a:rPr sz="1200" b="0" i="1">
                <a:solidFill>
                  <a:srgbClr val="14233A"/>
                </a:solidFill>
                <a:latin typeface="Helvetica"/>
              </a:rPr>
              <a:t>Artificial intelligence risk management framework: Generative artificial intelligence profile</a:t>
            </a:r>
            <a:r>
              <a:rPr sz="1200" b="0" i="0">
                <a:solidFill>
                  <a:srgbClr val="14233A"/>
                </a:solidFill>
                <a:latin typeface="Helvetica"/>
              </a:rPr>
              <a:t> (NIST AI 600-1). https://doi.org/10.6028/NIST.AI.600-1</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(2025, January 17). </a:t>
            </a:r>
            <a:r>
              <a:rPr sz="1200" b="0" i="1">
                <a:solidFill>
                  <a:srgbClr val="14233A"/>
                </a:solidFill>
                <a:latin typeface="Helvetica"/>
              </a:rPr>
              <a:t>Technical blog: Strengthening AI agent hijacking evaluations</a:t>
            </a:r>
            <a:r>
              <a:rPr sz="1200" b="0" i="0">
                <a:solidFill>
                  <a:srgbClr val="14233A"/>
                </a:solidFill>
                <a:latin typeface="Helvetica"/>
              </a:rPr>
              <a:t>. https://www.nist.gov/news-events/news/2025/01/technical-blog-strengthening-ai-agent-hijacking-evaluations</a:t>
            </a:r>
          </a:p>
          <a:p>
            <a:pPr algn="l" marL="457200" indent="-457200">
              <a:lnSpc>
                <a:spcPts val="1416"/>
              </a:lnSpc>
              <a:spcBef>
                <a:spcPts val="0"/>
              </a:spcBef>
              <a:spcAft>
                <a:spcPts val="500"/>
              </a:spcAft>
            </a:pPr>
            <a:r>
              <a:rPr sz="1200" b="0" i="0">
                <a:solidFill>
                  <a:srgbClr val="14233A"/>
                </a:solidFill>
                <a:latin typeface="Helvetica"/>
              </a:rPr>
              <a:t>Puig, A. (2023, March 20). </a:t>
            </a:r>
            <a:r>
              <a:rPr sz="1200" b="0" i="1">
                <a:solidFill>
                  <a:srgbClr val="14233A"/>
                </a:solidFill>
                <a:latin typeface="Helvetica"/>
              </a:rPr>
              <a:t>Scammers use AI to enhance their family emergency schemes</a:t>
            </a:r>
            <a:r>
              <a:rPr sz="1200" b="0" i="0">
                <a:solidFill>
                  <a:srgbClr val="14233A"/>
                </a:solidFill>
                <a:latin typeface="Helvetica"/>
              </a:rPr>
              <a:t>. Federal Trade Commission Consumer Advice. https://consumer.ftc.gov/consumer-alerts/2023/03/scammers-use-ai-enhance-their-family-emergency-schemes</a:t>
            </a:r>
          </a:p>
          <a:p>
            <a:pPr algn="l" marL="457200" indent="-457200">
              <a:lnSpc>
                <a:spcPts val="1416"/>
              </a:lnSpc>
              <a:spcBef>
                <a:spcPts val="0"/>
              </a:spcBef>
              <a:spcAft>
                <a:spcPts val="500"/>
              </a:spcAft>
            </a:pPr>
            <a:r>
              <a:rPr sz="1200" b="0" i="0">
                <a:solidFill>
                  <a:srgbClr val="14233A"/>
                </a:solidFill>
                <a:latin typeface="Helvetica"/>
              </a:rPr>
              <a:t>Rosenblatt, F. (1958). The perceptron: A probabilistic model for information storage and organization in the brain. </a:t>
            </a:r>
            <a:r>
              <a:rPr sz="1200" b="0" i="1">
                <a:solidFill>
                  <a:srgbClr val="14233A"/>
                </a:solidFill>
                <a:latin typeface="Helvetica"/>
              </a:rPr>
              <a:t>Psychological Review, 65</a:t>
            </a:r>
            <a:r>
              <a:rPr sz="1200" b="0" i="0">
                <a:solidFill>
                  <a:srgbClr val="14233A"/>
                </a:solidFill>
                <a:latin typeface="Helvetica"/>
              </a:rPr>
              <a:t>(6), 386–408. https://doi.org/10.1037/h0042519</a:t>
            </a:r>
          </a:p>
          <a:p>
            <a:pPr algn="l" marL="457200" indent="-457200">
              <a:lnSpc>
                <a:spcPts val="1416"/>
              </a:lnSpc>
              <a:spcBef>
                <a:spcPts val="0"/>
              </a:spcBef>
              <a:spcAft>
                <a:spcPts val="500"/>
              </a:spcAft>
            </a:pPr>
            <a:r>
              <a:rPr sz="1200" b="0" i="0">
                <a:solidFill>
                  <a:srgbClr val="14233A"/>
                </a:solidFill>
                <a:latin typeface="Helvetica"/>
              </a:rPr>
              <a:t>Samuel, A. L. (1959). Some studies in machine learning using the game of checkers. </a:t>
            </a:r>
            <a:r>
              <a:rPr sz="1200" b="0" i="1">
                <a:solidFill>
                  <a:srgbClr val="14233A"/>
                </a:solidFill>
                <a:latin typeface="Helvetica"/>
              </a:rPr>
              <a:t>IBM Journal of Research and Development, 3</a:t>
            </a:r>
            <a:r>
              <a:rPr sz="1200" b="0" i="0">
                <a:solidFill>
                  <a:srgbClr val="14233A"/>
                </a:solidFill>
                <a:latin typeface="Helvetica"/>
              </a:rPr>
              <a:t>(3), 210–229. https://doi.org/10.1147/rd.33.0210</a:t>
            </a:r>
          </a:p>
          <a:p>
            <a:pPr algn="l" marL="457200" indent="-457200">
              <a:lnSpc>
                <a:spcPts val="1416"/>
              </a:lnSpc>
              <a:spcBef>
                <a:spcPts val="0"/>
              </a:spcBef>
              <a:spcAft>
                <a:spcPts val="500"/>
              </a:spcAft>
            </a:pPr>
            <a:r>
              <a:rPr sz="1200" b="0" i="0">
                <a:solidFill>
                  <a:srgbClr val="14233A"/>
                </a:solidFill>
                <a:latin typeface="Helvetica"/>
              </a:rPr>
              <a:t>Spicer, D. (2021, June 9). </a:t>
            </a:r>
            <a:r>
              <a:rPr sz="1200" b="0" i="1">
                <a:solidFill>
                  <a:srgbClr val="14233A"/>
                </a:solidFill>
                <a:latin typeface="Helvetica"/>
              </a:rPr>
              <a:t>Audrey, Alexa, Hal, and more</a:t>
            </a:r>
            <a:r>
              <a:rPr sz="1200" b="0" i="0">
                <a:solidFill>
                  <a:srgbClr val="14233A"/>
                </a:solidFill>
                <a:latin typeface="Helvetica"/>
              </a:rPr>
              <a:t>. Computer History Museum. https://computerhistory.org/blog/audrey-alexa-hal-and-more/</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Vaswani, A., Shazeer, N., Parmar, N., Uszkoreit, J., Jones, L., Gomez, A. N., Kaiser, L., &amp; Polosukhin, I. (2017). Attention is all you need. In </a:t>
            </a:r>
            <a:r>
              <a:rPr sz="1200" b="0" i="1">
                <a:solidFill>
                  <a:srgbClr val="14233A"/>
                </a:solidFill>
                <a:latin typeface="Helvetica"/>
              </a:rPr>
              <a:t>Advances in Neural Information Processing Systems 30</a:t>
            </a:r>
            <a:r>
              <a:rPr sz="1200" b="0" i="0">
                <a:solidFill>
                  <a:srgbClr val="14233A"/>
                </a:solidFill>
                <a:latin typeface="Helvetica"/>
              </a:rPr>
              <a:t>. https://research.google/pubs/attention-is-all-you-need/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for Everyone: What It Is and How to Use It Safely</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