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2.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Open with the community kitchen story. Ask: who in the kitchen is the cook, what is the counter, and what is the pantry?</a:t>
            </a:r>
          </a:p>
          <a:p>
            <a:r>
              <a:t>- 10 min: Part 1: explore the laptop and kitchen pictures. Act it out: one volunteer is the cook, the cutting board is the counter, the box is the pantry. Clear the board to show a restart.</a:t>
            </a:r>
          </a:p>
          <a:p>
            <a:r>
              <a:t>- 5 min: Part 2: the phone picture. Ask people to point out where their own phone uses each radio and sensor.</a:t>
            </a:r>
          </a:p>
          <a:p>
            <a:r>
              <a:t>- 10 min: Part 3: read the spec sheet together, then match a device to school, a telehealth visit, and a job search. Look at battery cycles.</a:t>
            </a:r>
          </a:p>
          <a:p>
            <a:r>
              <a:t>- 10 min: Do steps 1, 3, and 4 of Try it at home. Pair people up so they can help each other find Settings.</a:t>
            </a:r>
          </a:p>
          <a:p>
            <a:r>
              <a:t>- 5 min: Quiz together with a show of hands, then the three Remember cards.</a:t>
            </a:r>
          </a:p>
          <a:p/>
          <a:p>
            <a:r>
              <a:t>What you need:</a:t>
            </a:r>
          </a:p>
          <a:p>
            <a:r>
              <a:t>- Projector or large TV for the slides</a:t>
            </a:r>
          </a:p>
          <a:p>
            <a:r>
              <a:t>- Printed handouts, one per person</a:t>
            </a:r>
          </a:p>
          <a:p>
            <a:r>
              <a:t>- Kitchen props: a cutting board for the counter and a box of cans for the pantry</a:t>
            </a:r>
          </a:p>
          <a:p>
            <a:r>
              <a:t>- Optional: an old laptop or phone with the back cover off, unplugged, to pass around</a:t>
            </a:r>
          </a:p>
          <a:p>
            <a:r>
              <a:t>- Participants' own phones, tablets, or laptops</a:t>
            </a:r>
          </a:p>
          <a:p/>
          <a:p>
            <a:r>
              <a:t>Talk about it:</a:t>
            </a:r>
          </a:p>
          <a:p>
            <a:r>
              <a:t>- What do you use your phone or computer for most? Which spec line matters most for that job?</a:t>
            </a:r>
          </a:p>
          <a:p>
            <a:r>
              <a:t>- Has your phone ever said storage is full? What did you do?</a:t>
            </a:r>
          </a:p>
          <a:p>
            <a:r>
              <a:t>- Who in our community needs a device that fits their needs better, and how could we help?</a:t>
            </a:r>
          </a:p>
          <a:p/>
          <a:p>
            <a:r>
              <a:t>The picture slides have every numbered detail in their speaker notes.</a:t>
            </a:r>
          </a:p>
          <a:p/>
          <a:p>
            <a:r>
              <a:t>STORY: Picture the kitchen at the community center on the morning of a big dinner. One cook does the work. She brings flour, beans, and potatoes out of the pantry and sets them on the counter, where they are close and quick to reach. The counter is small, so she puts things away when she is done. At the end of the night the counter is wiped clean, but the pantry keeps everything for next time. Your computer, tablet, and phone work the same way. This class opens them up one picture at a time, so you can understand what is inside and choose a device that fits your needs.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Picture the kitchen at the community center on the morning of a big dinner. One cook does the work. She brings flour, beans, and potatoes out of the pantry and sets them on the counter, where they are close and quick to reach. The counter is small, so she puts things away when she is done. At the end of the night the counter is wiped clean, but the pantry keeps everything for next time. Your computer, tablet, and phone work the same way. This class opens them up one picture at a time, so you can understand what is inside and choose a device that fits your needs.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Inside a Laptop</a:t>
            </a:r>
          </a:p>
          <a:p/>
          <a:p>
            <a:r>
              <a:t>What the picture shows: A laptop with its bottom cover removed. Labels point to two RAM memory sticks, a storage chip called an SSD, the CPU chip with a fan and heat pipe, a Wi-Fi radio card with an antenna wire running up into the screen, and a large battery across the front.</a:t>
            </a:r>
          </a:p>
          <a:p/>
          <a:p>
            <a:r>
              <a:t>1. CPU: the brain. The CPU (Central Processing Unit) does the thinking. Microsoft says it acts like the device's brain, telling the other parts what to do. It gets warm, so a small fan and a copper pipe carry the heat away.</a:t>
            </a:r>
          </a:p>
          <a:p>
            <a:r>
              <a:t>2. RAM: short-term memory. RAM (Random Access Memory) holds what you are working on right now: the open apps, web pages, and documents. It is very fast, but everything in it is erased when the device restarts or turns off.</a:t>
            </a:r>
          </a:p>
          <a:p>
            <a:r>
              <a:t>3. Storage: keeps your things. Storage keeps your photos, files, and apps, even with the power off. This laptop uses an SSD (Solid State Drive), which keeps data on memory chips with no moving parts.</a:t>
            </a:r>
          </a:p>
          <a:p>
            <a:r>
              <a:t>4. Battery. The battery takes up a big part of the inside. It powers everything when you are away from an outlet. Laptops, tablets, and phones use lithium-ion batteries.</a:t>
            </a:r>
          </a:p>
          <a:p>
            <a:r>
              <a:t>5. Screen. The screen shows you what the CPU has made: words, pictures, and video.</a:t>
            </a:r>
          </a:p>
          <a:p>
            <a:r>
              <a:t>6. Radios. A small radio card lets the laptop talk to Wi-Fi and to Bluetooth gadgets like a wireless mouse. Thin wires run from the card up to antennas hidden around the screen.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Cook, the Counter, and the Pantry</a:t>
            </a:r>
          </a:p>
          <a:p/>
          <a:p>
            <a:r>
              <a:t>What the picture shows: A cut-away community center kitchen. A cook stands at a counter with food on it, labeled RAM and CPU. A tall pantry full of jars, with a crammed top shelf, is labeled storage. A dashed arrow carries food from the pantry to the counter. An inset shows that after a restart the counter is cleared but the pantry is still full.</a:t>
            </a:r>
          </a:p>
          <a:p/>
          <a:p>
            <a:r>
              <a:t>1. The cook is the CPU. The CPU (Central Processing Unit) is the cook. It does all the work: following the recipe, chopping, and mixing. A faster cook gets more done, but only with room to work and food to work with.</a:t>
            </a:r>
          </a:p>
          <a:p>
            <a:r>
              <a:t>2. The counter is RAM. RAM (Random Access Memory) is the counter. Everything the cook is working on right now sits there, close and quick to reach. A bigger counter lets you keep more apps and web pages open at once without slowing down.</a:t>
            </a:r>
          </a:p>
          <a:p>
            <a:r>
              <a:t>3. The pantry is storage. Storage is the pantry. It is much bigger than the counter but slower to reach. It keeps your photos, apps, and files, even when the power is off, just like food stays on the shelf overnight.</a:t>
            </a:r>
          </a:p>
          <a:p>
            <a:r>
              <a:t>4. Opening an app. When you open an app or a photo, the device carries it from the pantry to the counter so the cook can work on it. That is why an app takes a moment to open the first time.</a:t>
            </a:r>
          </a:p>
          <a:p>
            <a:r>
              <a:t>5. Why restarting helps. When you restart or turn off a device, the counter is wiped clean, but the pantry keeps everything. Over time, apps leave clutter on the counter. A restart clears it, so things often run smoother afterward.</a:t>
            </a:r>
          </a:p>
          <a:p>
            <a:r>
              <a:t>6. A crowded pantry. When storage is full, there is no room to save a new photo, install an app, or download an update. Moving old videos to a computer or cloud account, or deleting apps you never use, makes room again.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Inside a Phone: One Chip Does Most of the Work</a:t>
            </a:r>
          </a:p>
          <a:p/>
          <a:p>
            <a:r>
              <a:t>What the picture shows: A phone with its back removed shows a small board with cameras and one main chip labeled SoC above a large battery. A zoomed view of the chip shows blocks for the CPU, GPU, AI engine, camera, and security. Side panels list the phone's radios (cellular, Wi-Fi, Bluetooth, GPS, NFC) and its sensors.</a:t>
            </a:r>
          </a:p>
          <a:p/>
          <a:p>
            <a:r>
              <a:t>1. A system on a chip. A phone has no room for separate parts, so most of them are built into one chip, called an SoC (System on a Chip). Apple's M1 chip, for example, combines many parts into a single chip with 16 billion tiny switches called transistors. Tablets are built the same way.</a:t>
            </a:r>
          </a:p>
          <a:p>
            <a:r>
              <a:t>2. What is inside the chip. Google's Tensor chip holds a CPU (Central Processing Unit) for general work, a GPU (Graphics Processing Unit) for pictures and games, a TPU (Tensor Processing Unit) for AI (artificial intelligence) tasks, an image processor for the camera, and a security core that guards your private data. Some chips, like Apple's M1, also hold the RAM (Random Access Memory) in the same package, right beside the chip.</a:t>
            </a:r>
          </a:p>
          <a:p>
            <a:r>
              <a:t>3. Radios. Your phone carries several radios: cellular (5G, the fifth generation) to reach the tower, Wi-Fi for home internet, Bluetooth for earbuds, GPS (Global Positioning System) to find your location from satellites, and NFC (Near Field Communication) for tapping to pay.</a:t>
            </a:r>
          </a:p>
          <a:p>
            <a:r>
              <a:t>4. Sensors. Sensors let the phone notice the world. A proximity sensor turns the screen off when you hold the phone to your ear. A light sensor dims the screen in the dark. Motion and turning sensors flip the picture sideways. A compass points the map, and a barometer measures air pressure.</a:t>
            </a:r>
          </a:p>
          <a:p>
            <a:r>
              <a:t>5. The battery. The battery takes up most of the space inside a phone. Everything else is packed tightly around it.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Reading a Spec Sheet</a:t>
            </a:r>
          </a:p>
          <a:p/>
          <a:p>
            <a:r>
              <a:t>What the picture shows: A spec sheet for the Google Pixel 10 lists the chip (Tensor G5), 12 GB of RAM memory, 128 or 256 GB of storage, a typical 4,970 mAh battery, a 6.3-inch OLED screen, and 5G, Wi-Fi 6E, NFC, and Bluetooth 6. Beside it, three cards match devices to jobs: school, a telehealth visit, and job applications.</a:t>
            </a:r>
          </a:p>
          <a:p/>
          <a:p>
            <a:r>
              <a:t>1. Chip. This line names the main chip, the SoC (System on a Chip) that holds the CPU (Central Processing Unit). Pixel 10 uses Google's Tensor G5. Chip names are hard to compare. For everyday use, the other lines tell you more.</a:t>
            </a:r>
          </a:p>
          <a:p>
            <a:r>
              <a:t>2. Memory (RAM). RAM (Random Access Memory) is the counter space. It is measured in GB (gigabytes). Pixel 10 has 12 GB. More RAM lets you keep more apps and web pages open without the device slowing down.</a:t>
            </a:r>
          </a:p>
          <a:p>
            <a:r>
              <a:t>3. Storage. Storage is the pantry. Pixel 10 comes with 128 GB or 256 GB, and you choose when you buy. If you take a lot of photos and videos, pick the bigger size. Before you buy, check whether you can add more storage later.</a:t>
            </a:r>
          </a:p>
          <a:p>
            <a:r>
              <a:t>4. Battery. Battery size is measured in mAh (milliamp-hours). A bigger number means the battery holds more charge. Pixel 10's battery is listed as typical 4,970 mAh. How long it lasts also depends on the screen and how you use it.</a:t>
            </a:r>
          </a:p>
          <a:p>
            <a:r>
              <a:t>5. Screen and wireless. The screen is 6.3 inches, measured corner to corner, and is OLED (Organic Light-Emitting Diode). The wireless line lists its radios: 5G (fifth generation cellular), Wi-Fi 6E, NFC (Near Field Communication), and Bluetooth version 6. A higher Wi-Fi number is a newer version.</a:t>
            </a:r>
          </a:p>
          <a:p>
            <a:r>
              <a:t>6. Match it to the job. The National Digital Inclusion Alliance (NDIA) says digital inclusion includes devices that meet the needs of the user. So start with the job. School and job applications are easier with a keyboard and bigger screen. A telehealth visit with your doctor needs a good camera, microphone, and charged battery.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Battery Care: Charge Cycles</a:t>
            </a:r>
          </a:p>
          <a:p/>
          <a:p>
            <a:r>
              <a:t>What the picture shows: On the left, a battery used 75% on Monday and 25% on Tuesday adds up to one charge cycle. On the right, five batteries hold a little less charge from new to years later, and a settings screen shows Battery Health.</a:t>
            </a:r>
          </a:p>
          <a:p/>
          <a:p>
            <a:r>
              <a:t>1. Partial charges. You do not have to run the battery all the way down. If you use 75% on Monday, charge it overnight, then use 25% on Tuesday, you have used one charge cycle in total.</a:t>
            </a:r>
          </a:p>
          <a:p>
            <a:r>
              <a:t>2. One charge cycle. Apple explains that one charge cycle means using 100% of the battery's capacity, even if it happens over several partial charges. A quick top-up is only part of a cycle, so charge whenever it is handy.</a:t>
            </a:r>
          </a:p>
          <a:p>
            <a:r>
              <a:t>3. Lithium-ion batteries. Phones, tablets, and laptops use lithium-ion batteries. They charge fast, last a long time, and hold a lot of power for their small size.</a:t>
            </a:r>
          </a:p>
          <a:p>
            <a:r>
              <a:t>4. Slow, normal wear. A lithium-ion battery holds a little less with each full charge cycle. This is normal for every device.</a:t>
            </a:r>
          </a:p>
          <a:p>
            <a:r>
              <a:t>5. Check battery health. Many phones and laptops show battery health in Settings. If it is low and the battery runs out fast, ask the maker or a trusted repair shop about a new battery.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CPU is the cook doing the work</a:t>
            </a:r>
          </a:p>
          <a:p>
            <a:r>
              <a:t>RAM is the counter; a restart clears it</a:t>
            </a:r>
          </a:p>
          <a:p>
            <a:r>
              <a:t>Storage is the pantry; keep some room free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tablet has been slow all week and an app keeps freezing. What is a good first thing to try?</a:t>
            </a:r>
          </a:p>
          <a:p>
            <a:r>
              <a:t>Answer: A. Restart the tablet</a:t>
            </a:r>
          </a:p>
          <a:p>
            <a:r>
              <a:t>A restart clears RAM (Random Access Memory), the counter, and gives every app a fresh start. Your photos stay safe in storage, so there is no need to delete them.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tablet has been slow all week and an app keeps freezing. What is a good first thing to try?</a:t>
            </a:r>
          </a:p>
          <a:p>
            <a:r>
              <a:t>Answer: A. Restart the tablet</a:t>
            </a:r>
          </a:p>
          <a:p>
            <a:r>
              <a:t>A restart clears RAM (Random Access Memory), the counter, and gives every app a fresh start. Your photos stay safe in storage, so there is no need to delete them.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your grandson's ball game, your phone says "Storage almost full" and will not take a picture. What will help?</a:t>
            </a:r>
          </a:p>
          <a:p>
            <a:r>
              <a:t>Answer: B. Back up or delete old videos and unused apps</a:t>
            </a:r>
          </a:p>
          <a:p>
            <a:r>
              <a:t>Storage is the pantry, and a restart does not empty it. Moving or deleting big videos and apps you never use frees up room for new photos.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your grandson's ball game, your phone says "Storage almost full" and will not take a picture. What will help?</a:t>
            </a:r>
          </a:p>
          <a:p>
            <a:r>
              <a:t>Answer: B. Back up or delete old videos and unused apps</a:t>
            </a:r>
          </a:p>
          <a:p>
            <a:r>
              <a:t>Storage is the pantry, and a restart does not empty it. Moving or deleting big videos and apps you never use frees up room for new photos.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laptops cost the same. Your niece will keep a video class, a document, and many web pages open at once. Which spec line matters most for that?</a:t>
            </a:r>
          </a:p>
          <a:p>
            <a:r>
              <a:t>Answer: A. Memory (RAM)</a:t>
            </a:r>
          </a:p>
          <a:p>
            <a:r>
              <a:t>Everything open right now sits in RAM (Random Access Memory), the counter. More RAM lets her keep more open without slowing down.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laptops cost the same. Your niece will keep a video class, a document, and many web pages open at once. Which spec line matters most for that?</a:t>
            </a:r>
          </a:p>
          <a:p>
            <a:r>
              <a:t>Answer: A. Memory (RAM)</a:t>
            </a:r>
          </a:p>
          <a:p>
            <a:r>
              <a:t>Everything open right now sits in RAM (Random Access Memory), the counter. More RAM lets her keep more open without slowing down.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During a phone call, your screen turns off when you hold the phone to your ear. Which part makes that happen?</a:t>
            </a:r>
          </a:p>
          <a:p>
            <a:r>
              <a:t>Answer: B. A proximity sensor</a:t>
            </a:r>
          </a:p>
          <a:p>
            <a:r>
              <a:t>A proximity sensor notices when something is close to the screen, so your cheek does not tap buttons during a call.</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During a phone call, your screen turns off when you hold the phone to your ear. Which part makes that happen?</a:t>
            </a:r>
          </a:p>
          <a:p>
            <a:r>
              <a:t>Answer: B. A proximity sensor</a:t>
            </a:r>
          </a:p>
          <a:p>
            <a:r>
              <a:t>A proximity sensor notices when something is close to the screen, so your cheek does not tap buttons during a call.</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charge your phone to full, use half on Monday, top it up, then use half again on Tuesday. How many charge cycles is that?</a:t>
            </a:r>
          </a:p>
          <a:p>
            <a:r>
              <a:t>Answer: A. One cycle</a:t>
            </a:r>
          </a:p>
          <a:p>
            <a:r>
              <a:t>One charge cycle means using 100% of the battery's capacity, even over several partial charges. Half plus half is one cycle.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charge your phone to full, use half on Monday, top it up, then use half again on Tuesday. How many charge cycles is that?</a:t>
            </a:r>
          </a:p>
          <a:p>
            <a:r>
              <a:t>Answer: A. One cycle</a:t>
            </a:r>
          </a:p>
          <a:p>
            <a:r>
              <a:t>One charge cycle means using 100% of the battery's capacity, even over several partial charges. Half plus half is one cycle.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Open with the community kitchen story. Ask: who in the kitchen is the cook, what is the counter, and what is the pantry?</a:t>
            </a:r>
          </a:p>
          <a:p>
            <a:r>
              <a:t>- 10 min: Part 1: explore the laptop and kitchen pictures. Act it out: one volunteer is the cook, the cutting board is the counter, the box is the pantry. Clear the board to show a restart.</a:t>
            </a:r>
          </a:p>
          <a:p>
            <a:r>
              <a:t>- 5 min: Part 2: the phone picture. Ask people to point out where their own phone uses each radio and sensor.</a:t>
            </a:r>
          </a:p>
          <a:p>
            <a:r>
              <a:t>- 10 min: Part 3: read the spec sheet together, then match a device to school, a telehealth visit, and a job search. Look at battery cycles.</a:t>
            </a:r>
          </a:p>
          <a:p>
            <a:r>
              <a:t>- 10 min: Do steps 1, 3, and 4 of Try it at home. Pair people up so they can help each other find Settings.</a:t>
            </a:r>
          </a:p>
          <a:p>
            <a:r>
              <a:t>- 5 min: Quiz together with a show of hands, then the three Remember cards.</a:t>
            </a:r>
          </a:p>
          <a:p/>
          <a:p>
            <a:r>
              <a:t>What you need:</a:t>
            </a:r>
          </a:p>
          <a:p>
            <a:r>
              <a:t>- Projector or large TV for the slides</a:t>
            </a:r>
          </a:p>
          <a:p>
            <a:r>
              <a:t>- Printed handouts, one per person</a:t>
            </a:r>
          </a:p>
          <a:p>
            <a:r>
              <a:t>- Kitchen props: a cutting board for the counter and a box of cans for the pantry</a:t>
            </a:r>
          </a:p>
          <a:p>
            <a:r>
              <a:t>- Optional: an old laptop or phone with the back cover off, unplugged, to pass around</a:t>
            </a:r>
          </a:p>
          <a:p>
            <a:r>
              <a:t>- Participants' own phones, tablets, or laptops</a:t>
            </a:r>
          </a:p>
          <a:p/>
          <a:p>
            <a:r>
              <a:t>Talk about it:</a:t>
            </a:r>
          </a:p>
          <a:p>
            <a:r>
              <a:t>- What do you use your phone or computer for most? Which spec line matters most for that job?</a:t>
            </a:r>
          </a:p>
          <a:p>
            <a:r>
              <a:t>- Has your phone ever said storage is full? What did you do?</a:t>
            </a:r>
          </a:p>
          <a:p>
            <a:r>
              <a:t>- Who in our community needs a device that fits their needs better, and how could we help?</a:t>
            </a:r>
          </a:p>
          <a:p/>
          <a:p>
            <a:r>
              <a:t>The picture slides have every numbered detail in their speaker notes.</a:t>
            </a:r>
          </a:p>
          <a:p/>
          <a:p>
            <a:r>
              <a:t>STORY: Picture the kitchen at the community center on the morning of a big dinner. One cook does the work. She brings flour, beans, and potatoes out of the pantry and sets them on the counter, where they are close and quick to reach. The counter is small, so she puts things away when she is done. At the end of the night the counter is wiped clean, but the pantry keeps everything for next time. Your computer, tablet, and phone work the same way. This class opens them up one picture at a time, so you can understand what is inside and choose a device that fits your needs.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Open with the community kitchen story. Ask: who in the kitchen is the cook, what is the counter, and what is the pantry?</a:t>
            </a:r>
          </a:p>
          <a:p>
            <a:r>
              <a:t>- 10 min: Part 1: explore the laptop and kitchen pictures. Act it out: one volunteer is the cook, the cutting board is the counter, the box is the pantry. Clear the board to show a restart.</a:t>
            </a:r>
          </a:p>
          <a:p>
            <a:r>
              <a:t>- 5 min: Part 2: the phone picture. Ask people to point out where their own phone uses each radio and sensor.</a:t>
            </a:r>
          </a:p>
          <a:p>
            <a:r>
              <a:t>- 10 min: Part 3: read the spec sheet together, then match a device to school, a telehealth visit, and a job search. Look at battery cycles.</a:t>
            </a:r>
          </a:p>
          <a:p>
            <a:r>
              <a:t>- 10 min: Do steps 1, 3, and 4 of Try it at home. Pair people up so they can help each other find Settings.</a:t>
            </a:r>
          </a:p>
          <a:p>
            <a:r>
              <a:t>- 5 min: Quiz together with a show of hands, then the three Remember cards.</a:t>
            </a:r>
          </a:p>
          <a:p/>
          <a:p>
            <a:r>
              <a:t>What you need:</a:t>
            </a:r>
          </a:p>
          <a:p>
            <a:r>
              <a:t>- Projector or large TV for the slides</a:t>
            </a:r>
          </a:p>
          <a:p>
            <a:r>
              <a:t>- Printed handouts, one per person</a:t>
            </a:r>
          </a:p>
          <a:p>
            <a:r>
              <a:t>- Kitchen props: a cutting board for the counter and a box of cans for the pantry</a:t>
            </a:r>
          </a:p>
          <a:p>
            <a:r>
              <a:t>- Optional: an old laptop or phone with the back cover off, unplugged, to pass around</a:t>
            </a:r>
          </a:p>
          <a:p>
            <a:r>
              <a:t>- Participants' own phones, tablets, or laptops</a:t>
            </a:r>
          </a:p>
          <a:p/>
          <a:p>
            <a:r>
              <a:t>Talk about it:</a:t>
            </a:r>
          </a:p>
          <a:p>
            <a:r>
              <a:t>- What do you use your phone or computer for most? Which spec line matters most for that job?</a:t>
            </a:r>
          </a:p>
          <a:p>
            <a:r>
              <a:t>- Has your phone ever said storage is full? What did you do?</a:t>
            </a:r>
          </a:p>
          <a:p>
            <a:r>
              <a:t>- Who in our community needs a device that fits their needs better, and how could we help?</a:t>
            </a:r>
          </a:p>
          <a:p/>
          <a:p>
            <a:r>
              <a:t>The picture slides have every numbered detail in their speaker notes.</a:t>
            </a:r>
          </a:p>
          <a:p/>
          <a:p>
            <a:r>
              <a:t>STORY: Picture the kitchen at the community center on the morning of a big dinner. One cook does the work. She brings flour, beans, and potatoes out of the pantry and sets them on the counter, where they are close and quick to reach. The counter is small, so she puts things away when she is done. At the end of the night the counter is wiped clean, but the pantry keeps everything for next time. Your computer, tablet, and phone work the same way. This class opens them up one picture at a time, so you can understand what is inside and choose a device that fits your needs.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Open with the community kitchen story. Ask: who in the kitchen is the cook, what is the counter, and what is the pantry?</a:t>
            </a:r>
          </a:p>
          <a:p>
            <a:r>
              <a:t>- 10 min: Part 1: explore the laptop and kitchen pictures. Act it out: one volunteer is the cook, the cutting board is the counter, the box is the pantry. Clear the board to show a restart.</a:t>
            </a:r>
          </a:p>
          <a:p>
            <a:r>
              <a:t>- 5 min: Part 2: the phone picture. Ask people to point out where their own phone uses each radio and sensor.</a:t>
            </a:r>
          </a:p>
          <a:p>
            <a:r>
              <a:t>- 10 min: Part 3: read the spec sheet together, then match a device to school, a telehealth visit, and a job search. Look at battery cycles.</a:t>
            </a:r>
          </a:p>
          <a:p>
            <a:r>
              <a:t>- 10 min: Do steps 1, 3, and 4 of Try it at home. Pair people up so they can help each other find Settings.</a:t>
            </a:r>
          </a:p>
          <a:p>
            <a:r>
              <a:t>- 5 min: Quiz together with a show of hands, then the three Remember cards.</a:t>
            </a:r>
          </a:p>
          <a:p/>
          <a:p>
            <a:r>
              <a:t>What you need:</a:t>
            </a:r>
          </a:p>
          <a:p>
            <a:r>
              <a:t>- Projector or large TV for the slides</a:t>
            </a:r>
          </a:p>
          <a:p>
            <a:r>
              <a:t>- Printed handouts, one per person</a:t>
            </a:r>
          </a:p>
          <a:p>
            <a:r>
              <a:t>- Kitchen props: a cutting board for the counter and a box of cans for the pantry</a:t>
            </a:r>
          </a:p>
          <a:p>
            <a:r>
              <a:t>- Optional: an old laptop or phone with the back cover off, unplugged, to pass around</a:t>
            </a:r>
          </a:p>
          <a:p>
            <a:r>
              <a:t>- Participants' own phones, tablets, or laptops</a:t>
            </a:r>
          </a:p>
          <a:p/>
          <a:p>
            <a:r>
              <a:t>Talk about it:</a:t>
            </a:r>
          </a:p>
          <a:p>
            <a:r>
              <a:t>- What do you use your phone or computer for most? Which spec line matters most for that job?</a:t>
            </a:r>
          </a:p>
          <a:p>
            <a:r>
              <a:t>- Has your phone ever said storage is full? What did you do?</a:t>
            </a:r>
          </a:p>
          <a:p>
            <a:r>
              <a:t>- Who in our community needs a device that fits their needs better, and how could we help?</a:t>
            </a:r>
          </a:p>
          <a:p/>
          <a:p>
            <a:r>
              <a:t>The picture slides have every numbered detail in their speaker notes.</a:t>
            </a:r>
          </a:p>
          <a:p/>
          <a:p>
            <a:r>
              <a:t>STORY: Picture the kitchen at the community center on the morning of a big dinner. One cook does the work. She brings flour, beans, and potatoes out of the pantry and sets them on the counter, where they are close and quick to reach. The counter is small, so she puts things away when she is done. At the end of the night the counter is wiped clean, but the pantry keeps everything for next time. Your computer, tablet, and phone work the same way. This class opens them up one picture at a time, so you can understand what is inside and choose a device that fits your needs.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Open with the community kitchen story. Ask: who in the kitchen is the cook, what is the counter, and what is the pantry?</a:t>
            </a:r>
          </a:p>
          <a:p>
            <a:r>
              <a:t>- 10 min: Part 1: explore the laptop and kitchen pictures. Act it out: one volunteer is the cook, the cutting board is the counter, the box is the pantry. Clear the board to show a restart.</a:t>
            </a:r>
          </a:p>
          <a:p>
            <a:r>
              <a:t>- 5 min: Part 2: the phone picture. Ask people to point out where their own phone uses each radio and sensor.</a:t>
            </a:r>
          </a:p>
          <a:p>
            <a:r>
              <a:t>- 10 min: Part 3: read the spec sheet together, then match a device to school, a telehealth visit, and a job search. Look at battery cycles.</a:t>
            </a:r>
          </a:p>
          <a:p>
            <a:r>
              <a:t>- 10 min: Do steps 1, 3, and 4 of Try it at home. Pair people up so they can help each other find Settings.</a:t>
            </a:r>
          </a:p>
          <a:p>
            <a:r>
              <a:t>- 5 min: Quiz together with a show of hands, then the three Remember cards.</a:t>
            </a:r>
          </a:p>
          <a:p/>
          <a:p>
            <a:r>
              <a:t>What you need:</a:t>
            </a:r>
          </a:p>
          <a:p>
            <a:r>
              <a:t>- Projector or large TV for the slides</a:t>
            </a:r>
          </a:p>
          <a:p>
            <a:r>
              <a:t>- Printed handouts, one per person</a:t>
            </a:r>
          </a:p>
          <a:p>
            <a:r>
              <a:t>- Kitchen props: a cutting board for the counter and a box of cans for the pantry</a:t>
            </a:r>
          </a:p>
          <a:p>
            <a:r>
              <a:t>- Optional: an old laptop or phone with the back cover off, unplugged, to pass around</a:t>
            </a:r>
          </a:p>
          <a:p>
            <a:r>
              <a:t>- Participants' own phones, tablets, or laptops</a:t>
            </a:r>
          </a:p>
          <a:p/>
          <a:p>
            <a:r>
              <a:t>Talk about it:</a:t>
            </a:r>
          </a:p>
          <a:p>
            <a:r>
              <a:t>- What do you use your phone or computer for most? Which spec line matters most for that job?</a:t>
            </a:r>
          </a:p>
          <a:p>
            <a:r>
              <a:t>- Has your phone ever said storage is full? What did you do?</a:t>
            </a:r>
          </a:p>
          <a:p>
            <a:r>
              <a:t>- Who in our community needs a device that fits their needs better, and how could we help?</a:t>
            </a:r>
          </a:p>
          <a:p/>
          <a:p>
            <a:r>
              <a:t>The picture slides have every numbered detail in their speaker notes.</a:t>
            </a:r>
          </a:p>
          <a:p/>
          <a:p>
            <a:r>
              <a:t>STORY: Picture the kitchen at the community center on the morning of a big dinner. One cook does the work. She brings flour, beans, and potatoes out of the pantry and sets them on the counter, where they are close and quick to reach. The counter is small, so she puts things away when she is done. At the end of the night the counter is wiped clean, but the pantry keeps everything for next time. Your computer, tablet, and phone work the same way. This class opens them up one picture at a time, so you can understand what is inside and choose a device that fits your needs.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microsoft.com/office/2007/relationships/media" Target="../media/media1.mp3"/><Relationship Id="rId6" Type="http://schemas.openxmlformats.org/officeDocument/2006/relationships/audio" Target="../media/media1.mp3"/><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jpg"/><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g"/><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jpg"/><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g"/><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media" Target="../media/media7.mp3"/><Relationship Id="rId4" Type="http://schemas.openxmlformats.org/officeDocument/2006/relationships/audio" Target="../media/media7.mp3"/><Relationship Id="rId5"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www.digitallearn.org" TargetMode="External"/><Relationship Id="rId4" Type="http://schemas.openxmlformats.org/officeDocument/2006/relationships/hyperlink" Target="https://support.microsoft.com/en-US/Windows/experience/compatibility/all-about-computer-memory" TargetMode="External"/><Relationship Id="rId5" Type="http://schemas.openxmlformats.org/officeDocument/2006/relationships/hyperlink" Target="https://support.microsoft.com/en-US/Windows/Hardware/common-pc-and-device-terms"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www.apple.com/batteries/why-lithium-ion/" TargetMode="External"/><Relationship Id="rId4" Type="http://schemas.openxmlformats.org/officeDocument/2006/relationships/hyperlink" Target="https://store.google.com/product/pixel_10_specs?hl=en-US" TargetMode="External"/><Relationship Id="rId5" Type="http://schemas.openxmlformats.org/officeDocument/2006/relationships/hyperlink" Target="https://www.digitalinclusion.org/definition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080760"/>
            <a:ext cx="12191695" cy="77724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6016752"/>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numu-logo.png"/>
          <p:cNvPicPr>
            <a:picLocks noChangeAspect="1"/>
          </p:cNvPicPr>
          <p:nvPr/>
        </p:nvPicPr>
        <p:blipFill>
          <a:blip r:embed="rId3"/>
          <a:stretch>
            <a:fillRect/>
          </a:stretch>
        </p:blipFill>
        <p:spPr>
          <a:xfrm>
            <a:off x="640080" y="502920"/>
            <a:ext cx="914400" cy="914400"/>
          </a:xfrm>
          <a:prstGeom prst="rect">
            <a:avLst/>
          </a:prstGeom>
        </p:spPr>
      </p:pic>
      <p:pic>
        <p:nvPicPr>
          <p:cNvPr id="5" name="Picture 4" descr="numu-wordmark-white.png"/>
          <p:cNvPicPr>
            <a:picLocks noChangeAspect="1"/>
          </p:cNvPicPr>
          <p:nvPr/>
        </p:nvPicPr>
        <p:blipFill>
          <a:blip r:embed="rId4"/>
          <a:stretch>
            <a:fillRect/>
          </a:stretch>
        </p:blipFill>
        <p:spPr>
          <a:xfrm>
            <a:off x="1737360" y="713232"/>
            <a:ext cx="1846881" cy="502920"/>
          </a:xfrm>
          <a:prstGeom prst="rect">
            <a:avLst/>
          </a:prstGeom>
        </p:spPr>
      </p:pic>
      <p:sp>
        <p:nvSpPr>
          <p:cNvPr id="6" name="TextBox 5"/>
          <p:cNvSpPr txBox="1"/>
          <p:nvPr/>
        </p:nvSpPr>
        <p:spPr>
          <a:xfrm>
            <a:off x="640080" y="1703323"/>
            <a:ext cx="5943600" cy="63093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F7E10C"/>
                </a:solidFill>
                <a:latin typeface="Helvetica"/>
              </a:rPr>
              <a:t>COMMUNITY TECH RESOURCES  ·  COMMUNITY CLASS 4 OF 10</a:t>
            </a:r>
          </a:p>
        </p:txBody>
      </p:sp>
      <p:sp>
        <p:nvSpPr>
          <p:cNvPr id="7" name="TextBox 6"/>
          <p:cNvSpPr txBox="1"/>
          <p:nvPr/>
        </p:nvSpPr>
        <p:spPr>
          <a:xfrm>
            <a:off x="640080" y="2379980"/>
            <a:ext cx="5943600" cy="2069591"/>
          </a:xfrm>
          <a:prstGeom prst="rect">
            <a:avLst/>
          </a:prstGeom>
          <a:noFill/>
        </p:spPr>
        <p:txBody>
          <a:bodyPr wrap="square" lIns="36576" rIns="36576" tIns="0" bIns="0" anchor="t">
            <a:noAutofit/>
          </a:bodyPr>
          <a:lstStyle/>
          <a:p>
            <a:pPr algn="l">
              <a:lnSpc>
                <a:spcPts val="5191"/>
              </a:lnSpc>
              <a:spcBef>
                <a:spcPts val="0"/>
              </a:spcBef>
              <a:spcAft>
                <a:spcPts val="0"/>
              </a:spcAft>
            </a:pPr>
            <a:r>
              <a:rPr sz="4400" b="1" i="0">
                <a:solidFill>
                  <a:srgbClr val="FFFFFF"/>
                </a:solidFill>
                <a:latin typeface="Helvetica"/>
              </a:rPr>
              <a:t>What's in Your Computer, Tablet, and Phone?</a:t>
            </a:r>
          </a:p>
        </p:txBody>
      </p:sp>
      <p:sp>
        <p:nvSpPr>
          <p:cNvPr id="8" name="TextBox 7"/>
          <p:cNvSpPr txBox="1"/>
          <p:nvPr/>
        </p:nvSpPr>
        <p:spPr>
          <a:xfrm>
            <a:off x="640080" y="4541012"/>
            <a:ext cx="5943600" cy="750823"/>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DCE6F0"/>
                </a:solidFill>
                <a:latin typeface="Helvetica"/>
              </a:rPr>
              <a:t>The parts inside, memory and storage, spec sheets, and battery care</a:t>
            </a:r>
          </a:p>
        </p:txBody>
      </p:sp>
      <p:sp>
        <p:nvSpPr>
          <p:cNvPr id="9" name="Rounded Rectangle 8"/>
          <p:cNvSpPr/>
          <p:nvPr/>
        </p:nvSpPr>
        <p:spPr>
          <a:xfrm>
            <a:off x="640080" y="5428996"/>
            <a:ext cx="143828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5428996"/>
            <a:ext cx="143828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Everyone</a:t>
            </a:r>
          </a:p>
        </p:txBody>
      </p:sp>
      <p:sp>
        <p:nvSpPr>
          <p:cNvPr id="11" name="Rounded Rectangle 10"/>
          <p:cNvSpPr/>
          <p:nvPr/>
        </p:nvSpPr>
        <p:spPr>
          <a:xfrm>
            <a:off x="2215526" y="5428996"/>
            <a:ext cx="1135641"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2215526" y="5428996"/>
            <a:ext cx="1135641"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30 min</a:t>
            </a:r>
          </a:p>
        </p:txBody>
      </p:sp>
      <p:sp>
        <p:nvSpPr>
          <p:cNvPr id="13" name="Rounded Rectangle 12"/>
          <p:cNvSpPr/>
          <p:nvPr/>
        </p:nvSpPr>
        <p:spPr>
          <a:xfrm>
            <a:off x="3488328" y="5428996"/>
            <a:ext cx="149243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3488328" y="5428996"/>
            <a:ext cx="149243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5 pictures</a:t>
            </a:r>
          </a:p>
        </p:txBody>
      </p:sp>
      <p:sp>
        <p:nvSpPr>
          <p:cNvPr id="15" name="Rectangle 14"/>
          <p:cNvSpPr/>
          <p:nvPr/>
        </p:nvSpPr>
        <p:spPr>
          <a:xfrm>
            <a:off x="6812280" y="1828800"/>
            <a:ext cx="4846320" cy="27715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card-devices.jpg"/>
          <p:cNvPicPr>
            <a:picLocks noChangeAspect="1"/>
          </p:cNvPicPr>
          <p:nvPr/>
        </p:nvPicPr>
        <p:blipFill>
          <a:blip r:embed="rId5"/>
          <a:stretch>
            <a:fillRect/>
          </a:stretch>
        </p:blipFill>
        <p:spPr>
          <a:xfrm>
            <a:off x="6858000" y="1874519"/>
            <a:ext cx="4754880" cy="2680106"/>
          </a:xfrm>
          <a:prstGeom prst="rect">
            <a:avLst/>
          </a:prstGeom>
        </p:spPr>
      </p:pic>
      <p:sp>
        <p:nvSpPr>
          <p:cNvPr id="17" name="TextBox 16"/>
          <p:cNvSpPr txBox="1"/>
          <p:nvPr/>
        </p:nvSpPr>
        <p:spPr>
          <a:xfrm>
            <a:off x="640080" y="6080760"/>
            <a:ext cx="10911535" cy="777240"/>
          </a:xfrm>
          <a:prstGeom prst="rect">
            <a:avLst/>
          </a:prstGeom>
          <a:noFill/>
        </p:spPr>
        <p:txBody>
          <a:bodyPr wrap="square" lIns="36576" rIns="36576" tIns="0" bIns="0" anchor="ctr">
            <a:noAutofit/>
          </a:bodyPr>
          <a:lstStyle/>
          <a:p>
            <a:pPr algn="l">
              <a:lnSpc>
                <a:spcPts val="2124"/>
              </a:lnSpc>
              <a:spcBef>
                <a:spcPts val="0"/>
              </a:spcBef>
              <a:spcAft>
                <a:spcPts val="0"/>
              </a:spcAft>
            </a:pPr>
            <a:r>
              <a:rPr sz="1800" b="0" i="0">
                <a:solidFill>
                  <a:srgbClr val="FFFFFF"/>
                </a:solidFill>
                <a:latin typeface="Helvetica"/>
              </a:rPr>
              <a:t>Free class from the Numu Communications Learning Center  ·  www.numu.tech/resources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Name the main parts inside a computer, tablet, or phone and say what each one does</a:t>
            </a:r>
          </a:p>
        </p:txBody>
      </p:sp>
      <p:sp>
        <p:nvSpPr>
          <p:cNvPr id="9" name="Oval 8"/>
          <p:cNvSpPr/>
          <p:nvPr/>
        </p:nvSpPr>
        <p:spPr>
          <a:xfrm>
            <a:off x="640080" y="228345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7431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228396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the difference between memory and storage, and why restarting a device often helps</a:t>
            </a:r>
          </a:p>
        </p:txBody>
      </p:sp>
      <p:sp>
        <p:nvSpPr>
          <p:cNvPr id="12" name="Oval 11"/>
          <p:cNvSpPr/>
          <p:nvPr/>
        </p:nvSpPr>
        <p:spPr>
          <a:xfrm>
            <a:off x="640080" y="326897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25983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4" name="TextBox 13"/>
          <p:cNvSpPr txBox="1"/>
          <p:nvPr/>
        </p:nvSpPr>
        <p:spPr>
          <a:xfrm>
            <a:off x="1298448" y="326948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Read a device spec sheet and choose a device that fits a job like school, a doctor visit, or a job search</a:t>
            </a:r>
          </a:p>
        </p:txBody>
      </p:sp>
      <p:sp>
        <p:nvSpPr>
          <p:cNvPr id="15" name="Oval 14"/>
          <p:cNvSpPr/>
          <p:nvPr/>
        </p:nvSpPr>
        <p:spPr>
          <a:xfrm>
            <a:off x="640080" y="425449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424535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7" name="TextBox 16"/>
          <p:cNvSpPr txBox="1"/>
          <p:nvPr/>
        </p:nvSpPr>
        <p:spPr>
          <a:xfrm>
            <a:off x="1298448" y="425500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Care for a battery and find your device's storage and battery health in Settings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story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ectangle 5"/>
          <p:cNvSpPr/>
          <p:nvPr/>
        </p:nvSpPr>
        <p:spPr>
          <a:xfrm>
            <a:off x="594359" y="1298448"/>
            <a:ext cx="91440" cy="4767072"/>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6675120" cy="5212080"/>
          </a:xfrm>
          <a:prstGeom prst="rect">
            <a:avLst/>
          </a:prstGeom>
          <a:noFill/>
        </p:spPr>
        <p:txBody>
          <a:bodyPr wrap="square" lIns="36576" rIns="36576" tIns="0" bIns="0" anchor="t">
            <a:noAutofit/>
          </a:bodyPr>
          <a:lstStyle/>
          <a:p>
            <a:pPr algn="l">
              <a:lnSpc>
                <a:spcPts val="2832"/>
              </a:lnSpc>
              <a:spcBef>
                <a:spcPts val="0"/>
              </a:spcBef>
              <a:spcAft>
                <a:spcPts val="0"/>
              </a:spcAft>
            </a:pPr>
            <a:r>
              <a:rPr sz="2400" b="0" i="0">
                <a:solidFill>
                  <a:srgbClr val="14233A"/>
                </a:solidFill>
                <a:latin typeface="Helvetica"/>
              </a:rPr>
              <a:t>Picture the kitchen at the community center on the morning of a big dinner. One cook does the work. She brings flour, beans, and potatoes out of the pantry and sets them on the counter, where they are close and quick to reach. The counter is small, so she puts things away when she is done. At the end of the night the counter is wiped clean, but the pantry keeps everything for next time. Your computer, tablet, and phone work the same way. This class opens them up one picture at a time, so you can understand what is inside and choose a device that fits your needs.</a:t>
            </a:r>
          </a:p>
        </p:txBody>
      </p:sp>
      <p:sp>
        <p:nvSpPr>
          <p:cNvPr id="8" name="Rectangle 7"/>
          <p:cNvSpPr/>
          <p:nvPr/>
        </p:nvSpPr>
        <p:spPr>
          <a:xfrm>
            <a:off x="7909560" y="1920240"/>
            <a:ext cx="3794760" cy="2134209"/>
          </a:xfrm>
          <a:prstGeom prst="rect">
            <a:avLst/>
          </a:prstGeom>
          <a:solidFill>
            <a:srgbClr val="A9C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card-devices.jpg"/>
          <p:cNvPicPr>
            <a:picLocks noChangeAspect="1"/>
          </p:cNvPicPr>
          <p:nvPr/>
        </p:nvPicPr>
        <p:blipFill>
          <a:blip r:embed="rId4"/>
          <a:stretch>
            <a:fillRect/>
          </a:stretch>
        </p:blipFill>
        <p:spPr>
          <a:xfrm>
            <a:off x="7955279" y="1965960"/>
            <a:ext cx="3703320" cy="2083003"/>
          </a:xfrm>
          <a:prstGeom prst="rect">
            <a:avLst/>
          </a:prstGeom>
        </p:spPr>
      </p:pic>
      <p:pic>
        <p:nvPicPr>
          <p:cNvPr id="10" name="Narra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7"/>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1</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Your Computer</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Open up a laptop and meet the main parts, then see why memory and storage are not the same thing.</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Inside a Laptop</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1 of 5</a:t>
            </a:r>
          </a:p>
        </p:txBody>
      </p:sp>
      <p:pic>
        <p:nvPicPr>
          <p:cNvPr id="5" name="Picture 4" descr="deck-1-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1770"/>
                    <p14:bmk name="2" time="28760"/>
                    <p14:bmk name="3" time="45850"/>
                    <p14:bmk name="4" time="61840"/>
                    <p14:bmk name="5" time="74880"/>
                    <p14:bmk name="6" time="8271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The Cook, the Counter, and the Pantry</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2 of 5</a:t>
            </a:r>
          </a:p>
        </p:txBody>
      </p:sp>
      <p:pic>
        <p:nvPicPr>
          <p:cNvPr id="5" name="Picture 4" descr="deck-1-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560"/>
                    <p14:bmk name="2" time="20100"/>
                    <p14:bmk name="3" time="37580"/>
                    <p14:bmk name="4" time="53530"/>
                    <p14:bmk name="5" time="66960"/>
                    <p14:bmk name="6" time="8367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a restart first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1663192"/>
          </a:xfrm>
          <a:prstGeom prst="rect">
            <a:avLst/>
          </a:prstGeom>
          <a:solidFill>
            <a:srgbClr val="E9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1663192"/>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1663192"/>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When a device feels slow or an app is stuck, restart it before anything else. A restart clears the counter (RAM, or Random Access Memory) and gives every app a fresh start. Your photos and files stay safe in storage.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2</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Your Tablet and Phone</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Phones and tablets pack most of the same parts into one chip, plus radios and sensors.</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Inside a Phone: One Chip Does Most of the Work</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3 of 5</a:t>
            </a:r>
          </a:p>
        </p:txBody>
      </p:sp>
      <p:pic>
        <p:nvPicPr>
          <p:cNvPr id="5" name="Picture 4" descr="deck-2-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3440"/>
                    <p14:bmk name="2" time="35700"/>
                    <p14:bmk name="3" time="68200"/>
                    <p14:bmk name="4" time="90900"/>
                    <p14:bmk name="5" time="11119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3</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Choosing and Caring for a Device</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Read a spec sheet, match a device to the job, and make the battery last.</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Reading a Spec Sheet</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4 of 5</a:t>
            </a:r>
          </a:p>
        </p:txBody>
      </p:sp>
      <p:pic>
        <p:nvPicPr>
          <p:cNvPr id="5" name="Picture 4" descr="deck-3-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0850"/>
                    <p14:bmk name="2" time="30060"/>
                    <p14:bmk name="3" time="47940"/>
                    <p14:bmk name="4" time="67840"/>
                    <p14:bmk name="5" time="87560"/>
                    <p14:bmk name="6" time="11281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Battery Care: Charge Cycles</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5 of 5</a:t>
            </a:r>
          </a:p>
        </p:txBody>
      </p:sp>
      <p:pic>
        <p:nvPicPr>
          <p:cNvPr id="5" name="Picture 4" descr="deck-3-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190"/>
                    <p14:bmk name="2" time="18550"/>
                    <p14:bmk name="3" time="36420"/>
                    <p14:bmk name="4" time="49540"/>
                    <p14:bmk name="5" time="5994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each line on a spec sheet tells you</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graphicFrame>
        <p:nvGraphicFramePr>
          <p:cNvPr id="6" name="Table 5"/>
          <p:cNvGraphicFramePr>
            <a:graphicFrameLocks noGrp="1"/>
          </p:cNvGraphicFramePr>
          <p:nvPr/>
        </p:nvGraphicFramePr>
        <p:xfrm>
          <a:off x="640080" y="1298448"/>
          <a:ext cx="10911534" cy="4993640"/>
        </p:xfrm>
        <a:graphic>
          <a:graphicData uri="http://schemas.openxmlformats.org/drawingml/2006/table">
            <a:tbl>
              <a:tblPr firstRow="0" bandRow="0">
                <a:tableStyleId>{5940675A-B579-460E-94D1-54222C63F5DA}</a:tableStyleId>
              </a:tblPr>
              <a:tblGrid>
                <a:gridCol w="1747918"/>
                <a:gridCol w="4968558"/>
                <a:gridCol w="4195058"/>
              </a:tblGrid>
              <a:tr h="782320">
                <a:tc>
                  <a:txBody>
                    <a:bodyPr wrap="square"/>
                    <a:lstStyle/>
                    <a:p>
                      <a:pPr algn="ctr">
                        <a:lnSpc>
                          <a:spcPts val="2360"/>
                        </a:lnSpc>
                      </a:pPr>
                      <a:r>
                        <a:rPr sz="2000" b="1" i="0">
                          <a:solidFill>
                            <a:srgbClr val="FFFFFF"/>
                          </a:solidFill>
                          <a:latin typeface="Helvetica"/>
                        </a:rPr>
                        <a:t>Line on the sheet</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What it is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A bigger number means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1082040">
                <a:tc>
                  <a:txBody>
                    <a:bodyPr wrap="square"/>
                    <a:lstStyle/>
                    <a:p>
                      <a:pPr algn="l">
                        <a:lnSpc>
                          <a:spcPts val="2360"/>
                        </a:lnSpc>
                      </a:pPr>
                      <a:r>
                        <a:rPr sz="2000" b="0" i="0">
                          <a:solidFill>
                            <a:srgbClr val="14233A"/>
                          </a:solidFill>
                          <a:latin typeface="Helvetica"/>
                        </a:rPr>
                        <a:t>Chip or processor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The CPU (Central Processing Unit), the cook, often inside an SoC (System on a Chip)</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Chip names are hard to compare; the other lines tell you more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782320">
                <a:tc>
                  <a:txBody>
                    <a:bodyPr wrap="square"/>
                    <a:lstStyle/>
                    <a:p>
                      <a:pPr algn="l">
                        <a:lnSpc>
                          <a:spcPts val="2360"/>
                        </a:lnSpc>
                      </a:pPr>
                      <a:r>
                        <a:rPr sz="2000" b="0" i="0">
                          <a:solidFill>
                            <a:srgbClr val="14233A"/>
                          </a:solidFill>
                          <a:latin typeface="Helvetica"/>
                        </a:rPr>
                        <a:t>Memory or RAM</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Short-term memory for what is open now (the counter)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More apps and tabs open without slowing down</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782320">
                <a:tc>
                  <a:txBody>
                    <a:bodyPr wrap="square"/>
                    <a:lstStyle/>
                    <a:p>
                      <a:pPr algn="l">
                        <a:lnSpc>
                          <a:spcPts val="2360"/>
                        </a:lnSpc>
                      </a:pPr>
                      <a:r>
                        <a:rPr sz="2000" b="0" i="0">
                          <a:solidFill>
                            <a:srgbClr val="14233A"/>
                          </a:solidFill>
                          <a:latin typeface="Helvetica"/>
                        </a:rPr>
                        <a:t>Storage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Long-term space for photos, apps, and files (the pantry)</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Room for more photos, videos, and apps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782320">
                <a:tc>
                  <a:txBody>
                    <a:bodyPr wrap="square"/>
                    <a:lstStyle/>
                    <a:p>
                      <a:pPr algn="l">
                        <a:lnSpc>
                          <a:spcPts val="2360"/>
                        </a:lnSpc>
                      </a:pPr>
                      <a:r>
                        <a:rPr sz="2000" b="0" i="0">
                          <a:solidFill>
                            <a:srgbClr val="14233A"/>
                          </a:solidFill>
                          <a:latin typeface="Helvetica"/>
                        </a:rPr>
                        <a:t>Battery (mAh)</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Stored power, in milliamp-hours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More charge to use before you plug in</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782320">
                <a:tc>
                  <a:txBody>
                    <a:bodyPr wrap="square"/>
                    <a:lstStyle/>
                    <a:p>
                      <a:pPr algn="l">
                        <a:lnSpc>
                          <a:spcPts val="2360"/>
                        </a:lnSpc>
                      </a:pPr>
                      <a:r>
                        <a:rPr sz="2000" b="0" i="0">
                          <a:solidFill>
                            <a:srgbClr val="14233A"/>
                          </a:solidFill>
                          <a:latin typeface="Helvetica"/>
                        </a:rPr>
                        <a:t>Wireless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The radios: cellular, Wi-Fi, Bluetooth, NFC (Near Field Communication)</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A higher Wi-Fi number is a newer version</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Before you choose a device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Write down the jobs you need it for: school, a doctor visit by video, job applications, staying in touch with family.</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Decide if you need a keyboard and a bigger screen (laptop) or something easy to carry (phone or tablet).</a:t>
            </a:r>
          </a:p>
        </p:txBody>
      </p:sp>
      <p:sp>
        <p:nvSpPr>
          <p:cNvPr id="10" name="Rounded Rectangle 9"/>
          <p:cNvSpPr/>
          <p:nvPr/>
        </p:nvSpPr>
        <p:spPr>
          <a:xfrm>
            <a:off x="676656" y="317068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14960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If you take lots of photos and videos, choose more storage.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Before you choose a device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If you keep many apps or tabs open, choose more RAM.</a:t>
            </a:r>
          </a:p>
        </p:txBody>
      </p:sp>
      <p:sp>
        <p:nvSpPr>
          <p:cNvPr id="8" name="Rounded Rectangle 7"/>
          <p:cNvSpPr/>
          <p:nvPr/>
        </p:nvSpPr>
        <p:spPr>
          <a:xfrm>
            <a:off x="676656" y="185547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183438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Check that it has a good camera and microphone if you will use video calls.</a:t>
            </a:r>
          </a:p>
        </p:txBody>
      </p:sp>
      <p:sp>
        <p:nvSpPr>
          <p:cNvPr id="10" name="Rounded Rectangle 9"/>
          <p:cNvSpPr/>
          <p:nvPr/>
        </p:nvSpPr>
        <p:spPr>
          <a:xfrm>
            <a:off x="676656" y="278104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2759964"/>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Ask whether the battery can be replaced later, and how.</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Fifteen minutes with your own phone, tablet, or computer. Menu names differ a little from device to device.</a:t>
            </a:r>
          </a:p>
        </p:txBody>
      </p:sp>
      <p:sp>
        <p:nvSpPr>
          <p:cNvPr id="7" name="Oval 6"/>
          <p:cNvSpPr/>
          <p:nvPr/>
        </p:nvSpPr>
        <p:spPr>
          <a:xfrm>
            <a:off x="640080" y="22847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22847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2300224"/>
            <a:ext cx="10253167" cy="1704848"/>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Find your storage. iPhone or iPad: Settings, then General, then iPhone Storage or iPad Storage. Android: Settings, then Storage. Windows: Settings, then System, then Storage. Write down how much is used and how much is free.</a:t>
            </a:r>
          </a:p>
        </p:txBody>
      </p:sp>
      <p:pic>
        <p:nvPicPr>
          <p:cNvPr id="10" name="Narration">
            <a:hlinkClick r:id="" action="ppaction://media"/>
          </p:cNvPr>
          <p:cNvPicPr>
            <a:picLocks noChangeAspect="1"/>
          </p:cNvPicPr>
          <p:nvPr>
            <a:audioFile r:link="rId4"/>
            <p:extLst>
              <p:ext uri="{DAA4B4D4-6D71-4841-9C94-3DE7FCFB9230}">
                <p14:media xmlns:p14="http://schemas.microsoft.com/office/powerpoint/2010/main" r:embed="rId3">
                  <p14:bmkLst>
                    <p14:bmk name="1" time="9050"/>
                    <p14:bmk name="2" time="27290"/>
                    <p14:bmk name="3" time="34870"/>
                    <p14:bmk name="4" time="54860"/>
                    <p14:bmk name="5" time="67030"/>
                    <p14:bmk name="6" time="72750"/>
                    <p14:bmk name="Remember" time="81870"/>
                  </p14:bmkLst>
                </p14:media>
              </p:ext>
            </p:extLst>
          </p:nvPr>
        </p:nvPicPr>
        <p:blipFill>
          <a:blip r:embed="rId5"/>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8" name="TextBox 7"/>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Look at what takes the most room. Back up or delete old videos, and remove apps you never use.</a:t>
            </a:r>
          </a:p>
        </p:txBody>
      </p:sp>
      <p:sp>
        <p:nvSpPr>
          <p:cNvPr id="9" name="Oval 8"/>
          <p:cNvSpPr/>
          <p:nvPr/>
        </p:nvSpPr>
        <p:spPr>
          <a:xfrm>
            <a:off x="640080" y="22085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085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1" name="TextBox 10"/>
          <p:cNvSpPr txBox="1"/>
          <p:nvPr/>
        </p:nvSpPr>
        <p:spPr>
          <a:xfrm>
            <a:off x="1298448" y="2224024"/>
            <a:ext cx="10253167" cy="2094484"/>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Find your memory (RAM, or Random Access Memory). Windows: Settings, then System, then About, and look for Installed RAM. Mac: the Apple menu, then About This Mac, and look for Memory. iPhones and many Android phones do not show it, so look up your model's spec sheet instead.</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8" name="TextBox 7"/>
          <p:cNvSpPr txBox="1"/>
          <p:nvPr/>
        </p:nvSpPr>
        <p:spPr>
          <a:xfrm>
            <a:off x="1298448" y="1298448"/>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Find your battery health. iPhone: Settings, then Battery, then Battery Health. On many Android phones, look in Settings, then Battery. Write down what it says.</a:t>
            </a:r>
          </a:p>
        </p:txBody>
      </p:sp>
      <p:sp>
        <p:nvSpPr>
          <p:cNvPr id="9" name="Oval 8"/>
          <p:cNvSpPr/>
          <p:nvPr/>
        </p:nvSpPr>
        <p:spPr>
          <a:xfrm>
            <a:off x="640080" y="259816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59816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1" name="TextBox 10"/>
          <p:cNvSpPr txBox="1"/>
          <p:nvPr/>
        </p:nvSpPr>
        <p:spPr>
          <a:xfrm>
            <a:off x="1298448" y="261366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Restart your device. Notice whether apps feel quicker afterward.</a:t>
            </a:r>
          </a:p>
        </p:txBody>
      </p:sp>
      <p:sp>
        <p:nvSpPr>
          <p:cNvPr id="12" name="Oval 11"/>
          <p:cNvSpPr/>
          <p:nvPr/>
        </p:nvSpPr>
        <p:spPr>
          <a:xfrm>
            <a:off x="640080" y="313410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13410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14" name="TextBox 13"/>
          <p:cNvSpPr txBox="1"/>
          <p:nvPr/>
        </p:nvSpPr>
        <p:spPr>
          <a:xfrm>
            <a:off x="1298448" y="314960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Search the web for your device's model name plus the word "specs." Find the chip, memory, storage, and battery lines.</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Remember</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ounded Rectangle 5"/>
          <p:cNvSpPr/>
          <p:nvPr/>
        </p:nvSpPr>
        <p:spPr>
          <a:xfrm>
            <a:off x="640080"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on-chip.png"/>
          <p:cNvPicPr>
            <a:picLocks noChangeAspect="1"/>
          </p:cNvPicPr>
          <p:nvPr/>
        </p:nvPicPr>
        <p:blipFill>
          <a:blip r:embed="rId4"/>
          <a:stretch>
            <a:fillRect/>
          </a:stretch>
        </p:blipFill>
        <p:spPr>
          <a:xfrm>
            <a:off x="1346149" y="1709928"/>
            <a:ext cx="2011680" cy="2011680"/>
          </a:xfrm>
          <a:prstGeom prst="rect">
            <a:avLst/>
          </a:prstGeom>
        </p:spPr>
      </p:pic>
      <p:sp>
        <p:nvSpPr>
          <p:cNvPr id="8" name="TextBox 7"/>
          <p:cNvSpPr txBox="1"/>
          <p:nvPr/>
        </p:nvSpPr>
        <p:spPr>
          <a:xfrm>
            <a:off x="868680"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The CPU is the cook doing the work</a:t>
            </a:r>
          </a:p>
        </p:txBody>
      </p:sp>
      <p:sp>
        <p:nvSpPr>
          <p:cNvPr id="9" name="Rounded Rectangle 8"/>
          <p:cNvSpPr/>
          <p:nvPr/>
        </p:nvSpPr>
        <p:spPr>
          <a:xfrm>
            <a:off x="4383938"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on-counter.png"/>
          <p:cNvPicPr>
            <a:picLocks noChangeAspect="1"/>
          </p:cNvPicPr>
          <p:nvPr/>
        </p:nvPicPr>
        <p:blipFill>
          <a:blip r:embed="rId5"/>
          <a:stretch>
            <a:fillRect/>
          </a:stretch>
        </p:blipFill>
        <p:spPr>
          <a:xfrm>
            <a:off x="5090007" y="1709928"/>
            <a:ext cx="2011680" cy="2011680"/>
          </a:xfrm>
          <a:prstGeom prst="rect">
            <a:avLst/>
          </a:prstGeom>
        </p:spPr>
      </p:pic>
      <p:sp>
        <p:nvSpPr>
          <p:cNvPr id="11" name="TextBox 10"/>
          <p:cNvSpPr txBox="1"/>
          <p:nvPr/>
        </p:nvSpPr>
        <p:spPr>
          <a:xfrm>
            <a:off x="4612538"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RAM is the counter; a restart clears it</a:t>
            </a:r>
          </a:p>
        </p:txBody>
      </p:sp>
      <p:sp>
        <p:nvSpPr>
          <p:cNvPr id="12" name="Rounded Rectangle 11"/>
          <p:cNvSpPr/>
          <p:nvPr/>
        </p:nvSpPr>
        <p:spPr>
          <a:xfrm>
            <a:off x="8127796"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on-pantry.png"/>
          <p:cNvPicPr>
            <a:picLocks noChangeAspect="1"/>
          </p:cNvPicPr>
          <p:nvPr/>
        </p:nvPicPr>
        <p:blipFill>
          <a:blip r:embed="rId6"/>
          <a:stretch>
            <a:fillRect/>
          </a:stretch>
        </p:blipFill>
        <p:spPr>
          <a:xfrm>
            <a:off x="8833866" y="1709928"/>
            <a:ext cx="2011680" cy="2011680"/>
          </a:xfrm>
          <a:prstGeom prst="rect">
            <a:avLst/>
          </a:prstGeom>
        </p:spPr>
      </p:pic>
      <p:sp>
        <p:nvSpPr>
          <p:cNvPr id="14" name="TextBox 13"/>
          <p:cNvSpPr txBox="1"/>
          <p:nvPr/>
        </p:nvSpPr>
        <p:spPr>
          <a:xfrm>
            <a:off x="8356396"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Storage is the pantry; keep some room free</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tablet has been slow all week and an app keeps freezing. What is a good first thing to try?</a:t>
            </a:r>
          </a:p>
        </p:txBody>
      </p:sp>
      <p:sp>
        <p:nvSpPr>
          <p:cNvPr id="7" name="Rounded Rectangle 6"/>
          <p:cNvSpPr/>
          <p:nvPr/>
        </p:nvSpPr>
        <p:spPr>
          <a:xfrm>
            <a:off x="640080"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restart.png"/>
          <p:cNvPicPr>
            <a:picLocks noChangeAspect="1"/>
          </p:cNvPicPr>
          <p:nvPr/>
        </p:nvPicPr>
        <p:blipFill>
          <a:blip r:embed="rId4"/>
          <a:stretch>
            <a:fillRect/>
          </a:stretch>
        </p:blipFill>
        <p:spPr>
          <a:xfrm>
            <a:off x="1643329" y="2700528"/>
            <a:ext cx="1417320" cy="1417320"/>
          </a:xfrm>
          <a:prstGeom prst="rect">
            <a:avLst/>
          </a:prstGeom>
        </p:spPr>
      </p:pic>
      <p:sp>
        <p:nvSpPr>
          <p:cNvPr id="11" name="TextBox 10"/>
          <p:cNvSpPr txBox="1"/>
          <p:nvPr/>
        </p:nvSpPr>
        <p:spPr>
          <a:xfrm>
            <a:off x="868680"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Restart the tablet</a:t>
            </a:r>
          </a:p>
        </p:txBody>
      </p:sp>
      <p:sp>
        <p:nvSpPr>
          <p:cNvPr id="12" name="Rounded Rectangle 11"/>
          <p:cNvSpPr/>
          <p:nvPr/>
        </p:nvSpPr>
        <p:spPr>
          <a:xfrm>
            <a:off x="4383938"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trash.png"/>
          <p:cNvPicPr>
            <a:picLocks noChangeAspect="1"/>
          </p:cNvPicPr>
          <p:nvPr/>
        </p:nvPicPr>
        <p:blipFill>
          <a:blip r:embed="rId5"/>
          <a:stretch>
            <a:fillRect/>
          </a:stretch>
        </p:blipFill>
        <p:spPr>
          <a:xfrm>
            <a:off x="5387187" y="2700528"/>
            <a:ext cx="1417320" cy="1417320"/>
          </a:xfrm>
          <a:prstGeom prst="rect">
            <a:avLst/>
          </a:prstGeom>
        </p:spPr>
      </p:pic>
      <p:sp>
        <p:nvSpPr>
          <p:cNvPr id="16" name="TextBox 15"/>
          <p:cNvSpPr txBox="1"/>
          <p:nvPr/>
        </p:nvSpPr>
        <p:spPr>
          <a:xfrm>
            <a:off x="4612538"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Delete all your photos</a:t>
            </a:r>
          </a:p>
        </p:txBody>
      </p:sp>
      <p:sp>
        <p:nvSpPr>
          <p:cNvPr id="17" name="Rounded Rectangle 16"/>
          <p:cNvSpPr/>
          <p:nvPr/>
        </p:nvSpPr>
        <p:spPr>
          <a:xfrm>
            <a:off x="8127796"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brightness.png"/>
          <p:cNvPicPr>
            <a:picLocks noChangeAspect="1"/>
          </p:cNvPicPr>
          <p:nvPr/>
        </p:nvPicPr>
        <p:blipFill>
          <a:blip r:embed="rId6"/>
          <a:stretch>
            <a:fillRect/>
          </a:stretch>
        </p:blipFill>
        <p:spPr>
          <a:xfrm>
            <a:off x="9131045" y="2700528"/>
            <a:ext cx="1417320" cy="1417320"/>
          </a:xfrm>
          <a:prstGeom prst="rect">
            <a:avLst/>
          </a:prstGeom>
        </p:spPr>
      </p:pic>
      <p:sp>
        <p:nvSpPr>
          <p:cNvPr id="21" name="TextBox 20"/>
          <p:cNvSpPr txBox="1"/>
          <p:nvPr/>
        </p:nvSpPr>
        <p:spPr>
          <a:xfrm>
            <a:off x="8356396"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Turn the screen brightness up</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tablet has been slow all week and an app keeps freezing. What is a good first thing to try?</a:t>
            </a:r>
          </a:p>
        </p:txBody>
      </p:sp>
      <p:sp>
        <p:nvSpPr>
          <p:cNvPr id="7" name="Rounded Rectangle 6"/>
          <p:cNvSpPr/>
          <p:nvPr/>
        </p:nvSpPr>
        <p:spPr>
          <a:xfrm>
            <a:off x="640080" y="247192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restart.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Restart the tablet</a:t>
            </a:r>
          </a:p>
        </p:txBody>
      </p:sp>
      <p:sp>
        <p:nvSpPr>
          <p:cNvPr id="12" name="Rounded Rectangle 11"/>
          <p:cNvSpPr/>
          <p:nvPr/>
        </p:nvSpPr>
        <p:spPr>
          <a:xfrm>
            <a:off x="9539935" y="260908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60908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34060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47776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47776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trash.png"/>
          <p:cNvPicPr>
            <a:picLocks noChangeAspect="1"/>
          </p:cNvPicPr>
          <p:nvPr/>
        </p:nvPicPr>
        <p:blipFill>
          <a:blip r:embed="rId5"/>
          <a:stretch>
            <a:fillRect/>
          </a:stretch>
        </p:blipFill>
        <p:spPr>
          <a:xfrm>
            <a:off x="1417319" y="3386328"/>
            <a:ext cx="640080" cy="640080"/>
          </a:xfrm>
          <a:prstGeom prst="rect">
            <a:avLst/>
          </a:prstGeom>
        </p:spPr>
      </p:pic>
      <p:sp>
        <p:nvSpPr>
          <p:cNvPr id="18" name="TextBox 17"/>
          <p:cNvSpPr txBox="1"/>
          <p:nvPr/>
        </p:nvSpPr>
        <p:spPr>
          <a:xfrm>
            <a:off x="2240280" y="334060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Delete all your photos</a:t>
            </a:r>
          </a:p>
        </p:txBody>
      </p:sp>
      <p:sp>
        <p:nvSpPr>
          <p:cNvPr id="19" name="Rounded Rectangle 18"/>
          <p:cNvSpPr/>
          <p:nvPr/>
        </p:nvSpPr>
        <p:spPr>
          <a:xfrm>
            <a:off x="640080" y="420928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34644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34644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brightness.png"/>
          <p:cNvPicPr>
            <a:picLocks noChangeAspect="1"/>
          </p:cNvPicPr>
          <p:nvPr/>
        </p:nvPicPr>
        <p:blipFill>
          <a:blip r:embed="rId6"/>
          <a:stretch>
            <a:fillRect/>
          </a:stretch>
        </p:blipFill>
        <p:spPr>
          <a:xfrm>
            <a:off x="1417319" y="4255008"/>
            <a:ext cx="640080" cy="640080"/>
          </a:xfrm>
          <a:prstGeom prst="rect">
            <a:avLst/>
          </a:prstGeom>
        </p:spPr>
      </p:pic>
      <p:sp>
        <p:nvSpPr>
          <p:cNvPr id="23" name="TextBox 22"/>
          <p:cNvSpPr txBox="1"/>
          <p:nvPr/>
        </p:nvSpPr>
        <p:spPr>
          <a:xfrm>
            <a:off x="2240280" y="420928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Turn the screen brightness up</a:t>
            </a:r>
          </a:p>
        </p:txBody>
      </p:sp>
      <p:sp>
        <p:nvSpPr>
          <p:cNvPr id="24" name="Rectangle 23"/>
          <p:cNvSpPr/>
          <p:nvPr/>
        </p:nvSpPr>
        <p:spPr>
          <a:xfrm>
            <a:off x="640080" y="5215128"/>
            <a:ext cx="10911535" cy="1295399"/>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98008"/>
            <a:ext cx="10454335" cy="1112519"/>
          </a:xfrm>
          <a:prstGeom prst="rect">
            <a:avLst/>
          </a:prstGeom>
          <a:noFill/>
        </p:spPr>
        <p:txBody>
          <a:bodyPr wrap="square" lIns="36576" rIns="36576" tIns="0" bIns="0" anchor="t">
            <a:noAutofit/>
          </a:bodyPr>
          <a:lstStyle/>
          <a:p>
            <a:pPr algn="l">
              <a:lnSpc>
                <a:spcPts val="2595"/>
              </a:lnSpc>
              <a:spcBef>
                <a:spcPts val="0"/>
              </a:spcBef>
              <a:spcAft>
                <a:spcPts val="0"/>
              </a:spcAft>
            </a:pPr>
            <a:r>
              <a:rPr sz="2200" b="1" i="0">
                <a:solidFill>
                  <a:srgbClr val="1E7A45"/>
                </a:solidFill>
                <a:latin typeface="Helvetica"/>
              </a:rPr>
              <a:t>Why: </a:t>
            </a:r>
            <a:r>
              <a:rPr sz="2200" b="0" i="0">
                <a:solidFill>
                  <a:srgbClr val="14233A"/>
                </a:solidFill>
                <a:latin typeface="Helvetica"/>
              </a:rPr>
              <a:t>A restart clears RAM (Random Access Memory), the counter, and gives every app a fresh start. Your photos stay safe in storage, so there is no need to delete them.</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At your grandson's ball game, your phone says "Storage almost full" and will not take a picture. What will help?</a:t>
            </a:r>
          </a:p>
        </p:txBody>
      </p:sp>
      <p:sp>
        <p:nvSpPr>
          <p:cNvPr id="7" name="Rounded Rectangle 6"/>
          <p:cNvSpPr/>
          <p:nvPr/>
        </p:nvSpPr>
        <p:spPr>
          <a:xfrm>
            <a:off x="640080"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restart.png"/>
          <p:cNvPicPr>
            <a:picLocks noChangeAspect="1"/>
          </p:cNvPicPr>
          <p:nvPr/>
        </p:nvPicPr>
        <p:blipFill>
          <a:blip r:embed="rId4"/>
          <a:stretch>
            <a:fillRect/>
          </a:stretch>
        </p:blipFill>
        <p:spPr>
          <a:xfrm>
            <a:off x="1643329" y="2700528"/>
            <a:ext cx="1417320" cy="1417320"/>
          </a:xfrm>
          <a:prstGeom prst="rect">
            <a:avLst/>
          </a:prstGeom>
        </p:spPr>
      </p:pic>
      <p:sp>
        <p:nvSpPr>
          <p:cNvPr id="11" name="TextBox 10"/>
          <p:cNvSpPr txBox="1"/>
          <p:nvPr/>
        </p:nvSpPr>
        <p:spPr>
          <a:xfrm>
            <a:off x="868680"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Restart the phone</a:t>
            </a:r>
          </a:p>
        </p:txBody>
      </p:sp>
      <p:sp>
        <p:nvSpPr>
          <p:cNvPr id="12" name="Rounded Rectangle 11"/>
          <p:cNvSpPr/>
          <p:nvPr/>
        </p:nvSpPr>
        <p:spPr>
          <a:xfrm>
            <a:off x="4383938"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pantry.png"/>
          <p:cNvPicPr>
            <a:picLocks noChangeAspect="1"/>
          </p:cNvPicPr>
          <p:nvPr/>
        </p:nvPicPr>
        <p:blipFill>
          <a:blip r:embed="rId5"/>
          <a:stretch>
            <a:fillRect/>
          </a:stretch>
        </p:blipFill>
        <p:spPr>
          <a:xfrm>
            <a:off x="5387187" y="2700528"/>
            <a:ext cx="1417320" cy="1417320"/>
          </a:xfrm>
          <a:prstGeom prst="rect">
            <a:avLst/>
          </a:prstGeom>
        </p:spPr>
      </p:pic>
      <p:sp>
        <p:nvSpPr>
          <p:cNvPr id="16" name="TextBox 15"/>
          <p:cNvSpPr txBox="1"/>
          <p:nvPr/>
        </p:nvSpPr>
        <p:spPr>
          <a:xfrm>
            <a:off x="4612538"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Back up or delete old videos and unused apps</a:t>
            </a:r>
          </a:p>
        </p:txBody>
      </p:sp>
      <p:sp>
        <p:nvSpPr>
          <p:cNvPr id="17" name="Rounded Rectangle 16"/>
          <p:cNvSpPr/>
          <p:nvPr/>
        </p:nvSpPr>
        <p:spPr>
          <a:xfrm>
            <a:off x="8127796"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battery.png"/>
          <p:cNvPicPr>
            <a:picLocks noChangeAspect="1"/>
          </p:cNvPicPr>
          <p:nvPr/>
        </p:nvPicPr>
        <p:blipFill>
          <a:blip r:embed="rId6"/>
          <a:stretch>
            <a:fillRect/>
          </a:stretch>
        </p:blipFill>
        <p:spPr>
          <a:xfrm>
            <a:off x="9131045" y="2700528"/>
            <a:ext cx="1417320" cy="1417320"/>
          </a:xfrm>
          <a:prstGeom prst="rect">
            <a:avLst/>
          </a:prstGeom>
        </p:spPr>
      </p:pic>
      <p:sp>
        <p:nvSpPr>
          <p:cNvPr id="21" name="TextBox 20"/>
          <p:cNvSpPr txBox="1"/>
          <p:nvPr/>
        </p:nvSpPr>
        <p:spPr>
          <a:xfrm>
            <a:off x="8356396"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Charge the battery</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At your grandson's ball game, your phone says "Storage almost full" and will not take a picture. What will help?</a:t>
            </a:r>
          </a:p>
        </p:txBody>
      </p:sp>
      <p:sp>
        <p:nvSpPr>
          <p:cNvPr id="7" name="Rounded Rectangle 6"/>
          <p:cNvSpPr/>
          <p:nvPr/>
        </p:nvSpPr>
        <p:spPr>
          <a:xfrm>
            <a:off x="640080" y="247192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restart.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Restart the phone</a:t>
            </a:r>
          </a:p>
        </p:txBody>
      </p:sp>
      <p:sp>
        <p:nvSpPr>
          <p:cNvPr id="12" name="Rounded Rectangle 11"/>
          <p:cNvSpPr/>
          <p:nvPr/>
        </p:nvSpPr>
        <p:spPr>
          <a:xfrm>
            <a:off x="640080" y="334060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477768"/>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47776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pantry.png"/>
          <p:cNvPicPr>
            <a:picLocks noChangeAspect="1"/>
          </p:cNvPicPr>
          <p:nvPr/>
        </p:nvPicPr>
        <p:blipFill>
          <a:blip r:embed="rId5"/>
          <a:stretch>
            <a:fillRect/>
          </a:stretch>
        </p:blipFill>
        <p:spPr>
          <a:xfrm>
            <a:off x="1417319" y="3386328"/>
            <a:ext cx="640080" cy="640080"/>
          </a:xfrm>
          <a:prstGeom prst="rect">
            <a:avLst/>
          </a:prstGeom>
        </p:spPr>
      </p:pic>
      <p:sp>
        <p:nvSpPr>
          <p:cNvPr id="16" name="TextBox 15"/>
          <p:cNvSpPr txBox="1"/>
          <p:nvPr/>
        </p:nvSpPr>
        <p:spPr>
          <a:xfrm>
            <a:off x="2240280" y="334060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Back up or delete old videos and unused apps</a:t>
            </a:r>
          </a:p>
        </p:txBody>
      </p:sp>
      <p:sp>
        <p:nvSpPr>
          <p:cNvPr id="17" name="Rounded Rectangle 16"/>
          <p:cNvSpPr/>
          <p:nvPr/>
        </p:nvSpPr>
        <p:spPr>
          <a:xfrm>
            <a:off x="9539935" y="3477768"/>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477768"/>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20928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34644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34644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battery.png"/>
          <p:cNvPicPr>
            <a:picLocks noChangeAspect="1"/>
          </p:cNvPicPr>
          <p:nvPr/>
        </p:nvPicPr>
        <p:blipFill>
          <a:blip r:embed="rId6"/>
          <a:stretch>
            <a:fillRect/>
          </a:stretch>
        </p:blipFill>
        <p:spPr>
          <a:xfrm>
            <a:off x="1417319" y="4255008"/>
            <a:ext cx="640080" cy="640080"/>
          </a:xfrm>
          <a:prstGeom prst="rect">
            <a:avLst/>
          </a:prstGeom>
        </p:spPr>
      </p:pic>
      <p:sp>
        <p:nvSpPr>
          <p:cNvPr id="23" name="TextBox 22"/>
          <p:cNvSpPr txBox="1"/>
          <p:nvPr/>
        </p:nvSpPr>
        <p:spPr>
          <a:xfrm>
            <a:off x="2240280" y="420928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Charge the battery</a:t>
            </a:r>
          </a:p>
        </p:txBody>
      </p:sp>
      <p:sp>
        <p:nvSpPr>
          <p:cNvPr id="24" name="Rectangle 23"/>
          <p:cNvSpPr/>
          <p:nvPr/>
        </p:nvSpPr>
        <p:spPr>
          <a:xfrm>
            <a:off x="640080" y="5215128"/>
            <a:ext cx="10911535" cy="1085087"/>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98008"/>
            <a:ext cx="10454335" cy="902207"/>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Storage is the pantry, and a restart does not empty it. Moving or deleting big videos and apps you never use frees up room for new photos.</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Two laptops cost the same. Your niece will keep a video class, a document, and many web pages open at once. Which spec line matters most for that?</a:t>
            </a:r>
          </a:p>
        </p:txBody>
      </p:sp>
      <p:sp>
        <p:nvSpPr>
          <p:cNvPr id="7" name="Rounded Rectangle 6"/>
          <p:cNvSpPr/>
          <p:nvPr/>
        </p:nvSpPr>
        <p:spPr>
          <a:xfrm>
            <a:off x="640080"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counter.png"/>
          <p:cNvPicPr>
            <a:picLocks noChangeAspect="1"/>
          </p:cNvPicPr>
          <p:nvPr/>
        </p:nvPicPr>
        <p:blipFill>
          <a:blip r:embed="rId4"/>
          <a:stretch>
            <a:fillRect/>
          </a:stretch>
        </p:blipFill>
        <p:spPr>
          <a:xfrm>
            <a:off x="1643329" y="2880359"/>
            <a:ext cx="1417320" cy="1417320"/>
          </a:xfrm>
          <a:prstGeom prst="rect">
            <a:avLst/>
          </a:prstGeom>
        </p:spPr>
      </p:pic>
      <p:sp>
        <p:nvSpPr>
          <p:cNvPr id="11" name="TextBox 10"/>
          <p:cNvSpPr txBox="1"/>
          <p:nvPr/>
        </p:nvSpPr>
        <p:spPr>
          <a:xfrm>
            <a:off x="868680"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Memory (RAM)</a:t>
            </a:r>
          </a:p>
        </p:txBody>
      </p:sp>
      <p:sp>
        <p:nvSpPr>
          <p:cNvPr id="12" name="Rounded Rectangle 11"/>
          <p:cNvSpPr/>
          <p:nvPr/>
        </p:nvSpPr>
        <p:spPr>
          <a:xfrm>
            <a:off x="4383938"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pantry.png"/>
          <p:cNvPicPr>
            <a:picLocks noChangeAspect="1"/>
          </p:cNvPicPr>
          <p:nvPr/>
        </p:nvPicPr>
        <p:blipFill>
          <a:blip r:embed="rId5"/>
          <a:stretch>
            <a:fillRect/>
          </a:stretch>
        </p:blipFill>
        <p:spPr>
          <a:xfrm>
            <a:off x="5387187" y="2880359"/>
            <a:ext cx="1417320" cy="1417320"/>
          </a:xfrm>
          <a:prstGeom prst="rect">
            <a:avLst/>
          </a:prstGeom>
        </p:spPr>
      </p:pic>
      <p:sp>
        <p:nvSpPr>
          <p:cNvPr id="16" name="TextBox 15"/>
          <p:cNvSpPr txBox="1"/>
          <p:nvPr/>
        </p:nvSpPr>
        <p:spPr>
          <a:xfrm>
            <a:off x="4612538"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Storage</a:t>
            </a:r>
          </a:p>
        </p:txBody>
      </p:sp>
      <p:sp>
        <p:nvSpPr>
          <p:cNvPr id="17" name="Rounded Rectangle 16"/>
          <p:cNvSpPr/>
          <p:nvPr/>
        </p:nvSpPr>
        <p:spPr>
          <a:xfrm>
            <a:off x="8127796"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battery.png"/>
          <p:cNvPicPr>
            <a:picLocks noChangeAspect="1"/>
          </p:cNvPicPr>
          <p:nvPr/>
        </p:nvPicPr>
        <p:blipFill>
          <a:blip r:embed="rId6"/>
          <a:stretch>
            <a:fillRect/>
          </a:stretch>
        </p:blipFill>
        <p:spPr>
          <a:xfrm>
            <a:off x="9131045" y="2880359"/>
            <a:ext cx="1417320" cy="1417320"/>
          </a:xfrm>
          <a:prstGeom prst="rect">
            <a:avLst/>
          </a:prstGeom>
        </p:spPr>
      </p:pic>
      <p:sp>
        <p:nvSpPr>
          <p:cNvPr id="21" name="TextBox 20"/>
          <p:cNvSpPr txBox="1"/>
          <p:nvPr/>
        </p:nvSpPr>
        <p:spPr>
          <a:xfrm>
            <a:off x="8356396"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Battery mAh (milliamp-hours)</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Two laptops cost the same. Your niece will keep a video class, a document, and many web pages open at once. Which spec line matters most for that?</a:t>
            </a:r>
          </a:p>
        </p:txBody>
      </p:sp>
      <p:sp>
        <p:nvSpPr>
          <p:cNvPr id="7" name="Rounded Rectangle 6"/>
          <p:cNvSpPr/>
          <p:nvPr/>
        </p:nvSpPr>
        <p:spPr>
          <a:xfrm>
            <a:off x="640080" y="2651759"/>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88919"/>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8891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counter.png"/>
          <p:cNvPicPr>
            <a:picLocks noChangeAspect="1"/>
          </p:cNvPicPr>
          <p:nvPr/>
        </p:nvPicPr>
        <p:blipFill>
          <a:blip r:embed="rId4"/>
          <a:stretch>
            <a:fillRect/>
          </a:stretch>
        </p:blipFill>
        <p:spPr>
          <a:xfrm>
            <a:off x="1417319" y="2697479"/>
            <a:ext cx="640080" cy="640080"/>
          </a:xfrm>
          <a:prstGeom prst="rect">
            <a:avLst/>
          </a:prstGeom>
        </p:spPr>
      </p:pic>
      <p:sp>
        <p:nvSpPr>
          <p:cNvPr id="11" name="TextBox 10"/>
          <p:cNvSpPr txBox="1"/>
          <p:nvPr/>
        </p:nvSpPr>
        <p:spPr>
          <a:xfrm>
            <a:off x="2240280" y="265175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Memory (RAM)</a:t>
            </a:r>
          </a:p>
        </p:txBody>
      </p:sp>
      <p:sp>
        <p:nvSpPr>
          <p:cNvPr id="12" name="Rounded Rectangle 11"/>
          <p:cNvSpPr/>
          <p:nvPr/>
        </p:nvSpPr>
        <p:spPr>
          <a:xfrm>
            <a:off x="9539935" y="2788919"/>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788919"/>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52043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65759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6575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pantry.png"/>
          <p:cNvPicPr>
            <a:picLocks noChangeAspect="1"/>
          </p:cNvPicPr>
          <p:nvPr/>
        </p:nvPicPr>
        <p:blipFill>
          <a:blip r:embed="rId5"/>
          <a:stretch>
            <a:fillRect/>
          </a:stretch>
        </p:blipFill>
        <p:spPr>
          <a:xfrm>
            <a:off x="1417319" y="3566159"/>
            <a:ext cx="640080" cy="640080"/>
          </a:xfrm>
          <a:prstGeom prst="rect">
            <a:avLst/>
          </a:prstGeom>
        </p:spPr>
      </p:pic>
      <p:sp>
        <p:nvSpPr>
          <p:cNvPr id="18" name="TextBox 17"/>
          <p:cNvSpPr txBox="1"/>
          <p:nvPr/>
        </p:nvSpPr>
        <p:spPr>
          <a:xfrm>
            <a:off x="2240280" y="352043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Storage</a:t>
            </a:r>
          </a:p>
        </p:txBody>
      </p:sp>
      <p:sp>
        <p:nvSpPr>
          <p:cNvPr id="19" name="Rounded Rectangle 18"/>
          <p:cNvSpPr/>
          <p:nvPr/>
        </p:nvSpPr>
        <p:spPr>
          <a:xfrm>
            <a:off x="640080" y="4389120"/>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52628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5262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battery.png"/>
          <p:cNvPicPr>
            <a:picLocks noChangeAspect="1"/>
          </p:cNvPicPr>
          <p:nvPr/>
        </p:nvPicPr>
        <p:blipFill>
          <a:blip r:embed="rId6"/>
          <a:stretch>
            <a:fillRect/>
          </a:stretch>
        </p:blipFill>
        <p:spPr>
          <a:xfrm>
            <a:off x="1417319" y="4434840"/>
            <a:ext cx="640080" cy="640080"/>
          </a:xfrm>
          <a:prstGeom prst="rect">
            <a:avLst/>
          </a:prstGeom>
        </p:spPr>
      </p:pic>
      <p:sp>
        <p:nvSpPr>
          <p:cNvPr id="23" name="TextBox 22"/>
          <p:cNvSpPr txBox="1"/>
          <p:nvPr/>
        </p:nvSpPr>
        <p:spPr>
          <a:xfrm>
            <a:off x="2240280" y="4389120"/>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Battery mAh (milliamp-hours)</a:t>
            </a:r>
          </a:p>
        </p:txBody>
      </p:sp>
      <p:sp>
        <p:nvSpPr>
          <p:cNvPr id="24" name="Rectangle 23"/>
          <p:cNvSpPr/>
          <p:nvPr/>
        </p:nvSpPr>
        <p:spPr>
          <a:xfrm>
            <a:off x="640080" y="5394960"/>
            <a:ext cx="10911535" cy="1085087"/>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577840"/>
            <a:ext cx="10454335" cy="902207"/>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Everything open right now sits in RAM (Random Access Memory), the counter. More RAM lets her keep more open without slowing down.</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During a phone call, your screen turns off when you hold the phone to your ear. Which part makes that happen?</a:t>
            </a:r>
          </a:p>
        </p:txBody>
      </p:sp>
      <p:sp>
        <p:nvSpPr>
          <p:cNvPr id="7" name="Rounded Rectangle 6"/>
          <p:cNvSpPr/>
          <p:nvPr/>
        </p:nvSpPr>
        <p:spPr>
          <a:xfrm>
            <a:off x="640080"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chip.png"/>
          <p:cNvPicPr>
            <a:picLocks noChangeAspect="1"/>
          </p:cNvPicPr>
          <p:nvPr/>
        </p:nvPicPr>
        <p:blipFill>
          <a:blip r:embed="rId4"/>
          <a:stretch>
            <a:fillRect/>
          </a:stretch>
        </p:blipFill>
        <p:spPr>
          <a:xfrm>
            <a:off x="1643329" y="2700528"/>
            <a:ext cx="1417320" cy="1417320"/>
          </a:xfrm>
          <a:prstGeom prst="rect">
            <a:avLst/>
          </a:prstGeom>
        </p:spPr>
      </p:pic>
      <p:sp>
        <p:nvSpPr>
          <p:cNvPr id="11" name="TextBox 10"/>
          <p:cNvSpPr txBox="1"/>
          <p:nvPr/>
        </p:nvSpPr>
        <p:spPr>
          <a:xfrm>
            <a:off x="868680"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GPS (Global Positioning System) radio</a:t>
            </a:r>
          </a:p>
        </p:txBody>
      </p:sp>
      <p:sp>
        <p:nvSpPr>
          <p:cNvPr id="12" name="Rounded Rectangle 11"/>
          <p:cNvSpPr/>
          <p:nvPr/>
        </p:nvSpPr>
        <p:spPr>
          <a:xfrm>
            <a:off x="4383938"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sensor.png"/>
          <p:cNvPicPr>
            <a:picLocks noChangeAspect="1"/>
          </p:cNvPicPr>
          <p:nvPr/>
        </p:nvPicPr>
        <p:blipFill>
          <a:blip r:embed="rId5"/>
          <a:stretch>
            <a:fillRect/>
          </a:stretch>
        </p:blipFill>
        <p:spPr>
          <a:xfrm>
            <a:off x="5387187" y="2700528"/>
            <a:ext cx="1417320" cy="1417320"/>
          </a:xfrm>
          <a:prstGeom prst="rect">
            <a:avLst/>
          </a:prstGeom>
        </p:spPr>
      </p:pic>
      <p:sp>
        <p:nvSpPr>
          <p:cNvPr id="16" name="TextBox 15"/>
          <p:cNvSpPr txBox="1"/>
          <p:nvPr/>
        </p:nvSpPr>
        <p:spPr>
          <a:xfrm>
            <a:off x="4612538"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 proximity sensor</a:t>
            </a:r>
          </a:p>
        </p:txBody>
      </p:sp>
      <p:sp>
        <p:nvSpPr>
          <p:cNvPr id="17" name="Rounded Rectangle 16"/>
          <p:cNvSpPr/>
          <p:nvPr/>
        </p:nvSpPr>
        <p:spPr>
          <a:xfrm>
            <a:off x="8127796"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battery.png"/>
          <p:cNvPicPr>
            <a:picLocks noChangeAspect="1"/>
          </p:cNvPicPr>
          <p:nvPr/>
        </p:nvPicPr>
        <p:blipFill>
          <a:blip r:embed="rId6"/>
          <a:stretch>
            <a:fillRect/>
          </a:stretch>
        </p:blipFill>
        <p:spPr>
          <a:xfrm>
            <a:off x="9131045" y="2700528"/>
            <a:ext cx="1417320" cy="1417320"/>
          </a:xfrm>
          <a:prstGeom prst="rect">
            <a:avLst/>
          </a:prstGeom>
        </p:spPr>
      </p:pic>
      <p:sp>
        <p:nvSpPr>
          <p:cNvPr id="21" name="TextBox 20"/>
          <p:cNvSpPr txBox="1"/>
          <p:nvPr/>
        </p:nvSpPr>
        <p:spPr>
          <a:xfrm>
            <a:off x="8356396"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battery</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During a phone call, your screen turns off when you hold the phone to your ear. Which part makes that happen?</a:t>
            </a:r>
          </a:p>
        </p:txBody>
      </p:sp>
      <p:sp>
        <p:nvSpPr>
          <p:cNvPr id="7" name="Rounded Rectangle 6"/>
          <p:cNvSpPr/>
          <p:nvPr/>
        </p:nvSpPr>
        <p:spPr>
          <a:xfrm>
            <a:off x="640080" y="247192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chip.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The GPS (Global Positioning System) radio</a:t>
            </a:r>
          </a:p>
        </p:txBody>
      </p:sp>
      <p:sp>
        <p:nvSpPr>
          <p:cNvPr id="12" name="Rounded Rectangle 11"/>
          <p:cNvSpPr/>
          <p:nvPr/>
        </p:nvSpPr>
        <p:spPr>
          <a:xfrm>
            <a:off x="640080" y="334060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477768"/>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47776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sensor.png"/>
          <p:cNvPicPr>
            <a:picLocks noChangeAspect="1"/>
          </p:cNvPicPr>
          <p:nvPr/>
        </p:nvPicPr>
        <p:blipFill>
          <a:blip r:embed="rId5"/>
          <a:stretch>
            <a:fillRect/>
          </a:stretch>
        </p:blipFill>
        <p:spPr>
          <a:xfrm>
            <a:off x="1417319" y="3386328"/>
            <a:ext cx="640080" cy="640080"/>
          </a:xfrm>
          <a:prstGeom prst="rect">
            <a:avLst/>
          </a:prstGeom>
        </p:spPr>
      </p:pic>
      <p:sp>
        <p:nvSpPr>
          <p:cNvPr id="16" name="TextBox 15"/>
          <p:cNvSpPr txBox="1"/>
          <p:nvPr/>
        </p:nvSpPr>
        <p:spPr>
          <a:xfrm>
            <a:off x="2240280" y="334060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A proximity sensor</a:t>
            </a:r>
          </a:p>
        </p:txBody>
      </p:sp>
      <p:sp>
        <p:nvSpPr>
          <p:cNvPr id="17" name="Rounded Rectangle 16"/>
          <p:cNvSpPr/>
          <p:nvPr/>
        </p:nvSpPr>
        <p:spPr>
          <a:xfrm>
            <a:off x="9539935" y="3477768"/>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477768"/>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20928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34644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34644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battery.png"/>
          <p:cNvPicPr>
            <a:picLocks noChangeAspect="1"/>
          </p:cNvPicPr>
          <p:nvPr/>
        </p:nvPicPr>
        <p:blipFill>
          <a:blip r:embed="rId6"/>
          <a:stretch>
            <a:fillRect/>
          </a:stretch>
        </p:blipFill>
        <p:spPr>
          <a:xfrm>
            <a:off x="1417319" y="4255008"/>
            <a:ext cx="640080" cy="640080"/>
          </a:xfrm>
          <a:prstGeom prst="rect">
            <a:avLst/>
          </a:prstGeom>
        </p:spPr>
      </p:pic>
      <p:sp>
        <p:nvSpPr>
          <p:cNvPr id="23" name="TextBox 22"/>
          <p:cNvSpPr txBox="1"/>
          <p:nvPr/>
        </p:nvSpPr>
        <p:spPr>
          <a:xfrm>
            <a:off x="2240280" y="420928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The battery</a:t>
            </a:r>
          </a:p>
        </p:txBody>
      </p:sp>
      <p:sp>
        <p:nvSpPr>
          <p:cNvPr id="24" name="Rectangle 23"/>
          <p:cNvSpPr/>
          <p:nvPr/>
        </p:nvSpPr>
        <p:spPr>
          <a:xfrm>
            <a:off x="640080" y="5215128"/>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98008"/>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A proximity sensor notices when something is close to the screen, so your cheek does not tap buttons during a call.</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You charge your phone to full, use half on Monday, top it up, then use half again on Tuesday. How many charge cycles is that?</a:t>
            </a:r>
          </a:p>
        </p:txBody>
      </p:sp>
      <p:sp>
        <p:nvSpPr>
          <p:cNvPr id="7" name="Rounded Rectangle 6"/>
          <p:cNvSpPr/>
          <p:nvPr/>
        </p:nvSpPr>
        <p:spPr>
          <a:xfrm>
            <a:off x="640080" y="2352039"/>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battery.png"/>
          <p:cNvPicPr>
            <a:picLocks noChangeAspect="1"/>
          </p:cNvPicPr>
          <p:nvPr/>
        </p:nvPicPr>
        <p:blipFill>
          <a:blip r:embed="rId4"/>
          <a:stretch>
            <a:fillRect/>
          </a:stretch>
        </p:blipFill>
        <p:spPr>
          <a:xfrm>
            <a:off x="2579293" y="2580639"/>
            <a:ext cx="1417320" cy="1417320"/>
          </a:xfrm>
          <a:prstGeom prst="rect">
            <a:avLst/>
          </a:prstGeom>
        </p:spPr>
      </p:pic>
      <p:sp>
        <p:nvSpPr>
          <p:cNvPr id="11" name="TextBox 10"/>
          <p:cNvSpPr txBox="1"/>
          <p:nvPr/>
        </p:nvSpPr>
        <p:spPr>
          <a:xfrm>
            <a:off x="868680" y="4153407"/>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One cycle</a:t>
            </a:r>
          </a:p>
        </p:txBody>
      </p:sp>
      <p:sp>
        <p:nvSpPr>
          <p:cNvPr id="12" name="Rounded Rectangle 11"/>
          <p:cNvSpPr/>
          <p:nvPr/>
        </p:nvSpPr>
        <p:spPr>
          <a:xfrm>
            <a:off x="6255867" y="2352039"/>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restart.png"/>
          <p:cNvPicPr>
            <a:picLocks noChangeAspect="1"/>
          </p:cNvPicPr>
          <p:nvPr/>
        </p:nvPicPr>
        <p:blipFill>
          <a:blip r:embed="rId5"/>
          <a:stretch>
            <a:fillRect/>
          </a:stretch>
        </p:blipFill>
        <p:spPr>
          <a:xfrm>
            <a:off x="8195081" y="2580639"/>
            <a:ext cx="1417320" cy="1417320"/>
          </a:xfrm>
          <a:prstGeom prst="rect">
            <a:avLst/>
          </a:prstGeom>
        </p:spPr>
      </p:pic>
      <p:sp>
        <p:nvSpPr>
          <p:cNvPr id="16" name="TextBox 15"/>
          <p:cNvSpPr txBox="1"/>
          <p:nvPr/>
        </p:nvSpPr>
        <p:spPr>
          <a:xfrm>
            <a:off x="6484467" y="4153407"/>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Two cycles</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You charge your phone to full, use half on Monday, top it up, then use half again on Tuesday. How many charge cycles is that?</a:t>
            </a:r>
          </a:p>
        </p:txBody>
      </p:sp>
      <p:sp>
        <p:nvSpPr>
          <p:cNvPr id="7" name="Rounded Rectangle 6"/>
          <p:cNvSpPr/>
          <p:nvPr/>
        </p:nvSpPr>
        <p:spPr>
          <a:xfrm>
            <a:off x="640080" y="2352039"/>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89199"/>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891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battery.png"/>
          <p:cNvPicPr>
            <a:picLocks noChangeAspect="1"/>
          </p:cNvPicPr>
          <p:nvPr/>
        </p:nvPicPr>
        <p:blipFill>
          <a:blip r:embed="rId4"/>
          <a:stretch>
            <a:fillRect/>
          </a:stretch>
        </p:blipFill>
        <p:spPr>
          <a:xfrm>
            <a:off x="1417319" y="2397759"/>
            <a:ext cx="640080" cy="640080"/>
          </a:xfrm>
          <a:prstGeom prst="rect">
            <a:avLst/>
          </a:prstGeom>
        </p:spPr>
      </p:pic>
      <p:sp>
        <p:nvSpPr>
          <p:cNvPr id="11" name="TextBox 10"/>
          <p:cNvSpPr txBox="1"/>
          <p:nvPr/>
        </p:nvSpPr>
        <p:spPr>
          <a:xfrm>
            <a:off x="2240280" y="235203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One cycle</a:t>
            </a:r>
          </a:p>
        </p:txBody>
      </p:sp>
      <p:sp>
        <p:nvSpPr>
          <p:cNvPr id="12" name="Rounded Rectangle 11"/>
          <p:cNvSpPr/>
          <p:nvPr/>
        </p:nvSpPr>
        <p:spPr>
          <a:xfrm>
            <a:off x="9539935" y="2489199"/>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489199"/>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220720"/>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35788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3578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restart.png"/>
          <p:cNvPicPr>
            <a:picLocks noChangeAspect="1"/>
          </p:cNvPicPr>
          <p:nvPr/>
        </p:nvPicPr>
        <p:blipFill>
          <a:blip r:embed="rId5"/>
          <a:stretch>
            <a:fillRect/>
          </a:stretch>
        </p:blipFill>
        <p:spPr>
          <a:xfrm>
            <a:off x="1417319" y="3266439"/>
            <a:ext cx="640080" cy="640080"/>
          </a:xfrm>
          <a:prstGeom prst="rect">
            <a:avLst/>
          </a:prstGeom>
        </p:spPr>
      </p:pic>
      <p:sp>
        <p:nvSpPr>
          <p:cNvPr id="18" name="TextBox 17"/>
          <p:cNvSpPr txBox="1"/>
          <p:nvPr/>
        </p:nvSpPr>
        <p:spPr>
          <a:xfrm>
            <a:off x="2240280" y="3220720"/>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Two cycles</a:t>
            </a:r>
          </a:p>
        </p:txBody>
      </p:sp>
      <p:sp>
        <p:nvSpPr>
          <p:cNvPr id="19" name="Rectangle 18"/>
          <p:cNvSpPr/>
          <p:nvPr/>
        </p:nvSpPr>
        <p:spPr>
          <a:xfrm>
            <a:off x="640080" y="4226560"/>
            <a:ext cx="10911535" cy="162458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409440"/>
            <a:ext cx="10454335" cy="1441703"/>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One charge cycle means using 100% of the battery's capacity, even over several partial charges. Half plus half is one cycle.</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CPU</a:t>
            </a:r>
          </a:p>
          <a:p>
            <a:pPr algn="l">
              <a:lnSpc>
                <a:spcPts val="2477"/>
              </a:lnSpc>
              <a:spcBef>
                <a:spcPts val="0"/>
              </a:spcBef>
              <a:spcAft>
                <a:spcPts val="0"/>
              </a:spcAft>
            </a:pPr>
            <a:r>
              <a:rPr sz="2100" b="0" i="0">
                <a:solidFill>
                  <a:srgbClr val="14233A"/>
                </a:solidFill>
                <a:latin typeface="Helvetica"/>
              </a:rPr>
              <a:t>Central Processing Unit. The chip that does the work and tells the other parts what to do, like the cook in a kitchen.</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GPU</a:t>
            </a:r>
          </a:p>
          <a:p>
            <a:pPr algn="l">
              <a:lnSpc>
                <a:spcPts val="2477"/>
              </a:lnSpc>
              <a:spcBef>
                <a:spcPts val="0"/>
              </a:spcBef>
              <a:spcAft>
                <a:spcPts val="0"/>
              </a:spcAft>
            </a:pPr>
            <a:r>
              <a:rPr sz="2100" b="0" i="0">
                <a:solidFill>
                  <a:srgbClr val="14233A"/>
                </a:solidFill>
                <a:latin typeface="Helvetica"/>
              </a:rPr>
              <a:t>Graphics Processing Unit. A part of the chip that draws pictures, video, and games on the screen.</a:t>
            </a:r>
          </a:p>
        </p:txBody>
      </p:sp>
      <p:sp>
        <p:nvSpPr>
          <p:cNvPr id="10" name="Rectangle 9"/>
          <p:cNvSpPr/>
          <p:nvPr/>
        </p:nvSpPr>
        <p:spPr>
          <a:xfrm>
            <a:off x="640080"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RAM</a:t>
            </a:r>
          </a:p>
          <a:p>
            <a:pPr algn="l">
              <a:lnSpc>
                <a:spcPts val="2477"/>
              </a:lnSpc>
              <a:spcBef>
                <a:spcPts val="0"/>
              </a:spcBef>
              <a:spcAft>
                <a:spcPts val="0"/>
              </a:spcAft>
            </a:pPr>
            <a:r>
              <a:rPr sz="2100" b="0" i="0">
                <a:solidFill>
                  <a:srgbClr val="14233A"/>
                </a:solidFill>
                <a:latin typeface="Helvetica"/>
              </a:rPr>
              <a:t>Random Access Memory. Fast, short-term memory for the apps and files open right now. It is cleared when the device restarts or turns off.</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Storage</a:t>
            </a:r>
          </a:p>
          <a:p>
            <a:pPr algn="l">
              <a:lnSpc>
                <a:spcPts val="2477"/>
              </a:lnSpc>
              <a:spcBef>
                <a:spcPts val="0"/>
              </a:spcBef>
              <a:spcAft>
                <a:spcPts val="0"/>
              </a:spcAft>
            </a:pPr>
            <a:r>
              <a:rPr sz="2100" b="0" i="0">
                <a:solidFill>
                  <a:srgbClr val="14233A"/>
                </a:solidFill>
                <a:latin typeface="Helvetica"/>
              </a:rPr>
              <a:t>Long-term space for photos, apps, and files. It keeps everything when the power is off, like a pantry.</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SSD</a:t>
            </a:r>
          </a:p>
          <a:p>
            <a:pPr algn="l">
              <a:lnSpc>
                <a:spcPts val="2477"/>
              </a:lnSpc>
              <a:spcBef>
                <a:spcPts val="0"/>
              </a:spcBef>
              <a:spcAft>
                <a:spcPts val="0"/>
              </a:spcAft>
            </a:pPr>
            <a:r>
              <a:rPr sz="2100" b="0" i="0">
                <a:solidFill>
                  <a:srgbClr val="14233A"/>
                </a:solidFill>
                <a:latin typeface="Helvetica"/>
              </a:rPr>
              <a:t>Solid State Drive. A storage device that keeps data on memory chips with no moving parts.</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SoC</a:t>
            </a:r>
          </a:p>
          <a:p>
            <a:pPr algn="l">
              <a:lnSpc>
                <a:spcPts val="2477"/>
              </a:lnSpc>
              <a:spcBef>
                <a:spcPts val="0"/>
              </a:spcBef>
              <a:spcAft>
                <a:spcPts val="0"/>
              </a:spcAft>
            </a:pPr>
            <a:r>
              <a:rPr sz="2100" b="0" i="0">
                <a:solidFill>
                  <a:srgbClr val="14233A"/>
                </a:solidFill>
                <a:latin typeface="Helvetica"/>
              </a:rPr>
              <a:t>System on a Chip. One chip that holds the CPU, graphics, and other parts together. Phones and tablets use them to save space.</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GB</a:t>
            </a:r>
          </a:p>
          <a:p>
            <a:pPr algn="l">
              <a:lnSpc>
                <a:spcPts val="2477"/>
              </a:lnSpc>
              <a:spcBef>
                <a:spcPts val="0"/>
              </a:spcBef>
              <a:spcAft>
                <a:spcPts val="0"/>
              </a:spcAft>
            </a:pPr>
            <a:r>
              <a:rPr sz="2100" b="0" i="0">
                <a:solidFill>
                  <a:srgbClr val="14233A"/>
                </a:solidFill>
                <a:latin typeface="Helvetica"/>
              </a:rPr>
              <a:t>Gigabyte. A unit used to measure memory and storage. More GB means more room.</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mAh</a:t>
            </a:r>
          </a:p>
          <a:p>
            <a:pPr algn="l">
              <a:lnSpc>
                <a:spcPts val="2477"/>
              </a:lnSpc>
              <a:spcBef>
                <a:spcPts val="0"/>
              </a:spcBef>
              <a:spcAft>
                <a:spcPts val="0"/>
              </a:spcAft>
            </a:pPr>
            <a:r>
              <a:rPr sz="2100" b="0" i="0">
                <a:solidFill>
                  <a:srgbClr val="14233A"/>
                </a:solidFill>
                <a:latin typeface="Helvetica"/>
              </a:rPr>
              <a:t>Milliamp-hour. A unit for how much charge a battery holds. A bigger number holds more.</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Lithium-ion battery</a:t>
            </a:r>
          </a:p>
          <a:p>
            <a:pPr algn="l">
              <a:lnSpc>
                <a:spcPts val="2477"/>
              </a:lnSpc>
              <a:spcBef>
                <a:spcPts val="0"/>
              </a:spcBef>
              <a:spcAft>
                <a:spcPts val="0"/>
              </a:spcAft>
            </a:pPr>
            <a:r>
              <a:rPr sz="2100" b="0" i="0">
                <a:solidFill>
                  <a:srgbClr val="14233A"/>
                </a:solidFill>
                <a:latin typeface="Helvetica"/>
              </a:rPr>
              <a:t>The kind of rechargeable battery used in phones, tablets, and laptops. It charges fast and holds a lot of power for its size.</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Charge cycle</a:t>
            </a:r>
          </a:p>
          <a:p>
            <a:pPr algn="l">
              <a:lnSpc>
                <a:spcPts val="2477"/>
              </a:lnSpc>
              <a:spcBef>
                <a:spcPts val="0"/>
              </a:spcBef>
              <a:spcAft>
                <a:spcPts val="0"/>
              </a:spcAft>
            </a:pPr>
            <a:r>
              <a:rPr sz="2100" b="0" i="0">
                <a:solidFill>
                  <a:srgbClr val="14233A"/>
                </a:solidFill>
                <a:latin typeface="Helvetica"/>
              </a:rPr>
              <a:t>Using 100% of a battery's capacity, whether all at once or over several partial charges.</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Battery health</a:t>
            </a:r>
          </a:p>
          <a:p>
            <a:pPr algn="l">
              <a:lnSpc>
                <a:spcPts val="2477"/>
              </a:lnSpc>
              <a:spcBef>
                <a:spcPts val="0"/>
              </a:spcBef>
              <a:spcAft>
                <a:spcPts val="0"/>
              </a:spcAft>
            </a:pPr>
            <a:r>
              <a:rPr sz="2100" b="0" i="0">
                <a:solidFill>
                  <a:srgbClr val="14233A"/>
                </a:solidFill>
                <a:latin typeface="Helvetica"/>
              </a:rPr>
              <a:t>A setting on many devices that shows how much charge the battery can still hold compared to when it was new.</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OLED</a:t>
            </a:r>
          </a:p>
          <a:p>
            <a:pPr algn="l">
              <a:lnSpc>
                <a:spcPts val="2477"/>
              </a:lnSpc>
              <a:spcBef>
                <a:spcPts val="0"/>
              </a:spcBef>
              <a:spcAft>
                <a:spcPts val="0"/>
              </a:spcAft>
            </a:pPr>
            <a:r>
              <a:rPr sz="2100" b="0" i="0">
                <a:solidFill>
                  <a:srgbClr val="14233A"/>
                </a:solidFill>
                <a:latin typeface="Helvetica"/>
              </a:rPr>
              <a:t>Organic Light-Emitting Diode. A kind of screen where each tiny dot makes its own light.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NFC</a:t>
            </a:r>
          </a:p>
          <a:p>
            <a:pPr algn="l">
              <a:lnSpc>
                <a:spcPts val="2477"/>
              </a:lnSpc>
              <a:spcBef>
                <a:spcPts val="0"/>
              </a:spcBef>
              <a:spcAft>
                <a:spcPts val="0"/>
              </a:spcAft>
            </a:pPr>
            <a:r>
              <a:rPr sz="2100" b="0" i="0">
                <a:solidFill>
                  <a:srgbClr val="14233A"/>
                </a:solidFill>
                <a:latin typeface="Helvetica"/>
              </a:rPr>
              <a:t>Near Field Communication. A very short-range radio for tapping your phone to pay or to share.</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Sensor</a:t>
            </a:r>
          </a:p>
          <a:p>
            <a:pPr algn="l">
              <a:lnSpc>
                <a:spcPts val="2477"/>
              </a:lnSpc>
              <a:spcBef>
                <a:spcPts val="0"/>
              </a:spcBef>
              <a:spcAft>
                <a:spcPts val="0"/>
              </a:spcAft>
            </a:pPr>
            <a:r>
              <a:rPr sz="2100" b="0" i="0">
                <a:solidFill>
                  <a:srgbClr val="14233A"/>
                </a:solidFill>
                <a:latin typeface="Helvetica"/>
              </a:rPr>
              <a:t>A small part that notices the world around the device, such as light, motion, direction, or air pressure.</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Spec sheet</a:t>
            </a:r>
          </a:p>
          <a:p>
            <a:pPr algn="l">
              <a:lnSpc>
                <a:spcPts val="2477"/>
              </a:lnSpc>
              <a:spcBef>
                <a:spcPts val="0"/>
              </a:spcBef>
              <a:spcAft>
                <a:spcPts val="0"/>
              </a:spcAft>
            </a:pPr>
            <a:r>
              <a:rPr sz="2100" b="0" i="0">
                <a:solidFill>
                  <a:srgbClr val="14233A"/>
                </a:solidFill>
                <a:latin typeface="Helvetica"/>
              </a:rPr>
              <a:t>Short for specification sheet. A list of the parts and numbers inside a device, used to compare and choose.</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Digital inclusion</a:t>
            </a:r>
          </a:p>
          <a:p>
            <a:pPr algn="l">
              <a:lnSpc>
                <a:spcPts val="2477"/>
              </a:lnSpc>
              <a:spcBef>
                <a:spcPts val="0"/>
              </a:spcBef>
              <a:spcAft>
                <a:spcPts val="0"/>
              </a:spcAft>
            </a:pPr>
            <a:r>
              <a:rPr sz="2100" b="0" i="0">
                <a:solidFill>
                  <a:srgbClr val="14233A"/>
                </a:solidFill>
                <a:latin typeface="Helvetica"/>
              </a:rPr>
              <a:t>Making sure everyone can use technology, including affordable internet, devices that meet their needs, and skills training.</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DigitalLearn: free lessons for beginners</a:t>
            </a:r>
          </a:p>
          <a:p>
            <a:pPr algn="l">
              <a:lnSpc>
                <a:spcPts val="2595"/>
              </a:lnSpc>
              <a:spcBef>
                <a:spcPts val="0"/>
              </a:spcBef>
              <a:spcAft>
                <a:spcPts val="0"/>
              </a:spcAft>
            </a:pPr>
            <a:r>
              <a:rPr sz="2200" b="0" i="0">
                <a:solidFill>
                  <a:srgbClr val="3E5547"/>
                </a:solidFill>
                <a:latin typeface="Helvetica"/>
              </a:rPr>
              <a:t>Free, self-paced lessons on using a computer, a phone, and the internet.</a:t>
            </a:r>
          </a:p>
          <a:p>
            <a:pPr algn="l">
              <a:lnSpc>
                <a:spcPts val="2124"/>
              </a:lnSpc>
              <a:spcBef>
                <a:spcPts val="0"/>
              </a:spcBef>
              <a:spcAft>
                <a:spcPts val="0"/>
              </a:spcAft>
            </a:pPr>
            <a:r>
              <a:rPr sz="1800" b="0" i="0">
                <a:solidFill>
                  <a:srgbClr val="0E7C93"/>
                </a:solidFill>
                <a:latin typeface="Helvetica"/>
                <a:hlinkClick r:id="rId3"/>
              </a:rPr>
              <a:t>https://www.digitallearn.org</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Microsoft: All about computer memory</a:t>
            </a:r>
          </a:p>
          <a:p>
            <a:pPr algn="l">
              <a:lnSpc>
                <a:spcPts val="2595"/>
              </a:lnSpc>
              <a:spcBef>
                <a:spcPts val="0"/>
              </a:spcBef>
              <a:spcAft>
                <a:spcPts val="0"/>
              </a:spcAft>
            </a:pPr>
            <a:r>
              <a:rPr sz="2200" b="0" i="0">
                <a:solidFill>
                  <a:srgbClr val="3E5547"/>
                </a:solidFill>
                <a:latin typeface="Helvetica"/>
              </a:rPr>
              <a:t>Plain-language help on the difference between memory and storage.</a:t>
            </a:r>
          </a:p>
          <a:p>
            <a:pPr algn="l">
              <a:lnSpc>
                <a:spcPts val="2124"/>
              </a:lnSpc>
              <a:spcBef>
                <a:spcPts val="0"/>
              </a:spcBef>
              <a:spcAft>
                <a:spcPts val="0"/>
              </a:spcAft>
            </a:pPr>
            <a:r>
              <a:rPr sz="1800" b="0" i="0">
                <a:solidFill>
                  <a:srgbClr val="0E7C93"/>
                </a:solidFill>
                <a:latin typeface="Helvetica"/>
                <a:hlinkClick r:id="rId4"/>
              </a:rPr>
              <a:t>https://support.microsoft.com/en-US/Windows/experience/compatibility/all-about-computer-memory</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Microsoft: Common PC and device terms</a:t>
            </a:r>
          </a:p>
          <a:p>
            <a:pPr algn="l">
              <a:lnSpc>
                <a:spcPts val="2595"/>
              </a:lnSpc>
              <a:spcBef>
                <a:spcPts val="0"/>
              </a:spcBef>
              <a:spcAft>
                <a:spcPts val="0"/>
              </a:spcAft>
            </a:pPr>
            <a:r>
              <a:rPr sz="2200" b="0" i="0">
                <a:solidFill>
                  <a:srgbClr val="3E5547"/>
                </a:solidFill>
                <a:latin typeface="Helvetica"/>
              </a:rPr>
              <a:t>Short definitions of the parts inside a computer.</a:t>
            </a:r>
          </a:p>
          <a:p>
            <a:pPr algn="l">
              <a:lnSpc>
                <a:spcPts val="2124"/>
              </a:lnSpc>
              <a:spcBef>
                <a:spcPts val="0"/>
              </a:spcBef>
              <a:spcAft>
                <a:spcPts val="0"/>
              </a:spcAft>
            </a:pPr>
            <a:r>
              <a:rPr sz="1800" b="0" i="0">
                <a:solidFill>
                  <a:srgbClr val="0E7C93"/>
                </a:solidFill>
                <a:latin typeface="Helvetica"/>
                <a:hlinkClick r:id="rId5"/>
              </a:rPr>
              <a:t>https://support.microsoft.com/en-US/Windows/Hardware/common-pc-and-device-terms</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Apple: Batteries, why lithium-ion?</a:t>
            </a:r>
          </a:p>
          <a:p>
            <a:pPr algn="l">
              <a:lnSpc>
                <a:spcPts val="2595"/>
              </a:lnSpc>
              <a:spcBef>
                <a:spcPts val="0"/>
              </a:spcBef>
              <a:spcAft>
                <a:spcPts val="0"/>
              </a:spcAft>
            </a:pPr>
            <a:r>
              <a:rPr sz="2200" b="0" i="0">
                <a:solidFill>
                  <a:srgbClr val="3E5547"/>
                </a:solidFill>
                <a:latin typeface="Helvetica"/>
              </a:rPr>
              <a:t>How lithium-ion batteries work and what a charge cycle means.</a:t>
            </a:r>
          </a:p>
          <a:p>
            <a:pPr algn="l">
              <a:lnSpc>
                <a:spcPts val="2124"/>
              </a:lnSpc>
              <a:spcBef>
                <a:spcPts val="0"/>
              </a:spcBef>
              <a:spcAft>
                <a:spcPts val="0"/>
              </a:spcAft>
            </a:pPr>
            <a:r>
              <a:rPr sz="1800" b="0" i="0">
                <a:solidFill>
                  <a:srgbClr val="0E7C93"/>
                </a:solidFill>
                <a:latin typeface="Helvetica"/>
                <a:hlinkClick r:id="rId3"/>
              </a:rPr>
              <a:t>https://www.apple.com/batteries/why-lithium-ion/</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Google Store: Pixel 10 specs</a:t>
            </a:r>
          </a:p>
          <a:p>
            <a:pPr algn="l">
              <a:lnSpc>
                <a:spcPts val="2595"/>
              </a:lnSpc>
              <a:spcBef>
                <a:spcPts val="0"/>
              </a:spcBef>
              <a:spcAft>
                <a:spcPts val="0"/>
              </a:spcAft>
            </a:pPr>
            <a:r>
              <a:rPr sz="2200" b="0" i="0">
                <a:solidFill>
                  <a:srgbClr val="3E5547"/>
                </a:solidFill>
                <a:latin typeface="Helvetica"/>
              </a:rPr>
              <a:t>A real spec sheet to practice reading.</a:t>
            </a:r>
          </a:p>
          <a:p>
            <a:pPr algn="l">
              <a:lnSpc>
                <a:spcPts val="2124"/>
              </a:lnSpc>
              <a:spcBef>
                <a:spcPts val="0"/>
              </a:spcBef>
              <a:spcAft>
                <a:spcPts val="0"/>
              </a:spcAft>
            </a:pPr>
            <a:r>
              <a:rPr sz="1800" b="0" i="0">
                <a:solidFill>
                  <a:srgbClr val="0E7C93"/>
                </a:solidFill>
                <a:latin typeface="Helvetica"/>
                <a:hlinkClick r:id="rId4"/>
              </a:rPr>
              <a:t>https://store.google.com/product/pixel_10_specs?hl=en-US</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NDIA: Definitions</a:t>
            </a:r>
          </a:p>
          <a:p>
            <a:pPr algn="l">
              <a:lnSpc>
                <a:spcPts val="2595"/>
              </a:lnSpc>
              <a:spcBef>
                <a:spcPts val="0"/>
              </a:spcBef>
              <a:spcAft>
                <a:spcPts val="0"/>
              </a:spcAft>
            </a:pPr>
            <a:r>
              <a:rPr sz="2200" b="0" i="0">
                <a:solidFill>
                  <a:srgbClr val="3E5547"/>
                </a:solidFill>
                <a:latin typeface="Helvetica"/>
              </a:rPr>
              <a:t>What digital inclusion means, including devices that meet your needs.</a:t>
            </a:r>
          </a:p>
          <a:p>
            <a:pPr algn="l">
              <a:lnSpc>
                <a:spcPts val="2124"/>
              </a:lnSpc>
              <a:spcBef>
                <a:spcPts val="0"/>
              </a:spcBef>
              <a:spcAft>
                <a:spcPts val="0"/>
              </a:spcAft>
            </a:pPr>
            <a:r>
              <a:rPr sz="1800" b="0" i="0">
                <a:solidFill>
                  <a:srgbClr val="0E7C93"/>
                </a:solidFill>
                <a:latin typeface="Helvetica"/>
                <a:hlinkClick r:id="rId5"/>
              </a:rPr>
              <a:t>https://www.digitalinclusion.org/definitions/</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lesson plan (45 minutes)</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7" name="TextBox 6"/>
          <p:cNvSpPr txBox="1"/>
          <p:nvPr/>
        </p:nvSpPr>
        <p:spPr>
          <a:xfrm>
            <a:off x="1673304" y="129844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Open with the community kitchen story. Ask: who in the kitchen is the cook, what is the counter, and what is the pantry?</a:t>
            </a:r>
          </a:p>
        </p:txBody>
      </p:sp>
      <p:sp>
        <p:nvSpPr>
          <p:cNvPr id="8" name="TextBox 7"/>
          <p:cNvSpPr txBox="1"/>
          <p:nvPr/>
        </p:nvSpPr>
        <p:spPr>
          <a:xfrm>
            <a:off x="640080" y="210413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9" name="TextBox 8"/>
          <p:cNvSpPr txBox="1"/>
          <p:nvPr/>
        </p:nvSpPr>
        <p:spPr>
          <a:xfrm>
            <a:off x="1673304" y="2104136"/>
            <a:ext cx="9878310" cy="1135379"/>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1: explore the laptop and kitchen pictures. Act it out: one volunteer is the cook, the cutting board is the counter, the box is the pantry. Clear the board to show a restart.</a:t>
            </a:r>
          </a:p>
        </p:txBody>
      </p:sp>
      <p:sp>
        <p:nvSpPr>
          <p:cNvPr id="10" name="TextBox 9"/>
          <p:cNvSpPr txBox="1"/>
          <p:nvPr/>
        </p:nvSpPr>
        <p:spPr>
          <a:xfrm>
            <a:off x="640080" y="3239515"/>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11" name="TextBox 10"/>
          <p:cNvSpPr txBox="1"/>
          <p:nvPr/>
        </p:nvSpPr>
        <p:spPr>
          <a:xfrm>
            <a:off x="1673304" y="3239515"/>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2: the phone picture. Ask people to point out where their own phone uses each radio and sensor.</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422"/>
              </a:lnSpc>
              <a:spcBef>
                <a:spcPts val="0"/>
              </a:spcBef>
              <a:spcAft>
                <a:spcPts val="0"/>
              </a:spcAft>
            </a:pPr>
            <a:r>
              <a:rPr sz="2900" b="1" i="0">
                <a:solidFill>
                  <a:srgbClr val="FFFFFF"/>
                </a:solidFill>
                <a:latin typeface="Helvetica"/>
              </a:rPr>
              <a:t>Teaching this class: lesson plan (45 minutes)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7" name="TextBox 6"/>
          <p:cNvSpPr txBox="1"/>
          <p:nvPr/>
        </p:nvSpPr>
        <p:spPr>
          <a:xfrm>
            <a:off x="1673304" y="129844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3: read the spec sheet together, then match a device to school, a telehealth visit, and a job search. Look at battery cycles.</a:t>
            </a:r>
          </a:p>
        </p:txBody>
      </p:sp>
      <p:sp>
        <p:nvSpPr>
          <p:cNvPr id="8" name="TextBox 7"/>
          <p:cNvSpPr txBox="1"/>
          <p:nvPr/>
        </p:nvSpPr>
        <p:spPr>
          <a:xfrm>
            <a:off x="640080" y="210413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9" name="TextBox 8"/>
          <p:cNvSpPr txBox="1"/>
          <p:nvPr/>
        </p:nvSpPr>
        <p:spPr>
          <a:xfrm>
            <a:off x="1673304" y="2104136"/>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Do steps 1, 3, and 4 of Try it at home. Pair people up so they can help each other find Settings.</a:t>
            </a:r>
          </a:p>
        </p:txBody>
      </p:sp>
      <p:sp>
        <p:nvSpPr>
          <p:cNvPr id="10" name="TextBox 9"/>
          <p:cNvSpPr txBox="1"/>
          <p:nvPr/>
        </p:nvSpPr>
        <p:spPr>
          <a:xfrm>
            <a:off x="640080" y="290982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11" name="TextBox 10"/>
          <p:cNvSpPr txBox="1"/>
          <p:nvPr/>
        </p:nvSpPr>
        <p:spPr>
          <a:xfrm>
            <a:off x="1673304" y="2909824"/>
            <a:ext cx="9878310"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Quiz together with a show of hands, then the three Remember cards.</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materials and discussion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What you need</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Projector or large TV for the slides</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handouts, one per person</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Kitchen props: a cutting board for the counter and a box of cans for the pantry</a:t>
            </a:r>
          </a:p>
        </p:txBody>
      </p:sp>
      <p:sp>
        <p:nvSpPr>
          <p:cNvPr id="13" name="Oval 12"/>
          <p:cNvSpPr/>
          <p:nvPr/>
        </p:nvSpPr>
        <p:spPr>
          <a:xfrm>
            <a:off x="768096" y="331495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232404"/>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Optional: an old laptop or phone with the back cover off, unplugged, to pass around</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Teaching this class: materials and discussion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768096" y="1380997"/>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Participants' own phones, tablets, or laptops</a:t>
            </a:r>
          </a:p>
        </p:txBody>
      </p:sp>
      <p:sp>
        <p:nvSpPr>
          <p:cNvPr id="8" name="TextBox 7"/>
          <p:cNvSpPr txBox="1"/>
          <p:nvPr/>
        </p:nvSpPr>
        <p:spPr>
          <a:xfrm>
            <a:off x="640080" y="1774444"/>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Talk about it</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What do you use your phone or computer for most? Which spec line matters most for that job?</a:t>
            </a:r>
          </a:p>
        </p:txBody>
      </p:sp>
      <p:sp>
        <p:nvSpPr>
          <p:cNvPr id="11" name="Oval 10"/>
          <p:cNvSpPr/>
          <p:nvPr/>
        </p:nvSpPr>
        <p:spPr>
          <a:xfrm>
            <a:off x="768096" y="316865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3086100"/>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Has your phone ever said storage is full? What did you do?</a:t>
            </a:r>
          </a:p>
        </p:txBody>
      </p:sp>
      <p:sp>
        <p:nvSpPr>
          <p:cNvPr id="13" name="Oval 12"/>
          <p:cNvSpPr/>
          <p:nvPr/>
        </p:nvSpPr>
        <p:spPr>
          <a:xfrm>
            <a:off x="768096" y="3644646"/>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562096"/>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Who in our community needs a device that fits their needs better, and how could we help?</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numu-logo.png"/>
          <p:cNvPicPr>
            <a:picLocks noChangeAspect="1"/>
          </p:cNvPicPr>
          <p:nvPr/>
        </p:nvPicPr>
        <p:blipFill>
          <a:blip r:embed="rId2"/>
          <a:stretch>
            <a:fillRect/>
          </a:stretch>
        </p:blipFill>
        <p:spPr>
          <a:xfrm>
            <a:off x="5272887" y="1005840"/>
            <a:ext cx="1645920" cy="1645920"/>
          </a:xfrm>
          <a:prstGeom prst="rect">
            <a:avLst/>
          </a:prstGeom>
        </p:spPr>
      </p:pic>
      <p:sp>
        <p:nvSpPr>
          <p:cNvPr id="4" name="TextBox 3"/>
          <p:cNvSpPr txBox="1"/>
          <p:nvPr/>
        </p:nvSpPr>
        <p:spPr>
          <a:xfrm>
            <a:off x="1097280" y="3017520"/>
            <a:ext cx="9997135" cy="3291840"/>
          </a:xfrm>
          <a:prstGeom prst="rect">
            <a:avLst/>
          </a:prstGeom>
          <a:noFill/>
        </p:spPr>
        <p:txBody>
          <a:bodyPr wrap="square" lIns="36576" rIns="36576" tIns="0" bIns="0" anchor="t">
            <a:noAutofit/>
          </a:bodyPr>
          <a:lstStyle/>
          <a:p>
            <a:pPr algn="ctr">
              <a:lnSpc>
                <a:spcPts val="3776"/>
              </a:lnSpc>
              <a:spcBef>
                <a:spcPts val="0"/>
              </a:spcBef>
              <a:spcAft>
                <a:spcPts val="2000"/>
              </a:spcAft>
            </a:pPr>
            <a:r>
              <a:rPr sz="3200" b="1" i="0">
                <a:solidFill>
                  <a:srgbClr val="FFFFFF"/>
                </a:solidFill>
                <a:latin typeface="Helvetica"/>
              </a:rPr>
              <a:t>Free from the Numu Communications Learning Center, </a:t>
            </a:r>
            <a:r>
              <a:rPr sz="3200" b="1" i="0">
                <a:solidFill>
                  <a:srgbClr val="F7E10C"/>
                </a:solidFill>
                <a:latin typeface="Helvetica"/>
              </a:rPr>
              <a:t>www.numu.tech/resources</a:t>
            </a:r>
            <a:r>
              <a:rPr sz="3200" b="1" i="0">
                <a:solidFill>
                  <a:srgbClr val="FFFFFF"/>
                </a:solidFill>
                <a:latin typeface="Helvetica"/>
              </a:rPr>
              <a:t>.</a:t>
            </a:r>
          </a:p>
          <a:p>
            <a:pPr algn="ctr">
              <a:lnSpc>
                <a:spcPts val="3304"/>
              </a:lnSpc>
              <a:spcBef>
                <a:spcPts val="0"/>
              </a:spcBef>
              <a:spcAft>
                <a:spcPts val="2600"/>
              </a:spcAft>
            </a:pPr>
            <a:r>
              <a:rPr sz="2800" b="0" i="0">
                <a:solidFill>
                  <a:srgbClr val="DCE6F0"/>
                </a:solidFill>
                <a:latin typeface="Helvetica"/>
              </a:rPr>
              <a:t>Free to use and adapt; please keep this credit.</a:t>
            </a:r>
          </a:p>
          <a:p>
            <a:pPr algn="ctr">
              <a:lnSpc>
                <a:spcPts val="2595"/>
              </a:lnSpc>
              <a:spcBef>
                <a:spcPts val="0"/>
              </a:spcBef>
              <a:spcAft>
                <a:spcPts val="0"/>
              </a:spcAft>
            </a:pPr>
            <a:r>
              <a:rPr sz="2200" b="0" i="0">
                <a:solidFill>
                  <a:srgbClr val="DCE6F0"/>
                </a:solidFill>
                <a:latin typeface="Helvetica"/>
              </a:rPr>
              <a:t>Questions? info@numu.tech  ·  +1-888-686-5830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Apple. (n.d.). </a:t>
            </a:r>
            <a:r>
              <a:rPr sz="1200" b="0" i="1">
                <a:solidFill>
                  <a:srgbClr val="14233A"/>
                </a:solidFill>
                <a:latin typeface="Helvetica"/>
              </a:rPr>
              <a:t>Batteries: Why lithium-ion?</a:t>
            </a:r>
            <a:r>
              <a:rPr sz="1200" b="0" i="0">
                <a:solidFill>
                  <a:srgbClr val="14233A"/>
                </a:solidFill>
                <a:latin typeface="Helvetica"/>
              </a:rPr>
              <a:t> https://www.apple.com/batteries/why-lithium-ion/</a:t>
            </a:r>
          </a:p>
          <a:p>
            <a:pPr algn="l" marL="457200" indent="-457200">
              <a:lnSpc>
                <a:spcPts val="1416"/>
              </a:lnSpc>
              <a:spcBef>
                <a:spcPts val="0"/>
              </a:spcBef>
              <a:spcAft>
                <a:spcPts val="500"/>
              </a:spcAft>
            </a:pPr>
            <a:r>
              <a:rPr sz="1200" b="0" i="0">
                <a:solidFill>
                  <a:srgbClr val="14233A"/>
                </a:solidFill>
                <a:latin typeface="Helvetica"/>
              </a:rPr>
              <a:t>Apple. (2020, November 10). </a:t>
            </a:r>
            <a:r>
              <a:rPr sz="1200" b="0" i="1">
                <a:solidFill>
                  <a:srgbClr val="14233A"/>
                </a:solidFill>
                <a:latin typeface="Helvetica"/>
              </a:rPr>
              <a:t>Apple unleashes M1</a:t>
            </a:r>
            <a:r>
              <a:rPr sz="1200" b="0" i="0">
                <a:solidFill>
                  <a:srgbClr val="14233A"/>
                </a:solidFill>
                <a:latin typeface="Helvetica"/>
              </a:rPr>
              <a:t> [Press release]. https://www.apple.com/newsroom/2020/11/apple-unleashes-m1/</a:t>
            </a:r>
          </a:p>
          <a:p>
            <a:pPr algn="l" marL="457200" indent="-457200">
              <a:lnSpc>
                <a:spcPts val="1416"/>
              </a:lnSpc>
              <a:spcBef>
                <a:spcPts val="0"/>
              </a:spcBef>
              <a:spcAft>
                <a:spcPts val="500"/>
              </a:spcAft>
            </a:pPr>
            <a:r>
              <a:rPr sz="1200" b="0" i="0">
                <a:solidFill>
                  <a:srgbClr val="14233A"/>
                </a:solidFill>
                <a:latin typeface="Helvetica"/>
              </a:rPr>
              <a:t>Google. (n.d.). </a:t>
            </a:r>
            <a:r>
              <a:rPr sz="1200" b="0" i="1">
                <a:solidFill>
                  <a:srgbClr val="14233A"/>
                </a:solidFill>
                <a:latin typeface="Helvetica"/>
              </a:rPr>
              <a:t>Google Pixel 10 specs &amp; hardware</a:t>
            </a:r>
            <a:r>
              <a:rPr sz="1200" b="0" i="0">
                <a:solidFill>
                  <a:srgbClr val="14233A"/>
                </a:solidFill>
                <a:latin typeface="Helvetica"/>
              </a:rPr>
              <a:t>. Google Store. https://store.google.com/product/pixel_10_specs?hl=en-US</a:t>
            </a:r>
          </a:p>
          <a:p>
            <a:pPr algn="l" marL="457200" indent="-457200">
              <a:lnSpc>
                <a:spcPts val="1416"/>
              </a:lnSpc>
              <a:spcBef>
                <a:spcPts val="0"/>
              </a:spcBef>
              <a:spcAft>
                <a:spcPts val="500"/>
              </a:spcAft>
            </a:pPr>
            <a:r>
              <a:rPr sz="1200" b="0" i="0">
                <a:solidFill>
                  <a:srgbClr val="14233A"/>
                </a:solidFill>
                <a:latin typeface="Helvetica"/>
              </a:rPr>
              <a:t>Gupta, M. (2021, October 19). </a:t>
            </a:r>
            <a:r>
              <a:rPr sz="1200" b="0" i="1">
                <a:solidFill>
                  <a:srgbClr val="14233A"/>
                </a:solidFill>
                <a:latin typeface="Helvetica"/>
              </a:rPr>
              <a:t>Google Tensor is a milestone for machine learning</a:t>
            </a:r>
            <a:r>
              <a:rPr sz="1200" b="0" i="0">
                <a:solidFill>
                  <a:srgbClr val="14233A"/>
                </a:solidFill>
                <a:latin typeface="Helvetica"/>
              </a:rPr>
              <a:t>. Google. https://blog.google/products/pixel/introducing-google-tensor/</a:t>
            </a:r>
          </a:p>
          <a:p>
            <a:pPr algn="l" marL="457200" indent="-457200">
              <a:lnSpc>
                <a:spcPts val="1416"/>
              </a:lnSpc>
              <a:spcBef>
                <a:spcPts val="0"/>
              </a:spcBef>
              <a:spcAft>
                <a:spcPts val="500"/>
              </a:spcAft>
            </a:pPr>
            <a:r>
              <a:rPr sz="1200" b="0" i="0">
                <a:solidFill>
                  <a:srgbClr val="14233A"/>
                </a:solidFill>
                <a:latin typeface="Helvetica"/>
              </a:rPr>
              <a:t>Microsoft. (n.d.-a). </a:t>
            </a:r>
            <a:r>
              <a:rPr sz="1200" b="0" i="1">
                <a:solidFill>
                  <a:srgbClr val="14233A"/>
                </a:solidFill>
                <a:latin typeface="Helvetica"/>
              </a:rPr>
              <a:t>All about computer memory</a:t>
            </a:r>
            <a:r>
              <a:rPr sz="1200" b="0" i="0">
                <a:solidFill>
                  <a:srgbClr val="14233A"/>
                </a:solidFill>
                <a:latin typeface="Helvetica"/>
              </a:rPr>
              <a:t>. Microsoft Support. https://support.microsoft.com/en-US/Windows/experience/compatibility/all-about-computer-memory</a:t>
            </a:r>
          </a:p>
          <a:p>
            <a:pPr algn="l" marL="457200" indent="-457200">
              <a:lnSpc>
                <a:spcPts val="1416"/>
              </a:lnSpc>
              <a:spcBef>
                <a:spcPts val="0"/>
              </a:spcBef>
              <a:spcAft>
                <a:spcPts val="500"/>
              </a:spcAft>
            </a:pPr>
            <a:r>
              <a:rPr sz="1200" b="0" i="0">
                <a:solidFill>
                  <a:srgbClr val="14233A"/>
                </a:solidFill>
                <a:latin typeface="Helvetica"/>
              </a:rPr>
              <a:t>Microsoft. (n.d.-b). </a:t>
            </a:r>
            <a:r>
              <a:rPr sz="1200" b="0" i="1">
                <a:solidFill>
                  <a:srgbClr val="14233A"/>
                </a:solidFill>
                <a:latin typeface="Helvetica"/>
              </a:rPr>
              <a:t>Common PC and device terms</a:t>
            </a:r>
            <a:r>
              <a:rPr sz="1200" b="0" i="0">
                <a:solidFill>
                  <a:srgbClr val="14233A"/>
                </a:solidFill>
                <a:latin typeface="Helvetica"/>
              </a:rPr>
              <a:t>. Microsoft Support. https://support.microsoft.com/en-US/Windows/Hardware/common-pc-and-device-terms</a:t>
            </a:r>
          </a:p>
          <a:p>
            <a:pPr algn="l" marL="457200" indent="-457200">
              <a:lnSpc>
                <a:spcPts val="1416"/>
              </a:lnSpc>
              <a:spcBef>
                <a:spcPts val="0"/>
              </a:spcBef>
              <a:spcAft>
                <a:spcPts val="500"/>
              </a:spcAft>
            </a:pPr>
            <a:r>
              <a:rPr sz="1200" b="0" i="0">
                <a:solidFill>
                  <a:srgbClr val="14233A"/>
                </a:solidFill>
                <a:latin typeface="Helvetica"/>
              </a:rPr>
              <a:t>National Digital Inclusion Alliance. (n.d.). </a:t>
            </a:r>
            <a:r>
              <a:rPr sz="1200" b="0" i="1">
                <a:solidFill>
                  <a:srgbClr val="14233A"/>
                </a:solidFill>
                <a:latin typeface="Helvetica"/>
              </a:rPr>
              <a:t>Definitions</a:t>
            </a:r>
            <a:r>
              <a:rPr sz="1200" b="0" i="0">
                <a:solidFill>
                  <a:srgbClr val="14233A"/>
                </a:solidFill>
                <a:latin typeface="Helvetica"/>
              </a:rPr>
              <a:t>. https://www.digitalinclusion.org/definitions/</a:t>
            </a:r>
          </a:p>
          <a:p>
            <a:pPr algn="l" marL="457200" indent="-457200">
              <a:lnSpc>
                <a:spcPts val="1416"/>
              </a:lnSpc>
              <a:spcBef>
                <a:spcPts val="0"/>
              </a:spcBef>
              <a:spcAft>
                <a:spcPts val="500"/>
              </a:spcAft>
            </a:pPr>
            <a:r>
              <a:rPr sz="1200" b="0" i="0">
                <a:solidFill>
                  <a:srgbClr val="14233A"/>
                </a:solidFill>
                <a:latin typeface="Helvetica"/>
              </a:rPr>
              <a:t>National Institute of Standards and Technology. (n.d.). </a:t>
            </a:r>
            <a:r>
              <a:rPr sz="1200" b="0" i="1">
                <a:solidFill>
                  <a:srgbClr val="14233A"/>
                </a:solidFill>
                <a:latin typeface="Helvetica"/>
              </a:rPr>
              <a:t>Solid state drive (SSD)</a:t>
            </a:r>
            <a:r>
              <a:rPr sz="1200" b="0" i="0">
                <a:solidFill>
                  <a:srgbClr val="14233A"/>
                </a:solidFill>
                <a:latin typeface="Helvetica"/>
              </a:rPr>
              <a:t>. CSRC Glossary. https://csrc.nist.gov/glossary/term/solid_state_drive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in Your Computer, Tablet, and Phone?</dc:title>
  <dc:subject>Numu Communications Learning Center</dc:subject>
  <dc:creator>Numu Communications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