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building manager story. Ask: who keeps our administration building running, and what would happen without them?</a:t>
            </a:r>
          </a:p>
          <a:p>
            <a:r>
              <a:t>- 10 min: Part 1: act it out. One volunteer is the manager with the keys. Three volunteers are apps holding signs (Email, Browser, Game) who must ask the manager before using the meeting room, the files, or the front door.</a:t>
            </a:r>
          </a:p>
          <a:p>
            <a:r>
              <a:t>- 10 min: Part 2: walk through the family tree and the side-by-side picture. Ask people which systems they have seen at home, school, work, or the clinic.</a:t>
            </a:r>
          </a:p>
          <a:p>
            <a:r>
              <a:t>- 5 min: Part 3: the phone picture. Have everyone hold up their phone: who has Android and who has an iPhone?</a:t>
            </a:r>
          </a:p>
          <a:p>
            <a:r>
              <a:t>- 10 min: Part 4 and Try it at home: everyone finds their system and version and turns on automatic updates. Pair people up so they can help each other.</a:t>
            </a:r>
          </a:p>
          <a:p>
            <a:r>
              <a:t>- 5 min: Quiz together with a show of hands, then the three Remember cards.</a:t>
            </a:r>
          </a:p>
          <a:p/>
          <a:p>
            <a:r>
              <a:t>What you need:</a:t>
            </a:r>
          </a:p>
          <a:p>
            <a:r>
              <a:t>- Projector or large TV for the slides</a:t>
            </a:r>
          </a:p>
          <a:p>
            <a:r>
              <a:t>- Printed handouts, one per person</a:t>
            </a:r>
          </a:p>
          <a:p>
            <a:r>
              <a:t>- Props for the building manager game: a ring of keys, a few folders, and paper signs that say Meeting room, Filing cabinet, and Front door</a:t>
            </a:r>
          </a:p>
          <a:p>
            <a:r>
              <a:t>- Participants' own phones, tablets, or laptops, charged</a:t>
            </a:r>
          </a:p>
          <a:p>
            <a:r>
              <a:t>- Optional: one Windows laptop, one Chromebook, and one Mac or iPad to pass around</a:t>
            </a:r>
          </a:p>
          <a:p/>
          <a:p>
            <a:r>
              <a:t>Talk about it:</a:t>
            </a:r>
          </a:p>
          <a:p>
            <a:r>
              <a:t>- Which operating systems do you use in a normal week, at home, at work, at school, or at the clinic?</a:t>
            </a:r>
          </a:p>
          <a:p>
            <a:r>
              <a:t>- Has an update ever surprised you or got in your way? How could you plan for updates instead?</a:t>
            </a:r>
          </a:p>
          <a:p>
            <a:r>
              <a:t>- Who in our community might still be using an old computer that no longer gets updates, and how could we help them?</a:t>
            </a:r>
          </a:p>
          <a:p/>
          <a:p>
            <a:r>
              <a:t>The picture slides have every numbered detail in their speaker notes.</a:t>
            </a:r>
          </a:p>
          <a:p/>
          <a:p>
            <a:r>
              <a:t>STORY: 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Operating System Is the Building Manager</a:t>
            </a:r>
          </a:p>
          <a:p/>
          <a:p>
            <a:r>
              <a:t>What the picture shows: On the left, four layers stacked from top to bottom: you, apps, the operating system, and hardware. On the right, a cut-away tribal office building: apps wait at the front desk, where a manager sends work up to the meeting room (the CPU) and the filing cabinets (storage), and keeps the keys beside the front door that leads to the network.</a:t>
            </a:r>
          </a:p>
          <a:p/>
          <a:p>
            <a:r>
              <a:t>1. Layers: you, apps, the OS, hardware. Think of your device in layers. You use apps. Apps ask the operating system (OS) for what they need. The OS works the hardware, the parts inside the box. The OS sits in the middle, so apps do not have to know every part.</a:t>
            </a:r>
          </a:p>
          <a:p>
            <a:r>
              <a:t>2. The manager. The National Institute of Standards and Technology (NIST) calls an OS the software that manages the hardware and gives programs common services. It is the first program to load when you turn the device on, and it runs everything after that, like a building manager.</a:t>
            </a:r>
          </a:p>
          <a:p>
            <a:r>
              <a:t>3. Apps ask first. An app, also called a program, cannot grab the processor, files, or internet on its own. It asks the operating system, like a visitor checking in at the front desk. The OS takes turns so every app gets what it needs.</a:t>
            </a:r>
          </a:p>
          <a:p>
            <a:r>
              <a:t>4. Meeting room: the processor. The CPU (Central Processing Unit) is the meeting room where work gets done. The OS books it in tiny time slots, switching between apps so fast that they all seem to run at once.</a:t>
            </a:r>
          </a:p>
          <a:p>
            <a:r>
              <a:t>5. Filing cabinets: storage and files. The OS keeps track of every file and folder in storage, like a building manager who knows which drawer holds each record. When you save a photo, the OS picks where it goes and remembers it.</a:t>
            </a:r>
          </a:p>
          <a:p>
            <a:r>
              <a:t>6. Keys and the front door. The OS keeps the keys. It checks your password or fingerprint, gives each person in the house their own account, and decides which apps may go out the front door to the internet, the network.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Operating System Family Tree</a:t>
            </a:r>
          </a:p>
          <a:p/>
          <a:p>
            <a:r>
              <a:t>What the picture shows: Three trees stand in a sagebrush valley. The UNIX tree from Bell Labs, 1969, has branches for macOS, iOS, and iPadOS. A seed of UNIX ideas grows a second tree, Linux from 1991, with branches for Android, many web servers, and ChromeOS. A separate Windows tree from 1985 has a green Windows 11 branch and a bare Windows 10 branch whose support has ended.</a:t>
            </a:r>
          </a:p>
          <a:p/>
          <a:p>
            <a:r>
              <a:t>1. UNIX: the old root. UNIX was written in 1969 at AT&amp;T Bell Labs by Kenneth Thompson and Dennis Ritchie, on a spare minicomputer. Many of today's systems grew from it or borrowed its ideas.</a:t>
            </a:r>
          </a:p>
          <a:p>
            <a:r>
              <a:t>2. Apple's branch. Apple's macOS, the system on Mac computers, is certified as UNIX by The Open Group. Apple also makes iOS for the iPhone. In 2019 Apple announced iPadOS for the iPad, built on the same foundation as iOS.</a:t>
            </a:r>
          </a:p>
          <a:p>
            <a:r>
              <a:t>3. Linux: a new tree from UNIX ideas. In 1991, a student in Finland named Linus Torvalds began writing a free operating system, Linux. The Linux part is the kernel, the core that talks to the hardware. A distribution wraps the kernel with apps and tools into a complete Linux system.</a:t>
            </a:r>
          </a:p>
          <a:p>
            <a:r>
              <a:t>4. Linux branches out. Android phones run on a kernel based on Linux. Many web servers that send you websites run Linux too. Google also makes ChromeOS for Chromebooks, and in 2026 announced Googlebook OS, which brings together ChromeOS and Android technology.</a:t>
            </a:r>
          </a:p>
          <a:p>
            <a:r>
              <a:t>5. Windows: its own family. Microsoft announced Windows in 1983, and Windows 1.0 came out in 1985. It is a separate family, not built from UNIX. Windows 11 came out in 2021. Windows 10 support ended on October 14, 2025, so that branch no longer grows.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Computer Families, Side by Side</a:t>
            </a:r>
          </a:p>
          <a:p/>
          <a:p>
            <a:r>
              <a:t>What the picture shows: Four laptops with different screens, labeled Windows, macOS, Linux, and ChromeOS. Under each, a card says who makes it, where you see it, and how it updates. A bar at the bottom shows worldwide desktop share for September 2026: Windows 76.4%, Mac 16.8%, Linux 4.5%, ChromeOS 2.3%.</a:t>
            </a:r>
          </a:p>
          <a:p/>
          <a:p>
            <a:r>
              <a:t>1. Windows. Microsoft makes Windows. You find it on most home, school, and office PCs (personal computers), made by many different brands. The cost of Windows is usually part of the price of the computer. Updates come through Windows Update in Settings.</a:t>
            </a:r>
          </a:p>
          <a:p>
            <a:r>
              <a:t>2. macOS. Apple makes macOS, and it comes on Apple's Mac computers. Apple makes both the computer and the operating system. Updates come through Software Update in System Settings.</a:t>
            </a:r>
          </a:p>
          <a:p>
            <a:r>
              <a:t>3. Linux. Linux is free to download and use. Many groups, from volunteers to companies, put together their own distributions, which are complete Linux systems. It runs many web servers and some home and office computers.</a:t>
            </a:r>
          </a:p>
          <a:p>
            <a:r>
              <a:t>4. ChromeOS. Google makes ChromeOS for Chromebooks, laptops made by many brands and common in schools. Most of the work happens in the web browser. Google says today's Chromebooks will keep getting updates through mid-2034.</a:t>
            </a:r>
          </a:p>
          <a:p>
            <a:r>
              <a:t>5. Who uses what. StatCounter's worldwide numbers for September 2026 give Windows about 76% of desktop and laptop use. Apple Mac computers have about 17% (StatCounter lists them under two names, OS X and macOS), Linux about 4.5%, and ChromeOS about 2.3%.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Phones and Tablets: Android and iOS</a:t>
            </a:r>
          </a:p>
          <a:p/>
          <a:p>
            <a:r>
              <a:t>What the picture shows: On the left, three Android phones from different makers. In the middle, an iPhone running iOS and an iPad running iPadOS. On the right, a grid of 100 squares shows worldwide phone share from StatCounter for September 2026: 69 green squares for Android and 31 blue for iOS. A card at the bottom shows where to find software updates on each kind of phone.</a:t>
            </a:r>
          </a:p>
          <a:p/>
          <a:p>
            <a:r>
              <a:t>1. Android. Google makes Android, and many brands sell phones and tablets that run it. Android is built on a kernel based on Linux. Because each brand adds its own touches, menus can look a little different from phone to phone.</a:t>
            </a:r>
          </a:p>
          <a:p>
            <a:r>
              <a:t>2. iOS on iPhone. Apple makes iOS, and it runs only on Apple's iPhone. Apple makes both the phone and the operating system, so updates come straight from Apple.</a:t>
            </a:r>
          </a:p>
          <a:p>
            <a:r>
              <a:t>3. iPadOS on iPad. In 2019 Apple announced iPadOS for the iPad. Apple says it is built on the same foundation as iOS, with extra features for the bigger screen. If you know an iPhone, an iPad will feel familiar.</a:t>
            </a:r>
          </a:p>
          <a:p>
            <a:r>
              <a:t>4. About 7 in 10 phones are Android. StatCounter's worldwide numbers for September 2026 show Android at 69.17% of mobile use and iOS at 30.81%. In the picture, each small square stands for 1%: about 69 squares for Android and 31 for iOS.</a:t>
            </a:r>
          </a:p>
          <a:p>
            <a:r>
              <a:t>5. Find your updates. On an Android phone, open Settings and look for Software update, often under System. On an iPhone or iPad, open Settings, then General, then Software Update. Turn on automatic updates while you are there.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Updates and End of Support</a:t>
            </a:r>
          </a:p>
          <a:p/>
          <a:p>
            <a:r>
              <a:t>What the picture shows: Two office buildings in a valley. On the left, a supported building with lit windows, where the manager on a ladder adds a new lock, under a card showing automatic updates turned on. On the right, a dim building with a cracked window and an open red lock, with a calendar showing October 14, 2025, when Windows 10 support ended. A yellow sign between them says Plan your move.</a:t>
            </a:r>
          </a:p>
          <a:p/>
          <a:p>
            <a:r>
              <a:t>1. What an update does. An update is the maker sending a fix. Most updates close security holes that thieves could use, fix problems, or add new features. It is like the building manager putting a stronger lock on a window.</a:t>
            </a:r>
          </a:p>
          <a:p>
            <a:r>
              <a:t>2. Turn on automatic updates. The Cybersecurity and Infrastructure Security Agency (CISA) says to turn on automatic updates. Then fixes arrive on their own, often overnight. Keep the device plugged in and restart it when it asks.</a:t>
            </a:r>
          </a:p>
          <a:p>
            <a:r>
              <a:t>3. End of support. Every operating system version has an end date. Microsoft ended support for Windows 10 on October 14, 2025. After that date, the maker stops sending fixes, even though the computer still turns on.</a:t>
            </a:r>
          </a:p>
          <a:p>
            <a:r>
              <a:t>4. Why it matters. Without updates, new security holes stay open, like a broken window nobody comes to fix. The longer a system goes without fixes, the more open holes it has.</a:t>
            </a:r>
          </a:p>
          <a:p>
            <a:r>
              <a:t>5. Plan your move. Check what version you run and when its support ends. The newest Windows is Windows 11, version 26H2, released on September 29, 2026. Google says today's Chromebooks get updates through mid-2034. Plan an upgrade or a new device before your date arrives.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OS is the manager between apps and hardware</a:t>
            </a:r>
          </a:p>
          <a:p>
            <a:r>
              <a:t>UNIX, Linux, and Windows are different families</a:t>
            </a:r>
          </a:p>
          <a:p>
            <a:r>
              <a:t>Turn on automatic updates; know your end date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granddaughter has a game, a web browser, and a photo app open on the family laptop. What decides which app gets to use the processor next?</a:t>
            </a:r>
          </a:p>
          <a:p>
            <a:r>
              <a:t>Answer: A. The operating system</a:t>
            </a:r>
          </a:p>
          <a:p>
            <a:r>
              <a:t>The operating system (OS) is the manager. It gives each app a turn on the CPU (Central Processing Unit), so they all seem to run at once. The router and browser do not run other apps.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granddaughter has a game, a web browser, and a photo app open on the family laptop. What decides which app gets to use the processor next?</a:t>
            </a:r>
          </a:p>
          <a:p>
            <a:r>
              <a:t>Answer: A. The operating system</a:t>
            </a:r>
          </a:p>
          <a:p>
            <a:r>
              <a:t>The operating system (OS) is the manager. It gives each app a turn on the CPU (Central Processing Unit), so they all seem to run at once. The router and browser do not run other apps.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aunt's laptop runs Windows 10. It still turns on and works fine. What is the real risk?</a:t>
            </a:r>
          </a:p>
          <a:p>
            <a:r>
              <a:t>Answer: A. It no longer gets security fixes, so new holes stay open</a:t>
            </a:r>
          </a:p>
          <a:p>
            <a:r>
              <a:t>Microsoft ended Windows 10 support on October 14, 2025. The laptop keeps working, but no more fixes arrive, so new security holes are never closed.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aunt's laptop runs Windows 10. It still turns on and works fine. What is the real risk?</a:t>
            </a:r>
          </a:p>
          <a:p>
            <a:r>
              <a:t>Answer: A. It no longer gets security fixes, so new holes stay open</a:t>
            </a:r>
          </a:p>
          <a:p>
            <a:r>
              <a:t>Microsoft ended Windows 10 support on October 14, 2025. The laptop keeps working, but no more fixes arrive, so new security holes are never closed.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youth center is buying phones from three different brands, none of them Apple. Which operating system will those phones most likely run?</a:t>
            </a:r>
          </a:p>
          <a:p>
            <a:r>
              <a:t>Answer: A. Android</a:t>
            </a:r>
          </a:p>
          <a:p>
            <a:r>
              <a:t>Many brands make Android phones. iOS runs only on Apple's iPhone, and macOS only on Apple's Mac computers.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youth center is buying phones from three different brands, none of them Apple. Which operating system will those phones most likely run?</a:t>
            </a:r>
          </a:p>
          <a:p>
            <a:r>
              <a:t>Answer: A. Android</a:t>
            </a:r>
          </a:p>
          <a:p>
            <a:r>
              <a:t>Many brands make Android phones. iOS runs only on Apple's iPhone, and macOS only on Apple's Mac computers.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typing a letter when your computer says an update is ready. What is the best choice?</a:t>
            </a:r>
          </a:p>
          <a:p>
            <a:r>
              <a:t>Answer: A. Save your work, then let it update now or tonight</a:t>
            </a:r>
          </a:p>
          <a:p>
            <a:r>
              <a:t>Updates close security holes. The Cybersecurity and Infrastructure Security Agency (CISA) says to turn on automatic updates. Saving first keeps your letter safe while the computer restarts.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typing a letter when your computer says an update is ready. What is the best choice?</a:t>
            </a:r>
          </a:p>
          <a:p>
            <a:r>
              <a:t>Answer: A. Save your work, then let it update now or tonight</a:t>
            </a:r>
          </a:p>
          <a:p>
            <a:r>
              <a:t>Updates close security holes. The Cybersecurity and Infrastructure Security Agency (CISA) says to turn on automatic updates. Saving first keeps your letter safe while the computer restarts.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cousin wants a free operating system she can download for a computer she built herself. Which one fits?</a:t>
            </a:r>
          </a:p>
          <a:p>
            <a:r>
              <a:t>Answer: A. Linux</a:t>
            </a:r>
          </a:p>
          <a:p>
            <a:r>
              <a:t>Linux is free to download and use, and many groups package it as a complete system called a distribution. macOS comes on Apple's Mac computers, and iOS runs on the iPhone.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cousin wants a free operating system she can download for a computer she built herself. Which one fits?</a:t>
            </a:r>
          </a:p>
          <a:p>
            <a:r>
              <a:t>Answer: A. Linux</a:t>
            </a:r>
          </a:p>
          <a:p>
            <a:r>
              <a:t>Linux is free to download and use, and many groups package it as a complete system called a distribution. macOS comes on Apple's Mac computers, and iOS runs on the iPhone.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building manager story. Ask: who keeps our administration building running, and what would happen without them?</a:t>
            </a:r>
          </a:p>
          <a:p>
            <a:r>
              <a:t>- 10 min: Part 1: act it out. One volunteer is the manager with the keys. Three volunteers are apps holding signs (Email, Browser, Game) who must ask the manager before using the meeting room, the files, or the front door.</a:t>
            </a:r>
          </a:p>
          <a:p>
            <a:r>
              <a:t>- 10 min: Part 2: walk through the family tree and the side-by-side picture. Ask people which systems they have seen at home, school, work, or the clinic.</a:t>
            </a:r>
          </a:p>
          <a:p>
            <a:r>
              <a:t>- 5 min: Part 3: the phone picture. Have everyone hold up their phone: who has Android and who has an iPhone?</a:t>
            </a:r>
          </a:p>
          <a:p>
            <a:r>
              <a:t>- 10 min: Part 4 and Try it at home: everyone finds their system and version and turns on automatic updates. Pair people up so they can help each other.</a:t>
            </a:r>
          </a:p>
          <a:p>
            <a:r>
              <a:t>- 5 min: Quiz together with a show of hands, then the three Remember cards.</a:t>
            </a:r>
          </a:p>
          <a:p/>
          <a:p>
            <a:r>
              <a:t>What you need:</a:t>
            </a:r>
          </a:p>
          <a:p>
            <a:r>
              <a:t>- Projector or large TV for the slides</a:t>
            </a:r>
          </a:p>
          <a:p>
            <a:r>
              <a:t>- Printed handouts, one per person</a:t>
            </a:r>
          </a:p>
          <a:p>
            <a:r>
              <a:t>- Props for the building manager game: a ring of keys, a few folders, and paper signs that say Meeting room, Filing cabinet, and Front door</a:t>
            </a:r>
          </a:p>
          <a:p>
            <a:r>
              <a:t>- Participants' own phones, tablets, or laptops, charged</a:t>
            </a:r>
          </a:p>
          <a:p>
            <a:r>
              <a:t>- Optional: one Windows laptop, one Chromebook, and one Mac or iPad to pass around</a:t>
            </a:r>
          </a:p>
          <a:p/>
          <a:p>
            <a:r>
              <a:t>Talk about it:</a:t>
            </a:r>
          </a:p>
          <a:p>
            <a:r>
              <a:t>- Which operating systems do you use in a normal week, at home, at work, at school, or at the clinic?</a:t>
            </a:r>
          </a:p>
          <a:p>
            <a:r>
              <a:t>- Has an update ever surprised you or got in your way? How could you plan for updates instead?</a:t>
            </a:r>
          </a:p>
          <a:p>
            <a:r>
              <a:t>- Who in our community might still be using an old computer that no longer gets updates, and how could we help them?</a:t>
            </a:r>
          </a:p>
          <a:p/>
          <a:p>
            <a:r>
              <a:t>The picture slides have every numbered detail in their speaker notes.</a:t>
            </a:r>
          </a:p>
          <a:p/>
          <a:p>
            <a:r>
              <a:t>STORY: 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building manager story. Ask: who keeps our administration building running, and what would happen without them?</a:t>
            </a:r>
          </a:p>
          <a:p>
            <a:r>
              <a:t>- 10 min: Part 1: act it out. One volunteer is the manager with the keys. Three volunteers are apps holding signs (Email, Browser, Game) who must ask the manager before using the meeting room, the files, or the front door.</a:t>
            </a:r>
          </a:p>
          <a:p>
            <a:r>
              <a:t>- 10 min: Part 2: walk through the family tree and the side-by-side picture. Ask people which systems they have seen at home, school, work, or the clinic.</a:t>
            </a:r>
          </a:p>
          <a:p>
            <a:r>
              <a:t>- 5 min: Part 3: the phone picture. Have everyone hold up their phone: who has Android and who has an iPhone?</a:t>
            </a:r>
          </a:p>
          <a:p>
            <a:r>
              <a:t>- 10 min: Part 4 and Try it at home: everyone finds their system and version and turns on automatic updates. Pair people up so they can help each other.</a:t>
            </a:r>
          </a:p>
          <a:p>
            <a:r>
              <a:t>- 5 min: Quiz together with a show of hands, then the three Remember cards.</a:t>
            </a:r>
          </a:p>
          <a:p/>
          <a:p>
            <a:r>
              <a:t>What you need:</a:t>
            </a:r>
          </a:p>
          <a:p>
            <a:r>
              <a:t>- Projector or large TV for the slides</a:t>
            </a:r>
          </a:p>
          <a:p>
            <a:r>
              <a:t>- Printed handouts, one per person</a:t>
            </a:r>
          </a:p>
          <a:p>
            <a:r>
              <a:t>- Props for the building manager game: a ring of keys, a few folders, and paper signs that say Meeting room, Filing cabinet, and Front door</a:t>
            </a:r>
          </a:p>
          <a:p>
            <a:r>
              <a:t>- Participants' own phones, tablets, or laptops, charged</a:t>
            </a:r>
          </a:p>
          <a:p>
            <a:r>
              <a:t>- Optional: one Windows laptop, one Chromebook, and one Mac or iPad to pass around</a:t>
            </a:r>
          </a:p>
          <a:p/>
          <a:p>
            <a:r>
              <a:t>Talk about it:</a:t>
            </a:r>
          </a:p>
          <a:p>
            <a:r>
              <a:t>- Which operating systems do you use in a normal week, at home, at work, at school, or at the clinic?</a:t>
            </a:r>
          </a:p>
          <a:p>
            <a:r>
              <a:t>- Has an update ever surprised you or got in your way? How could you plan for updates instead?</a:t>
            </a:r>
          </a:p>
          <a:p>
            <a:r>
              <a:t>- Who in our community might still be using an old computer that no longer gets updates, and how could we help them?</a:t>
            </a:r>
          </a:p>
          <a:p/>
          <a:p>
            <a:r>
              <a:t>The picture slides have every numbered detail in their speaker notes.</a:t>
            </a:r>
          </a:p>
          <a:p/>
          <a:p>
            <a:r>
              <a:t>STORY: 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building manager story. Ask: who keeps our administration building running, and what would happen without them?</a:t>
            </a:r>
          </a:p>
          <a:p>
            <a:r>
              <a:t>- 10 min: Part 1: act it out. One volunteer is the manager with the keys. Three volunteers are apps holding signs (Email, Browser, Game) who must ask the manager before using the meeting room, the files, or the front door.</a:t>
            </a:r>
          </a:p>
          <a:p>
            <a:r>
              <a:t>- 10 min: Part 2: walk through the family tree and the side-by-side picture. Ask people which systems they have seen at home, school, work, or the clinic.</a:t>
            </a:r>
          </a:p>
          <a:p>
            <a:r>
              <a:t>- 5 min: Part 3: the phone picture. Have everyone hold up their phone: who has Android and who has an iPhone?</a:t>
            </a:r>
          </a:p>
          <a:p>
            <a:r>
              <a:t>- 10 min: Part 4 and Try it at home: everyone finds their system and version and turns on automatic updates. Pair people up so they can help each other.</a:t>
            </a:r>
          </a:p>
          <a:p>
            <a:r>
              <a:t>- 5 min: Quiz together with a show of hands, then the three Remember cards.</a:t>
            </a:r>
          </a:p>
          <a:p/>
          <a:p>
            <a:r>
              <a:t>What you need:</a:t>
            </a:r>
          </a:p>
          <a:p>
            <a:r>
              <a:t>- Projector or large TV for the slides</a:t>
            </a:r>
          </a:p>
          <a:p>
            <a:r>
              <a:t>- Printed handouts, one per person</a:t>
            </a:r>
          </a:p>
          <a:p>
            <a:r>
              <a:t>- Props for the building manager game: a ring of keys, a few folders, and paper signs that say Meeting room, Filing cabinet, and Front door</a:t>
            </a:r>
          </a:p>
          <a:p>
            <a:r>
              <a:t>- Participants' own phones, tablets, or laptops, charged</a:t>
            </a:r>
          </a:p>
          <a:p>
            <a:r>
              <a:t>- Optional: one Windows laptop, one Chromebook, and one Mac or iPad to pass around</a:t>
            </a:r>
          </a:p>
          <a:p/>
          <a:p>
            <a:r>
              <a:t>Talk about it:</a:t>
            </a:r>
          </a:p>
          <a:p>
            <a:r>
              <a:t>- Which operating systems do you use in a normal week, at home, at work, at school, or at the clinic?</a:t>
            </a:r>
          </a:p>
          <a:p>
            <a:r>
              <a:t>- Has an update ever surprised you or got in your way? How could you plan for updates instead?</a:t>
            </a:r>
          </a:p>
          <a:p>
            <a:r>
              <a:t>- Who in our community might still be using an old computer that no longer gets updates, and how could we help them?</a:t>
            </a:r>
          </a:p>
          <a:p/>
          <a:p>
            <a:r>
              <a:t>The picture slides have every numbered detail in their speaker notes.</a:t>
            </a:r>
          </a:p>
          <a:p/>
          <a:p>
            <a:r>
              <a:t>STORY: 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Open with the building manager story. Ask: who keeps our administration building running, and what would happen without them?</a:t>
            </a:r>
          </a:p>
          <a:p>
            <a:r>
              <a:t>- 10 min: Part 1: act it out. One volunteer is the manager with the keys. Three volunteers are apps holding signs (Email, Browser, Game) who must ask the manager before using the meeting room, the files, or the front door.</a:t>
            </a:r>
          </a:p>
          <a:p>
            <a:r>
              <a:t>- 10 min: Part 2: walk through the family tree and the side-by-side picture. Ask people which systems they have seen at home, school, work, or the clinic.</a:t>
            </a:r>
          </a:p>
          <a:p>
            <a:r>
              <a:t>- 5 min: Part 3: the phone picture. Have everyone hold up their phone: who has Android and who has an iPhone?</a:t>
            </a:r>
          </a:p>
          <a:p>
            <a:r>
              <a:t>- 10 min: Part 4 and Try it at home: everyone finds their system and version and turns on automatic updates. Pair people up so they can help each other.</a:t>
            </a:r>
          </a:p>
          <a:p>
            <a:r>
              <a:t>- 5 min: Quiz together with a show of hands, then the three Remember cards.</a:t>
            </a:r>
          </a:p>
          <a:p/>
          <a:p>
            <a:r>
              <a:t>What you need:</a:t>
            </a:r>
          </a:p>
          <a:p>
            <a:r>
              <a:t>- Projector or large TV for the slides</a:t>
            </a:r>
          </a:p>
          <a:p>
            <a:r>
              <a:t>- Printed handouts, one per person</a:t>
            </a:r>
          </a:p>
          <a:p>
            <a:r>
              <a:t>- Props for the building manager game: a ring of keys, a few folders, and paper signs that say Meeting room, Filing cabinet, and Front door</a:t>
            </a:r>
          </a:p>
          <a:p>
            <a:r>
              <a:t>- Participants' own phones, tablets, or laptops, charged</a:t>
            </a:r>
          </a:p>
          <a:p>
            <a:r>
              <a:t>- Optional: one Windows laptop, one Chromebook, and one Mac or iPad to pass around</a:t>
            </a:r>
          </a:p>
          <a:p/>
          <a:p>
            <a:r>
              <a:t>Talk about it:</a:t>
            </a:r>
          </a:p>
          <a:p>
            <a:r>
              <a:t>- Which operating systems do you use in a normal week, at home, at work, at school, or at the clinic?</a:t>
            </a:r>
          </a:p>
          <a:p>
            <a:r>
              <a:t>- Has an update ever surprised you or got in your way? How could you plan for updates instead?</a:t>
            </a:r>
          </a:p>
          <a:p>
            <a:r>
              <a:t>- Who in our community might still be using an old computer that no longer gets updates, and how could we help them?</a:t>
            </a:r>
          </a:p>
          <a:p/>
          <a:p>
            <a:r>
              <a:t>The picture slides have every numbered detail in their speaker notes.</a:t>
            </a:r>
          </a:p>
          <a:p/>
          <a:p>
            <a:r>
              <a:t>STORY: 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7.mp3"/><Relationship Id="rId4" Type="http://schemas.openxmlformats.org/officeDocument/2006/relationships/audio" Target="../media/media7.mp3"/><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cisa.gov/secure-our-world/update-software" TargetMode="External"/><Relationship Id="rId4" Type="http://schemas.openxmlformats.org/officeDocument/2006/relationships/hyperlink" Target="https://support.microsoft.com/en-us/windows/deployment/updates-lifecycle/windows-10-support-has-ended-on-october-14-2025" TargetMode="External"/><Relationship Id="rId5" Type="http://schemas.openxmlformats.org/officeDocument/2006/relationships/hyperlink" Target="https://learn.microsoft.com/en-us/windows/release-health/windows11-release-information"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support.google.com/chrome/a/answer/16634428?hl=en" TargetMode="External"/><Relationship Id="rId4" Type="http://schemas.openxmlformats.org/officeDocument/2006/relationships/hyperlink" Target="https://computerhistory.org/blog/the-earliest-unix-code-an-anniversary-source-code-release/" TargetMode="External"/><Relationship Id="rId5" Type="http://schemas.openxmlformats.org/officeDocument/2006/relationships/hyperlink" Target="https://www.linuxfoundation.org/blog/blog/the-linux-foundation-its-not-just-the-linux-operating-syste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973071"/>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6 OF 10</a:t>
            </a:r>
          </a:p>
        </p:txBody>
      </p:sp>
      <p:sp>
        <p:nvSpPr>
          <p:cNvPr id="7" name="TextBox 6"/>
          <p:cNvSpPr txBox="1"/>
          <p:nvPr/>
        </p:nvSpPr>
        <p:spPr>
          <a:xfrm>
            <a:off x="640080" y="2649728"/>
            <a:ext cx="5943600" cy="1530096"/>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Is an Operating System?</a:t>
            </a:r>
          </a:p>
        </p:txBody>
      </p:sp>
      <p:sp>
        <p:nvSpPr>
          <p:cNvPr id="8" name="TextBox 7"/>
          <p:cNvSpPr txBox="1"/>
          <p:nvPr/>
        </p:nvSpPr>
        <p:spPr>
          <a:xfrm>
            <a:off x="640080" y="4271264"/>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Windows, UNIX, Linux, macOS, ChromeOS, Android, and iOS, and why updates matter</a:t>
            </a:r>
          </a:p>
        </p:txBody>
      </p:sp>
      <p:sp>
        <p:nvSpPr>
          <p:cNvPr id="9" name="Rounded Rectangle 8"/>
          <p:cNvSpPr/>
          <p:nvPr/>
        </p:nvSpPr>
        <p:spPr>
          <a:xfrm>
            <a:off x="640080" y="5159248"/>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159248"/>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159248"/>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159248"/>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30 min</a:t>
            </a:r>
          </a:p>
        </p:txBody>
      </p:sp>
      <p:sp>
        <p:nvSpPr>
          <p:cNvPr id="13" name="Rounded Rectangle 12"/>
          <p:cNvSpPr/>
          <p:nvPr/>
        </p:nvSpPr>
        <p:spPr>
          <a:xfrm>
            <a:off x="3488328" y="5159248"/>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159248"/>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5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operating-systems.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what an operating system (OS) does for your apps, your files, and your safety</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Tell how Windows, UNIX, and Linux differ, and how macOS, ChromeOS, Android, iOS, and iPadOS fit in the family tree</a:t>
            </a:r>
          </a:p>
        </p:txBody>
      </p:sp>
      <p:sp>
        <p:nvSpPr>
          <p:cNvPr id="12" name="Oval 11"/>
          <p:cNvSpPr/>
          <p:nvPr/>
        </p:nvSpPr>
        <p:spPr>
          <a:xfrm>
            <a:off x="640080" y="326897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25983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26948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Find which operating system and version your phone and computer run</a:t>
            </a:r>
          </a:p>
        </p:txBody>
      </p:sp>
      <p:sp>
        <p:nvSpPr>
          <p:cNvPr id="15" name="Oval 14"/>
          <p:cNvSpPr/>
          <p:nvPr/>
        </p:nvSpPr>
        <p:spPr>
          <a:xfrm>
            <a:off x="640080" y="425449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24535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25500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Turn on automatic updates and know what it means when support for a system ends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377435"/>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Think about the tribal administration building on a busy Monday. Programs need the meeting room, staff need records from the filing cabinets, and visitors come and go through the front door. One person keeps it all running: the building manager. The manager books the meeting room so groups take turns, knows which drawer holds each record, and keeps the keys. Nobody walks into a locked office without the manager saying yes. Your computer and phone have a manager like this too. It is called the operating system, and this class shows you what it does, where it came from, and how to keep it up to date.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operating-systems.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an Operating System Does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The operating system is the building manager between you, your apps, and the hardware.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Operating System Is the Building Manager</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5</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2990"/>
                    <p14:bmk name="2" time="32970"/>
                    <p14:bmk name="3" time="53410"/>
                    <p14:bmk name="4" time="71680"/>
                    <p14:bmk name="5" time="88100"/>
                    <p14:bmk name="6" time="1048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manager's five jobs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5318607" cy="1978151"/>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554480"/>
            <a:ext cx="4861407" cy="1703831"/>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Runs the hardware</a:t>
            </a:r>
          </a:p>
          <a:p>
            <a:pPr algn="l">
              <a:lnSpc>
                <a:spcPts val="2595"/>
              </a:lnSpc>
              <a:spcBef>
                <a:spcPts val="0"/>
              </a:spcBef>
              <a:spcAft>
                <a:spcPts val="0"/>
              </a:spcAft>
            </a:pPr>
            <a:r>
              <a:rPr sz="2200" b="0" i="0">
                <a:solidFill>
                  <a:srgbClr val="14233A"/>
                </a:solidFill>
                <a:latin typeface="Helvetica"/>
              </a:rPr>
              <a:t>Turns on the parts inside and gives each app a turn on the CPU (Central Processing Unit) and memory.</a:t>
            </a:r>
          </a:p>
        </p:txBody>
      </p:sp>
      <p:sp>
        <p:nvSpPr>
          <p:cNvPr id="9" name="Rectangle 8"/>
          <p:cNvSpPr/>
          <p:nvPr/>
        </p:nvSpPr>
        <p:spPr>
          <a:xfrm>
            <a:off x="6233007" y="1298448"/>
            <a:ext cx="5318607" cy="1648459"/>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6233007"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61607" y="1554480"/>
            <a:ext cx="4861407" cy="1374139"/>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Runs your apps</a:t>
            </a:r>
          </a:p>
          <a:p>
            <a:pPr algn="l">
              <a:lnSpc>
                <a:spcPts val="2595"/>
              </a:lnSpc>
              <a:spcBef>
                <a:spcPts val="0"/>
              </a:spcBef>
              <a:spcAft>
                <a:spcPts val="0"/>
              </a:spcAft>
            </a:pPr>
            <a:r>
              <a:rPr sz="2200" b="0" i="0">
                <a:solidFill>
                  <a:srgbClr val="14233A"/>
                </a:solidFill>
                <a:latin typeface="Helvetica"/>
              </a:rPr>
              <a:t>Starts, stops, and switches between the apps you open.</a:t>
            </a:r>
          </a:p>
        </p:txBody>
      </p:sp>
      <p:sp>
        <p:nvSpPr>
          <p:cNvPr id="12" name="Rectangle 11"/>
          <p:cNvSpPr/>
          <p:nvPr/>
        </p:nvSpPr>
        <p:spPr>
          <a:xfrm>
            <a:off x="640080" y="4018787"/>
            <a:ext cx="5318607" cy="1648459"/>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40080" y="401878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68680" y="4274820"/>
            <a:ext cx="4861407" cy="1374139"/>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Keeps your files</a:t>
            </a:r>
          </a:p>
          <a:p>
            <a:pPr algn="l">
              <a:lnSpc>
                <a:spcPts val="2595"/>
              </a:lnSpc>
              <a:spcBef>
                <a:spcPts val="0"/>
              </a:spcBef>
              <a:spcAft>
                <a:spcPts val="0"/>
              </a:spcAft>
            </a:pPr>
            <a:r>
              <a:rPr sz="2200" b="0" i="0">
                <a:solidFill>
                  <a:srgbClr val="14233A"/>
                </a:solidFill>
                <a:latin typeface="Helvetica"/>
              </a:rPr>
              <a:t>Knows where every photo, document, and folder is stored.</a:t>
            </a:r>
          </a:p>
        </p:txBody>
      </p:sp>
      <p:sp>
        <p:nvSpPr>
          <p:cNvPr id="15" name="Rectangle 14"/>
          <p:cNvSpPr/>
          <p:nvPr/>
        </p:nvSpPr>
        <p:spPr>
          <a:xfrm>
            <a:off x="6233007" y="4018787"/>
            <a:ext cx="5318607" cy="1978151"/>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233007" y="401878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61607" y="4274820"/>
            <a:ext cx="4861407" cy="1703831"/>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Guards the door</a:t>
            </a:r>
          </a:p>
          <a:p>
            <a:pPr algn="l">
              <a:lnSpc>
                <a:spcPts val="2595"/>
              </a:lnSpc>
              <a:spcBef>
                <a:spcPts val="0"/>
              </a:spcBef>
              <a:spcAft>
                <a:spcPts val="0"/>
              </a:spcAft>
            </a:pPr>
            <a:r>
              <a:rPr sz="2200" b="0" i="0">
                <a:solidFill>
                  <a:srgbClr val="14233A"/>
                </a:solidFill>
                <a:latin typeface="Helvetica"/>
              </a:rPr>
              <a:t>Checks passwords, keeps each person's account separate, and controls who reaches the network.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manager's five jobs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5318607" cy="1978151"/>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554480"/>
            <a:ext cx="4861407" cy="1703831"/>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Gets updates</a:t>
            </a:r>
          </a:p>
          <a:p>
            <a:pPr algn="l">
              <a:lnSpc>
                <a:spcPts val="2595"/>
              </a:lnSpc>
              <a:spcBef>
                <a:spcPts val="0"/>
              </a:spcBef>
              <a:spcAft>
                <a:spcPts val="0"/>
              </a:spcAft>
            </a:pPr>
            <a:r>
              <a:rPr sz="2200" b="0" i="0">
                <a:solidFill>
                  <a:srgbClr val="14233A"/>
                </a:solidFill>
                <a:latin typeface="Helvetica"/>
              </a:rPr>
              <a:t>Brings in fixes from the maker to close security holes and repair problems.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Windows, UNIX, and Linux</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Where each one came from, who makes it, where you meet it, and how they differ.</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Operating System Family Tree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2 of 5</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670"/>
                    <p14:bmk name="2" time="27700"/>
                    <p14:bmk name="3" time="47420"/>
                    <p14:bmk name="4" time="69260"/>
                    <p14:bmk name="5" time="9032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Four Computer Families, Side by Side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5</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860"/>
                    <p14:bmk name="2" time="22700"/>
                    <p14:bmk name="3" time="36890"/>
                    <p14:bmk name="4" time="53610"/>
                    <p14:bmk name="5" time="710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Windows, UNIX, and Linux at a glance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4" cy="4810759"/>
        </p:xfrm>
        <a:graphic>
          <a:graphicData uri="http://schemas.openxmlformats.org/drawingml/2006/table">
            <a:tbl>
              <a:tblPr firstRow="0" bandRow="0">
                <a:tableStyleId>{5940675A-B579-460E-94D1-54222C63F5DA}</a:tableStyleId>
              </a:tblPr>
              <a:tblGrid>
                <a:gridCol w="1554480"/>
                <a:gridCol w="2827598"/>
                <a:gridCol w="3020953"/>
                <a:gridCol w="3508503"/>
              </a:tblGrid>
              <a:tr h="482600">
                <a:tc>
                  <a:txBody>
                    <a:bodyPr wrap="square"/>
                    <a:lstStyle/>
                    <a:p>
                      <a:pPr algn="ctr">
                        <a:lnSpc>
                          <a:spcPts val="2360"/>
                        </a:lnSpc>
                      </a:pP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Windows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UNIX (and macOS)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Linux</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Started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Announced 1983, first released 1985</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1969, at AT&amp;T Bell Labs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1991, by Linus Torvalds in Finland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1381759">
                <a:tc>
                  <a:txBody>
                    <a:bodyPr wrap="square"/>
                    <a:lstStyle/>
                    <a:p>
                      <a:pPr algn="l">
                        <a:lnSpc>
                          <a:spcPts val="2360"/>
                        </a:lnSpc>
                      </a:pPr>
                      <a:r>
                        <a:rPr sz="2000" b="0" i="0">
                          <a:solidFill>
                            <a:srgbClr val="14233A"/>
                          </a:solidFill>
                          <a:latin typeface="Helvetica"/>
                        </a:rPr>
                        <a:t>Who makes it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Microsoft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UNIX began at Bell Labs; today Apple's macOS is a certified UNIX</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Volunteers and companies; many groups make their own distributions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1082040">
                <a:tc>
                  <a:txBody>
                    <a:bodyPr wrap="square"/>
                    <a:lstStyle/>
                    <a:p>
                      <a:pPr algn="l">
                        <a:lnSpc>
                          <a:spcPts val="2360"/>
                        </a:lnSpc>
                      </a:pPr>
                      <a:r>
                        <a:rPr sz="2000" b="0" i="0">
                          <a:solidFill>
                            <a:srgbClr val="14233A"/>
                          </a:solidFill>
                          <a:latin typeface="Helvetica"/>
                        </a:rPr>
                        <a:t>Cost in general</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Usually part of the price of a new PC (personal computer)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macOS comes with Apple's Mac computers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Free to download and 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1082040">
                <a:tc>
                  <a:txBody>
                    <a:bodyPr wrap="square"/>
                    <a:lstStyle/>
                    <a:p>
                      <a:pPr algn="l">
                        <a:lnSpc>
                          <a:spcPts val="2360"/>
                        </a:lnSpc>
                      </a:pPr>
                      <a:r>
                        <a:rPr sz="2000" b="0" i="0">
                          <a:solidFill>
                            <a:srgbClr val="14233A"/>
                          </a:solidFill>
                          <a:latin typeface="Helvetica"/>
                        </a:rPr>
                        <a:t>Where you meet it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Most home, school, and office PCs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Mac computers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Many web servers, Android phones (its kernel), and some PCs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Phones and Tablets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Android and iOS run almost every phone, and both grew from the same families.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Phones and Tablets: Android and iOS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4 of 5</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200"/>
                    <p14:bmk name="2" time="29810"/>
                    <p14:bmk name="3" time="42860"/>
                    <p14:bmk name="4" time="60980"/>
                    <p14:bmk name="5" time="857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Updates and End of Support</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Why updates matter, and what to do when a system stops getting them.</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Updates and End of Support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5 of 5</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0790"/>
                    <p14:bmk name="2" time="27270"/>
                    <p14:bmk name="3" time="45280"/>
                    <p14:bmk name="4" time="63060"/>
                    <p14:bmk name="5" time="769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Still on Windows 10?</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382520"/>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382520"/>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382520"/>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Microsoft ended support for Windows 10 on October 14, 2025. The computer still turns on, but Microsoft no longer sends it fixes. Check Settings, then System, then About. If it says Windows 10, ask a trusted helper about moving to Windows 11 or to a newer device, and move your important files and passwords first.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Fifteen minutes with your own phone and computer. Menu names differ a little from device to device.</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phone's system. iPhone: Settings, then General, then About, and look for iOS Version. Android: Settings, then About phone, and look for Android version (sometimes under Software information).</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8490"/>
                    <p14:bmk name="2" time="23340"/>
                    <p14:bmk name="3" time="39770"/>
                    <p14:bmk name="4" time="51810"/>
                    <p14:bmk name="5" time="73180"/>
                    <p14:bmk name="6" time="80610"/>
                    <p14:bmk name="Remember" time="8846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computer's system. Windows: Settings, then System, then About, and look under Windows specifications for Edition and Version. Mac: the Apple menu, then About This Mac. Chromebook: Settings, then About ChromeOS.</a:t>
            </a:r>
          </a:p>
        </p:txBody>
      </p:sp>
      <p:sp>
        <p:nvSpPr>
          <p:cNvPr id="9" name="Oval 8"/>
          <p:cNvSpPr/>
          <p:nvPr/>
        </p:nvSpPr>
        <p:spPr>
          <a:xfrm>
            <a:off x="640080" y="298780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98780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300329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Write down each name and version number. If your computer says Windows 10, its support ended on October 14, 2025, so make a plan to move.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209448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Turn on automatic updates. iPhone or iPad: Settings, then General, then Software Update, then Automatic Updates. Android: Settings, then Software update (often under System). Windows: Settings, then Windows Update. Mac: System Settings, then General, then Software Update.</a:t>
            </a:r>
          </a:p>
        </p:txBody>
      </p:sp>
      <p:sp>
        <p:nvSpPr>
          <p:cNvPr id="9" name="Oval 8"/>
          <p:cNvSpPr/>
          <p:nvPr/>
        </p:nvSpPr>
        <p:spPr>
          <a:xfrm>
            <a:off x="640080" y="3377438"/>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3377438"/>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3392932"/>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Install any update that is waiting. Plug the device in first, and let it restart when it asks.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your app store and update your apps too. They get security fixes just like the operating system.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os-manager.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The OS is the manager between apps and hardware</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os-tree.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UNIX, Linux, and Windows are different families</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os-updat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Turn on automatic updates; know your end date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granddaughter has a game, a web browser, and a photo app open on the family laptop. What decides which app gets to use the processor next?</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os-manager.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operating system</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os-wifi.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Wi-Fi router</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os-browser.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web browser</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granddaughter has a game, a web browser, and a photo app open on the family laptop. What decides which app gets to use the processor next?</a:t>
            </a:r>
          </a:p>
        </p:txBody>
      </p:sp>
      <p:sp>
        <p:nvSpPr>
          <p:cNvPr id="7" name="Rounded Rectangle 6"/>
          <p:cNvSpPr/>
          <p:nvPr/>
        </p:nvSpPr>
        <p:spPr>
          <a:xfrm>
            <a:off x="640080" y="265175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os-manager.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The operating system</a:t>
            </a:r>
          </a:p>
        </p:txBody>
      </p:sp>
      <p:sp>
        <p:nvSpPr>
          <p:cNvPr id="12" name="Rounded Rectangle 11"/>
          <p:cNvSpPr/>
          <p:nvPr/>
        </p:nvSpPr>
        <p:spPr>
          <a:xfrm>
            <a:off x="9539935" y="278891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8891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os-wifi.png"/>
          <p:cNvPicPr>
            <a:picLocks noChangeAspect="1"/>
          </p:cNvPicPr>
          <p:nvPr/>
        </p:nvPicPr>
        <p:blipFill>
          <a:blip r:embed="rId5"/>
          <a:stretch>
            <a:fillRect/>
          </a:stretch>
        </p:blipFill>
        <p:spPr>
          <a:xfrm>
            <a:off x="1417319" y="3566159"/>
            <a:ext cx="640080" cy="640080"/>
          </a:xfrm>
          <a:prstGeom prst="rect">
            <a:avLst/>
          </a:prstGeom>
        </p:spPr>
      </p:pic>
      <p:sp>
        <p:nvSpPr>
          <p:cNvPr id="18" name="TextBox 17"/>
          <p:cNvSpPr txBox="1"/>
          <p:nvPr/>
        </p:nvSpPr>
        <p:spPr>
          <a:xfrm>
            <a:off x="2240280" y="352043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The Wi-Fi router</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os-browser.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The web browser</a:t>
            </a:r>
          </a:p>
        </p:txBody>
      </p:sp>
      <p:sp>
        <p:nvSpPr>
          <p:cNvPr id="24" name="Rectangle 23"/>
          <p:cNvSpPr/>
          <p:nvPr/>
        </p:nvSpPr>
        <p:spPr>
          <a:xfrm>
            <a:off x="640080" y="5394960"/>
            <a:ext cx="10911535" cy="90525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72237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1E7A45"/>
                </a:solidFill>
                <a:latin typeface="Helvetica"/>
              </a:rPr>
              <a:t>Why: </a:t>
            </a:r>
            <a:r>
              <a:rPr sz="1800" b="0" i="0">
                <a:solidFill>
                  <a:srgbClr val="14233A"/>
                </a:solidFill>
                <a:latin typeface="Helvetica"/>
              </a:rPr>
              <a:t>The operating system (OS) is the manager. It gives each app a turn on the CPU (Central Processing Unit), so they all seem to run at once. The router and browser do not run other apps.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aunt's laptop runs Windows 10. It still turns on and works fine. What is the real risk?</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os-calendar.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It no longer gets security fixes, so new holes stay open</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os-off.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It will stop turning on soon</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os-laptop.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Her files will be deleted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aunt's laptop runs Windows 10. It still turns on and works fine. What is the real risk?</a:t>
            </a:r>
          </a:p>
        </p:txBody>
      </p:sp>
      <p:sp>
        <p:nvSpPr>
          <p:cNvPr id="7" name="Rounded Rectangle 6"/>
          <p:cNvSpPr/>
          <p:nvPr/>
        </p:nvSpPr>
        <p:spPr>
          <a:xfrm>
            <a:off x="640080" y="24719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1729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1729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os-calendar.png"/>
          <p:cNvPicPr>
            <a:picLocks noChangeAspect="1"/>
          </p:cNvPicPr>
          <p:nvPr/>
        </p:nvPicPr>
        <p:blipFill>
          <a:blip r:embed="rId4"/>
          <a:stretch>
            <a:fillRect/>
          </a:stretch>
        </p:blipFill>
        <p:spPr>
          <a:xfrm>
            <a:off x="1417319" y="2625852"/>
            <a:ext cx="640080" cy="640080"/>
          </a:xfrm>
          <a:prstGeom prst="rect">
            <a:avLst/>
          </a:prstGeom>
        </p:spPr>
      </p:pic>
      <p:sp>
        <p:nvSpPr>
          <p:cNvPr id="11" name="TextBox 10"/>
          <p:cNvSpPr txBox="1"/>
          <p:nvPr/>
        </p:nvSpPr>
        <p:spPr>
          <a:xfrm>
            <a:off x="2240280" y="24719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It no longer gets security fixes, so new holes stay open</a:t>
            </a:r>
          </a:p>
        </p:txBody>
      </p:sp>
      <p:sp>
        <p:nvSpPr>
          <p:cNvPr id="12" name="Rounded Rectangle 11"/>
          <p:cNvSpPr/>
          <p:nvPr/>
        </p:nvSpPr>
        <p:spPr>
          <a:xfrm>
            <a:off x="9539935" y="271729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1729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5701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9417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9417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os-off.png"/>
          <p:cNvPicPr>
            <a:picLocks noChangeAspect="1"/>
          </p:cNvPicPr>
          <p:nvPr/>
        </p:nvPicPr>
        <p:blipFill>
          <a:blip r:embed="rId5"/>
          <a:stretch>
            <a:fillRect/>
          </a:stretch>
        </p:blipFill>
        <p:spPr>
          <a:xfrm>
            <a:off x="1417319" y="3602735"/>
            <a:ext cx="640080" cy="640080"/>
          </a:xfrm>
          <a:prstGeom prst="rect">
            <a:avLst/>
          </a:prstGeom>
        </p:spPr>
      </p:pic>
      <p:sp>
        <p:nvSpPr>
          <p:cNvPr id="18" name="TextBox 17"/>
          <p:cNvSpPr txBox="1"/>
          <p:nvPr/>
        </p:nvSpPr>
        <p:spPr>
          <a:xfrm>
            <a:off x="2240280" y="355701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It will stop turning on soon</a:t>
            </a:r>
          </a:p>
        </p:txBody>
      </p:sp>
      <p:sp>
        <p:nvSpPr>
          <p:cNvPr id="19" name="Rounded Rectangle 18"/>
          <p:cNvSpPr/>
          <p:nvPr/>
        </p:nvSpPr>
        <p:spPr>
          <a:xfrm>
            <a:off x="640080" y="4425696"/>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6285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6285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os-laptop.png"/>
          <p:cNvPicPr>
            <a:picLocks noChangeAspect="1"/>
          </p:cNvPicPr>
          <p:nvPr/>
        </p:nvPicPr>
        <p:blipFill>
          <a:blip r:embed="rId6"/>
          <a:stretch>
            <a:fillRect/>
          </a:stretch>
        </p:blipFill>
        <p:spPr>
          <a:xfrm>
            <a:off x="1417319" y="4471416"/>
            <a:ext cx="640080" cy="640080"/>
          </a:xfrm>
          <a:prstGeom prst="rect">
            <a:avLst/>
          </a:prstGeom>
        </p:spPr>
      </p:pic>
      <p:sp>
        <p:nvSpPr>
          <p:cNvPr id="23" name="TextBox 22"/>
          <p:cNvSpPr txBox="1"/>
          <p:nvPr/>
        </p:nvSpPr>
        <p:spPr>
          <a:xfrm>
            <a:off x="2240280" y="4425696"/>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Her files will be deleted</a:t>
            </a:r>
          </a:p>
        </p:txBody>
      </p:sp>
      <p:sp>
        <p:nvSpPr>
          <p:cNvPr id="24" name="Rectangle 23"/>
          <p:cNvSpPr/>
          <p:nvPr/>
        </p:nvSpPr>
        <p:spPr>
          <a:xfrm>
            <a:off x="640080" y="5431536"/>
            <a:ext cx="10911535" cy="102514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614416"/>
            <a:ext cx="10454335" cy="842263"/>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Microsoft ended Windows 10 support on October 14, 2025. The laptop keeps working, but no more fixes arrive, so new security holes are never closed.</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The youth center is buying phones from three different brands, none of them Apple. Which operating system will those phones most likely run?</a:t>
            </a:r>
          </a:p>
        </p:txBody>
      </p:sp>
      <p:sp>
        <p:nvSpPr>
          <p:cNvPr id="7" name="Rounded Rectangle 6"/>
          <p:cNvSpPr/>
          <p:nvPr/>
        </p:nvSpPr>
        <p:spPr>
          <a:xfrm>
            <a:off x="640080"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os-phone.png"/>
          <p:cNvPicPr>
            <a:picLocks noChangeAspect="1"/>
          </p:cNvPicPr>
          <p:nvPr/>
        </p:nvPicPr>
        <p:blipFill>
          <a:blip r:embed="rId4"/>
          <a:stretch>
            <a:fillRect/>
          </a:stretch>
        </p:blipFill>
        <p:spPr>
          <a:xfrm>
            <a:off x="1643329" y="2520695"/>
            <a:ext cx="1417320" cy="1417320"/>
          </a:xfrm>
          <a:prstGeom prst="rect">
            <a:avLst/>
          </a:prstGeom>
        </p:spPr>
      </p:pic>
      <p:sp>
        <p:nvSpPr>
          <p:cNvPr id="11" name="TextBox 10"/>
          <p:cNvSpPr txBox="1"/>
          <p:nvPr/>
        </p:nvSpPr>
        <p:spPr>
          <a:xfrm>
            <a:off x="868680"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Android</a:t>
            </a:r>
          </a:p>
        </p:txBody>
      </p:sp>
      <p:sp>
        <p:nvSpPr>
          <p:cNvPr id="12" name="Rounded Rectangle 11"/>
          <p:cNvSpPr/>
          <p:nvPr/>
        </p:nvSpPr>
        <p:spPr>
          <a:xfrm>
            <a:off x="4383938"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os-apple.png"/>
          <p:cNvPicPr>
            <a:picLocks noChangeAspect="1"/>
          </p:cNvPicPr>
          <p:nvPr/>
        </p:nvPicPr>
        <p:blipFill>
          <a:blip r:embed="rId5"/>
          <a:stretch>
            <a:fillRect/>
          </a:stretch>
        </p:blipFill>
        <p:spPr>
          <a:xfrm>
            <a:off x="5387187" y="2520695"/>
            <a:ext cx="1417320" cy="1417320"/>
          </a:xfrm>
          <a:prstGeom prst="rect">
            <a:avLst/>
          </a:prstGeom>
        </p:spPr>
      </p:pic>
      <p:sp>
        <p:nvSpPr>
          <p:cNvPr id="16" name="TextBox 15"/>
          <p:cNvSpPr txBox="1"/>
          <p:nvPr/>
        </p:nvSpPr>
        <p:spPr>
          <a:xfrm>
            <a:off x="4612538"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iOS</a:t>
            </a:r>
          </a:p>
        </p:txBody>
      </p:sp>
      <p:sp>
        <p:nvSpPr>
          <p:cNvPr id="17" name="Rounded Rectangle 16"/>
          <p:cNvSpPr/>
          <p:nvPr/>
        </p:nvSpPr>
        <p:spPr>
          <a:xfrm>
            <a:off x="8127796"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os-laptop.png"/>
          <p:cNvPicPr>
            <a:picLocks noChangeAspect="1"/>
          </p:cNvPicPr>
          <p:nvPr/>
        </p:nvPicPr>
        <p:blipFill>
          <a:blip r:embed="rId6"/>
          <a:stretch>
            <a:fillRect/>
          </a:stretch>
        </p:blipFill>
        <p:spPr>
          <a:xfrm>
            <a:off x="9131045" y="2520695"/>
            <a:ext cx="1417320" cy="1417320"/>
          </a:xfrm>
          <a:prstGeom prst="rect">
            <a:avLst/>
          </a:prstGeom>
        </p:spPr>
      </p:pic>
      <p:sp>
        <p:nvSpPr>
          <p:cNvPr id="21" name="TextBox 20"/>
          <p:cNvSpPr txBox="1"/>
          <p:nvPr/>
        </p:nvSpPr>
        <p:spPr>
          <a:xfrm>
            <a:off x="8356396" y="4093464"/>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macOS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The youth center is buying phones from three different brands, none of them Apple. Which operating system will those phones most likely run?</a:t>
            </a:r>
          </a:p>
        </p:txBody>
      </p:sp>
      <p:sp>
        <p:nvSpPr>
          <p:cNvPr id="7" name="Rounded Rectangle 6"/>
          <p:cNvSpPr/>
          <p:nvPr/>
        </p:nvSpPr>
        <p:spPr>
          <a:xfrm>
            <a:off x="640080" y="2292095"/>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29255"/>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29255"/>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os-phone.png"/>
          <p:cNvPicPr>
            <a:picLocks noChangeAspect="1"/>
          </p:cNvPicPr>
          <p:nvPr/>
        </p:nvPicPr>
        <p:blipFill>
          <a:blip r:embed="rId4"/>
          <a:stretch>
            <a:fillRect/>
          </a:stretch>
        </p:blipFill>
        <p:spPr>
          <a:xfrm>
            <a:off x="1417319" y="2337816"/>
            <a:ext cx="640080" cy="640080"/>
          </a:xfrm>
          <a:prstGeom prst="rect">
            <a:avLst/>
          </a:prstGeom>
        </p:spPr>
      </p:pic>
      <p:sp>
        <p:nvSpPr>
          <p:cNvPr id="11" name="TextBox 10"/>
          <p:cNvSpPr txBox="1"/>
          <p:nvPr/>
        </p:nvSpPr>
        <p:spPr>
          <a:xfrm>
            <a:off x="2240280" y="229209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Android</a:t>
            </a:r>
          </a:p>
        </p:txBody>
      </p:sp>
      <p:sp>
        <p:nvSpPr>
          <p:cNvPr id="12" name="Rounded Rectangle 11"/>
          <p:cNvSpPr/>
          <p:nvPr/>
        </p:nvSpPr>
        <p:spPr>
          <a:xfrm>
            <a:off x="9539935" y="2429255"/>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429255"/>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160776"/>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29793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29793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os-apple.png"/>
          <p:cNvPicPr>
            <a:picLocks noChangeAspect="1"/>
          </p:cNvPicPr>
          <p:nvPr/>
        </p:nvPicPr>
        <p:blipFill>
          <a:blip r:embed="rId5"/>
          <a:stretch>
            <a:fillRect/>
          </a:stretch>
        </p:blipFill>
        <p:spPr>
          <a:xfrm>
            <a:off x="1417319" y="3206496"/>
            <a:ext cx="640080" cy="640080"/>
          </a:xfrm>
          <a:prstGeom prst="rect">
            <a:avLst/>
          </a:prstGeom>
        </p:spPr>
      </p:pic>
      <p:sp>
        <p:nvSpPr>
          <p:cNvPr id="18" name="TextBox 17"/>
          <p:cNvSpPr txBox="1"/>
          <p:nvPr/>
        </p:nvSpPr>
        <p:spPr>
          <a:xfrm>
            <a:off x="2240280" y="3160776"/>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iOS</a:t>
            </a:r>
          </a:p>
        </p:txBody>
      </p:sp>
      <p:sp>
        <p:nvSpPr>
          <p:cNvPr id="19" name="Rounded Rectangle 18"/>
          <p:cNvSpPr/>
          <p:nvPr/>
        </p:nvSpPr>
        <p:spPr>
          <a:xfrm>
            <a:off x="640080" y="402945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16661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16661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os-laptop.png"/>
          <p:cNvPicPr>
            <a:picLocks noChangeAspect="1"/>
          </p:cNvPicPr>
          <p:nvPr/>
        </p:nvPicPr>
        <p:blipFill>
          <a:blip r:embed="rId6"/>
          <a:stretch>
            <a:fillRect/>
          </a:stretch>
        </p:blipFill>
        <p:spPr>
          <a:xfrm>
            <a:off x="1417319" y="4075175"/>
            <a:ext cx="640080" cy="640080"/>
          </a:xfrm>
          <a:prstGeom prst="rect">
            <a:avLst/>
          </a:prstGeom>
        </p:spPr>
      </p:pic>
      <p:sp>
        <p:nvSpPr>
          <p:cNvPr id="23" name="TextBox 22"/>
          <p:cNvSpPr txBox="1"/>
          <p:nvPr/>
        </p:nvSpPr>
        <p:spPr>
          <a:xfrm>
            <a:off x="2240280" y="402945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macOS</a:t>
            </a:r>
          </a:p>
        </p:txBody>
      </p:sp>
      <p:sp>
        <p:nvSpPr>
          <p:cNvPr id="24" name="Rectangle 23"/>
          <p:cNvSpPr/>
          <p:nvPr/>
        </p:nvSpPr>
        <p:spPr>
          <a:xfrm>
            <a:off x="640080" y="5035296"/>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21817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Many brands make Android phones. iOS runs only on Apple's iPhone, and macOS only on Apple's Mac computers.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typing a letter when your computer says an update is ready. What is the best choice?</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os-update.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Save your work, then let it update now or tonight</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os-off.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Turn updates off so it stops asking</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os-later.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Keep clicking Later for a few months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typing a letter when your computer says an update is ready. What is the best choice?</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os-update.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14233A"/>
                </a:solidFill>
                <a:latin typeface="Helvetica"/>
              </a:rPr>
              <a:t>Save your work, then let it update now or tonight</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os-off.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5B6B63"/>
                </a:solidFill>
                <a:latin typeface="Helvetica"/>
              </a:rPr>
              <a:t>Turn updates off so it stops asking</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os-later.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5B6B63"/>
                </a:solidFill>
                <a:latin typeface="Helvetica"/>
              </a:rPr>
              <a:t>Keep clicking Later for a few months</a:t>
            </a:r>
          </a:p>
        </p:txBody>
      </p:sp>
      <p:sp>
        <p:nvSpPr>
          <p:cNvPr id="24" name="Rectangle 23"/>
          <p:cNvSpPr/>
          <p:nvPr/>
        </p:nvSpPr>
        <p:spPr>
          <a:xfrm>
            <a:off x="640080" y="5215128"/>
            <a:ext cx="10911535" cy="1295399"/>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1112519"/>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Updates close security holes. The Cybersecurity and Infrastructure Security Agency (CISA) says to turn on automatic updates. Saving first keeps your letter safe while the computer restarts.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cousin wants a free operating system she can download for a computer she built herself. Which one fits?</a:t>
            </a:r>
          </a:p>
        </p:txBody>
      </p:sp>
      <p:sp>
        <p:nvSpPr>
          <p:cNvPr id="7" name="Rounded Rectangle 6"/>
          <p:cNvSpPr/>
          <p:nvPr/>
        </p:nvSpPr>
        <p:spPr>
          <a:xfrm>
            <a:off x="640080"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os-tree.png"/>
          <p:cNvPicPr>
            <a:picLocks noChangeAspect="1"/>
          </p:cNvPicPr>
          <p:nvPr/>
        </p:nvPicPr>
        <p:blipFill>
          <a:blip r:embed="rId4"/>
          <a:stretch>
            <a:fillRect/>
          </a:stretch>
        </p:blipFill>
        <p:spPr>
          <a:xfrm>
            <a:off x="1643329" y="2640584"/>
            <a:ext cx="1417320" cy="1417320"/>
          </a:xfrm>
          <a:prstGeom prst="rect">
            <a:avLst/>
          </a:prstGeom>
        </p:spPr>
      </p:pic>
      <p:sp>
        <p:nvSpPr>
          <p:cNvPr id="11" name="TextBox 10"/>
          <p:cNvSpPr txBox="1"/>
          <p:nvPr/>
        </p:nvSpPr>
        <p:spPr>
          <a:xfrm>
            <a:off x="868680"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Linux</a:t>
            </a:r>
          </a:p>
        </p:txBody>
      </p:sp>
      <p:sp>
        <p:nvSpPr>
          <p:cNvPr id="12" name="Rounded Rectangle 11"/>
          <p:cNvSpPr/>
          <p:nvPr/>
        </p:nvSpPr>
        <p:spPr>
          <a:xfrm>
            <a:off x="4383938"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os-apple.png"/>
          <p:cNvPicPr>
            <a:picLocks noChangeAspect="1"/>
          </p:cNvPicPr>
          <p:nvPr/>
        </p:nvPicPr>
        <p:blipFill>
          <a:blip r:embed="rId5"/>
          <a:stretch>
            <a:fillRect/>
          </a:stretch>
        </p:blipFill>
        <p:spPr>
          <a:xfrm>
            <a:off x="5387187" y="2640584"/>
            <a:ext cx="1417320" cy="1417320"/>
          </a:xfrm>
          <a:prstGeom prst="rect">
            <a:avLst/>
          </a:prstGeom>
        </p:spPr>
      </p:pic>
      <p:sp>
        <p:nvSpPr>
          <p:cNvPr id="16" name="TextBox 15"/>
          <p:cNvSpPr txBox="1"/>
          <p:nvPr/>
        </p:nvSpPr>
        <p:spPr>
          <a:xfrm>
            <a:off x="4612538"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macOS</a:t>
            </a:r>
          </a:p>
        </p:txBody>
      </p:sp>
      <p:sp>
        <p:nvSpPr>
          <p:cNvPr id="17" name="Rounded Rectangle 16"/>
          <p:cNvSpPr/>
          <p:nvPr/>
        </p:nvSpPr>
        <p:spPr>
          <a:xfrm>
            <a:off x="8127796"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os-phone.png"/>
          <p:cNvPicPr>
            <a:picLocks noChangeAspect="1"/>
          </p:cNvPicPr>
          <p:nvPr/>
        </p:nvPicPr>
        <p:blipFill>
          <a:blip r:embed="rId6"/>
          <a:stretch>
            <a:fillRect/>
          </a:stretch>
        </p:blipFill>
        <p:spPr>
          <a:xfrm>
            <a:off x="9131045" y="2640584"/>
            <a:ext cx="1417320" cy="1417320"/>
          </a:xfrm>
          <a:prstGeom prst="rect">
            <a:avLst/>
          </a:prstGeom>
        </p:spPr>
      </p:pic>
      <p:sp>
        <p:nvSpPr>
          <p:cNvPr id="21" name="TextBox 20"/>
          <p:cNvSpPr txBox="1"/>
          <p:nvPr/>
        </p:nvSpPr>
        <p:spPr>
          <a:xfrm>
            <a:off x="8356396"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iOS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cousin wants a free operating system she can download for a computer she built herself. Which one fits?</a:t>
            </a:r>
          </a:p>
        </p:txBody>
      </p:sp>
      <p:sp>
        <p:nvSpPr>
          <p:cNvPr id="7" name="Rounded Rectangle 6"/>
          <p:cNvSpPr/>
          <p:nvPr/>
        </p:nvSpPr>
        <p:spPr>
          <a:xfrm>
            <a:off x="640080" y="2411984"/>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os-tree.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Linux</a:t>
            </a:r>
          </a:p>
        </p:txBody>
      </p:sp>
      <p:sp>
        <p:nvSpPr>
          <p:cNvPr id="12" name="Rounded Rectangle 11"/>
          <p:cNvSpPr/>
          <p:nvPr/>
        </p:nvSpPr>
        <p:spPr>
          <a:xfrm>
            <a:off x="9539935" y="254914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54914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28066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1782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1782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os-apple.png"/>
          <p:cNvPicPr>
            <a:picLocks noChangeAspect="1"/>
          </p:cNvPicPr>
          <p:nvPr/>
        </p:nvPicPr>
        <p:blipFill>
          <a:blip r:embed="rId5"/>
          <a:stretch>
            <a:fillRect/>
          </a:stretch>
        </p:blipFill>
        <p:spPr>
          <a:xfrm>
            <a:off x="1417319" y="3326384"/>
            <a:ext cx="640080" cy="640080"/>
          </a:xfrm>
          <a:prstGeom prst="rect">
            <a:avLst/>
          </a:prstGeom>
        </p:spPr>
      </p:pic>
      <p:sp>
        <p:nvSpPr>
          <p:cNvPr id="18" name="TextBox 17"/>
          <p:cNvSpPr txBox="1"/>
          <p:nvPr/>
        </p:nvSpPr>
        <p:spPr>
          <a:xfrm>
            <a:off x="2240280" y="328066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macOS</a:t>
            </a:r>
          </a:p>
        </p:txBody>
      </p:sp>
      <p:sp>
        <p:nvSpPr>
          <p:cNvPr id="19" name="Rounded Rectangle 18"/>
          <p:cNvSpPr/>
          <p:nvPr/>
        </p:nvSpPr>
        <p:spPr>
          <a:xfrm>
            <a:off x="640080" y="4149343"/>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28650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28650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os-phone.png"/>
          <p:cNvPicPr>
            <a:picLocks noChangeAspect="1"/>
          </p:cNvPicPr>
          <p:nvPr/>
        </p:nvPicPr>
        <p:blipFill>
          <a:blip r:embed="rId6"/>
          <a:stretch>
            <a:fillRect/>
          </a:stretch>
        </p:blipFill>
        <p:spPr>
          <a:xfrm>
            <a:off x="1417319" y="4195064"/>
            <a:ext cx="640080" cy="640080"/>
          </a:xfrm>
          <a:prstGeom prst="rect">
            <a:avLst/>
          </a:prstGeom>
        </p:spPr>
      </p:pic>
      <p:sp>
        <p:nvSpPr>
          <p:cNvPr id="23" name="TextBox 22"/>
          <p:cNvSpPr txBox="1"/>
          <p:nvPr/>
        </p:nvSpPr>
        <p:spPr>
          <a:xfrm>
            <a:off x="2240280" y="4149343"/>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iOS</a:t>
            </a:r>
          </a:p>
        </p:txBody>
      </p:sp>
      <p:sp>
        <p:nvSpPr>
          <p:cNvPr id="24" name="Rectangle 23"/>
          <p:cNvSpPr/>
          <p:nvPr/>
        </p:nvSpPr>
        <p:spPr>
          <a:xfrm>
            <a:off x="640080" y="5155184"/>
            <a:ext cx="10911535" cy="1355344"/>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38064"/>
            <a:ext cx="10454335" cy="1172464"/>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Linux is free to download and use, and many groups package it as a complete system called a distribution. macOS comes on Apple's Mac computers, and iOS runs on the iPhone.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Operating system (OS)</a:t>
            </a:r>
          </a:p>
          <a:p>
            <a:pPr algn="l">
              <a:lnSpc>
                <a:spcPts val="2477"/>
              </a:lnSpc>
              <a:spcBef>
                <a:spcPts val="0"/>
              </a:spcBef>
              <a:spcAft>
                <a:spcPts val="0"/>
              </a:spcAft>
            </a:pPr>
            <a:r>
              <a:rPr sz="2100" b="0" i="0">
                <a:solidFill>
                  <a:srgbClr val="14233A"/>
                </a:solidFill>
                <a:latin typeface="Helvetica"/>
              </a:rPr>
              <a:t>Operating system. The main software that manages a device's hardware, runs apps, keeps files, and guards security. It is the first program to load when you turn the device on.</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App</a:t>
            </a:r>
          </a:p>
          <a:p>
            <a:pPr algn="l">
              <a:lnSpc>
                <a:spcPts val="2477"/>
              </a:lnSpc>
              <a:spcBef>
                <a:spcPts val="0"/>
              </a:spcBef>
              <a:spcAft>
                <a:spcPts val="0"/>
              </a:spcAft>
            </a:pPr>
            <a:r>
              <a:rPr sz="2100" b="0" i="0">
                <a:solidFill>
                  <a:srgbClr val="14233A"/>
                </a:solidFill>
                <a:latin typeface="Helvetica"/>
              </a:rPr>
              <a:t>Short for application. A program that does one job for you, like email, photos, or a web browser. Apps ask the operating system for what they need.</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Hardware</a:t>
            </a:r>
          </a:p>
          <a:p>
            <a:pPr algn="l">
              <a:lnSpc>
                <a:spcPts val="2477"/>
              </a:lnSpc>
              <a:spcBef>
                <a:spcPts val="0"/>
              </a:spcBef>
              <a:spcAft>
                <a:spcPts val="0"/>
              </a:spcAft>
            </a:pPr>
            <a:r>
              <a:rPr sz="2100" b="0" i="0">
                <a:solidFill>
                  <a:srgbClr val="14233A"/>
                </a:solidFill>
                <a:latin typeface="Helvetica"/>
              </a:rPr>
              <a:t>The physical parts of a device you could touch, like the processor, memory, storage, screen, and radios.</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Kernel</a:t>
            </a:r>
          </a:p>
          <a:p>
            <a:pPr algn="l">
              <a:lnSpc>
                <a:spcPts val="2477"/>
              </a:lnSpc>
              <a:spcBef>
                <a:spcPts val="0"/>
              </a:spcBef>
              <a:spcAft>
                <a:spcPts val="0"/>
              </a:spcAft>
            </a:pPr>
            <a:r>
              <a:rPr sz="2100" b="0" i="0">
                <a:solidFill>
                  <a:srgbClr val="14233A"/>
                </a:solidFill>
                <a:latin typeface="Helvetica"/>
              </a:rPr>
              <a:t>The core of an operating system. It talks directly to the hardware and decides which app gets the processor and memory.</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UNIX</a:t>
            </a:r>
          </a:p>
          <a:p>
            <a:pPr algn="l">
              <a:lnSpc>
                <a:spcPts val="2477"/>
              </a:lnSpc>
              <a:spcBef>
                <a:spcPts val="0"/>
              </a:spcBef>
              <a:spcAft>
                <a:spcPts val="0"/>
              </a:spcAft>
            </a:pPr>
            <a:r>
              <a:rPr sz="2100" b="0" i="0">
                <a:solidFill>
                  <a:srgbClr val="14233A"/>
                </a:solidFill>
                <a:latin typeface="Helvetica"/>
              </a:rPr>
              <a:t>An operating system written in 1969 at AT&amp;T Bell Labs. Many later systems grew from it or borrowed its ideas, and Apple's macOS is a certified UNIX.</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Linux</a:t>
            </a:r>
          </a:p>
          <a:p>
            <a:pPr algn="l">
              <a:lnSpc>
                <a:spcPts val="2477"/>
              </a:lnSpc>
              <a:spcBef>
                <a:spcPts val="0"/>
              </a:spcBef>
              <a:spcAft>
                <a:spcPts val="0"/>
              </a:spcAft>
            </a:pPr>
            <a:r>
              <a:rPr sz="2100" b="0" i="0">
                <a:solidFill>
                  <a:srgbClr val="14233A"/>
                </a:solidFill>
                <a:latin typeface="Helvetica"/>
              </a:rPr>
              <a:t>A free operating system kernel started by Linus Torvalds in 1991. It runs many web servers, and Android's kernel is based on it.</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Distribution</a:t>
            </a:r>
          </a:p>
          <a:p>
            <a:pPr algn="l">
              <a:lnSpc>
                <a:spcPts val="2477"/>
              </a:lnSpc>
              <a:spcBef>
                <a:spcPts val="0"/>
              </a:spcBef>
              <a:spcAft>
                <a:spcPts val="0"/>
              </a:spcAft>
            </a:pPr>
            <a:r>
              <a:rPr sz="2100" b="0" i="0">
                <a:solidFill>
                  <a:srgbClr val="14233A"/>
                </a:solidFill>
                <a:latin typeface="Helvetica"/>
              </a:rPr>
              <a:t>A complete Linux system: the Linux kernel plus the apps, tools, and settings that make it ready to use.</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Windows</a:t>
            </a:r>
          </a:p>
          <a:p>
            <a:pPr algn="l">
              <a:lnSpc>
                <a:spcPts val="2477"/>
              </a:lnSpc>
              <a:spcBef>
                <a:spcPts val="0"/>
              </a:spcBef>
              <a:spcAft>
                <a:spcPts val="0"/>
              </a:spcAft>
            </a:pPr>
            <a:r>
              <a:rPr sz="2100" b="0" i="0">
                <a:solidFill>
                  <a:srgbClr val="14233A"/>
                </a:solidFill>
                <a:latin typeface="Helvetica"/>
              </a:rPr>
              <a:t>Microsoft's operating system for personal computers, first released in 1985. The current version is Windows 11.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macOS</a:t>
            </a:r>
          </a:p>
          <a:p>
            <a:pPr algn="l">
              <a:lnSpc>
                <a:spcPts val="2477"/>
              </a:lnSpc>
              <a:spcBef>
                <a:spcPts val="0"/>
              </a:spcBef>
              <a:spcAft>
                <a:spcPts val="0"/>
              </a:spcAft>
            </a:pPr>
            <a:r>
              <a:rPr sz="2100" b="0" i="0">
                <a:solidFill>
                  <a:srgbClr val="14233A"/>
                </a:solidFill>
                <a:latin typeface="Helvetica"/>
              </a:rPr>
              <a:t>Apple's operating system for Mac computers. It is certified as UNIX.</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ChromeOS</a:t>
            </a:r>
          </a:p>
          <a:p>
            <a:pPr algn="l">
              <a:lnSpc>
                <a:spcPts val="2477"/>
              </a:lnSpc>
              <a:spcBef>
                <a:spcPts val="0"/>
              </a:spcBef>
              <a:spcAft>
                <a:spcPts val="0"/>
              </a:spcAft>
            </a:pPr>
            <a:r>
              <a:rPr sz="2100" b="0" i="0">
                <a:solidFill>
                  <a:srgbClr val="14233A"/>
                </a:solidFill>
                <a:latin typeface="Helvetica"/>
              </a:rPr>
              <a:t>Google's operating system for Chromebook laptops, where most work happens in the web browser.</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Android</a:t>
            </a:r>
          </a:p>
          <a:p>
            <a:pPr algn="l">
              <a:lnSpc>
                <a:spcPts val="2477"/>
              </a:lnSpc>
              <a:spcBef>
                <a:spcPts val="0"/>
              </a:spcBef>
              <a:spcAft>
                <a:spcPts val="0"/>
              </a:spcAft>
            </a:pPr>
            <a:r>
              <a:rPr sz="2100" b="0" i="0">
                <a:solidFill>
                  <a:srgbClr val="14233A"/>
                </a:solidFill>
                <a:latin typeface="Helvetica"/>
              </a:rPr>
              <a:t>Google's operating system for phones and tablets, sold by many brands. Its kernel is based on Linux.</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iOS</a:t>
            </a:r>
          </a:p>
          <a:p>
            <a:pPr algn="l">
              <a:lnSpc>
                <a:spcPts val="2477"/>
              </a:lnSpc>
              <a:spcBef>
                <a:spcPts val="0"/>
              </a:spcBef>
              <a:spcAft>
                <a:spcPts val="0"/>
              </a:spcAft>
            </a:pPr>
            <a:r>
              <a:rPr sz="2100" b="0" i="0">
                <a:solidFill>
                  <a:srgbClr val="14233A"/>
                </a:solidFill>
                <a:latin typeface="Helvetica"/>
              </a:rPr>
              <a:t>Apple's operating system for the iPhone.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iPadOS</a:t>
            </a:r>
          </a:p>
          <a:p>
            <a:pPr algn="l">
              <a:lnSpc>
                <a:spcPts val="2477"/>
              </a:lnSpc>
              <a:spcBef>
                <a:spcPts val="0"/>
              </a:spcBef>
              <a:spcAft>
                <a:spcPts val="0"/>
              </a:spcAft>
            </a:pPr>
            <a:r>
              <a:rPr sz="2100" b="0" i="0">
                <a:solidFill>
                  <a:srgbClr val="14233A"/>
                </a:solidFill>
                <a:latin typeface="Helvetica"/>
              </a:rPr>
              <a:t>Apple's operating system for the iPad, announced in 2019 and built on the same foundation as iOS.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Software update</a:t>
            </a:r>
          </a:p>
          <a:p>
            <a:pPr algn="l">
              <a:lnSpc>
                <a:spcPts val="2477"/>
              </a:lnSpc>
              <a:spcBef>
                <a:spcPts val="0"/>
              </a:spcBef>
              <a:spcAft>
                <a:spcPts val="0"/>
              </a:spcAft>
            </a:pPr>
            <a:r>
              <a:rPr sz="2100" b="0" i="0">
                <a:solidFill>
                  <a:srgbClr val="14233A"/>
                </a:solidFill>
                <a:latin typeface="Helvetica"/>
              </a:rPr>
              <a:t>A fix or improvement sent by the maker. Most updates close security holes, repair problems, or add features.</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End of support</a:t>
            </a:r>
          </a:p>
          <a:p>
            <a:pPr algn="l">
              <a:lnSpc>
                <a:spcPts val="2477"/>
              </a:lnSpc>
              <a:spcBef>
                <a:spcPts val="0"/>
              </a:spcBef>
              <a:spcAft>
                <a:spcPts val="0"/>
              </a:spcAft>
            </a:pPr>
            <a:r>
              <a:rPr sz="2100" b="0" i="0">
                <a:solidFill>
                  <a:srgbClr val="14233A"/>
                </a:solidFill>
                <a:latin typeface="Helvetica"/>
              </a:rPr>
              <a:t>The date a maker stops sending updates for a version of its software. The device still works, but no new fixes arrive.</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CISA</a:t>
            </a:r>
          </a:p>
          <a:p>
            <a:pPr algn="l">
              <a:lnSpc>
                <a:spcPts val="2477"/>
              </a:lnSpc>
              <a:spcBef>
                <a:spcPts val="0"/>
              </a:spcBef>
              <a:spcAft>
                <a:spcPts val="0"/>
              </a:spcAft>
            </a:pPr>
            <a:r>
              <a:rPr sz="2100" b="0" i="0">
                <a:solidFill>
                  <a:srgbClr val="14233A"/>
                </a:solidFill>
                <a:latin typeface="Helvetica"/>
              </a:rPr>
              <a:t>Cybersecurity and Infrastructure Security Agency. The United States government agency that helps people and organizations stay safe online.</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CISA: Update software</a:t>
            </a:r>
          </a:p>
          <a:p>
            <a:pPr algn="l">
              <a:lnSpc>
                <a:spcPts val="2595"/>
              </a:lnSpc>
              <a:spcBef>
                <a:spcPts val="0"/>
              </a:spcBef>
              <a:spcAft>
                <a:spcPts val="0"/>
              </a:spcAft>
            </a:pPr>
            <a:r>
              <a:rPr sz="2200" b="0" i="0">
                <a:solidFill>
                  <a:srgbClr val="3E5547"/>
                </a:solidFill>
                <a:latin typeface="Helvetica"/>
              </a:rPr>
              <a:t>Why updates matter and how to turn on automatic updates.</a:t>
            </a:r>
          </a:p>
          <a:p>
            <a:pPr algn="l">
              <a:lnSpc>
                <a:spcPts val="2124"/>
              </a:lnSpc>
              <a:spcBef>
                <a:spcPts val="0"/>
              </a:spcBef>
              <a:spcAft>
                <a:spcPts val="0"/>
              </a:spcAft>
            </a:pPr>
            <a:r>
              <a:rPr sz="1800" b="0" i="0">
                <a:solidFill>
                  <a:srgbClr val="0E7C93"/>
                </a:solidFill>
                <a:latin typeface="Helvetica"/>
                <a:hlinkClick r:id="rId3"/>
              </a:rPr>
              <a:t>https://www.cisa.gov/secure-our-world/update-software</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Microsoft: Windows 10 support has ended</a:t>
            </a:r>
          </a:p>
          <a:p>
            <a:pPr algn="l">
              <a:lnSpc>
                <a:spcPts val="2595"/>
              </a:lnSpc>
              <a:spcBef>
                <a:spcPts val="0"/>
              </a:spcBef>
              <a:spcAft>
                <a:spcPts val="0"/>
              </a:spcAft>
            </a:pPr>
            <a:r>
              <a:rPr sz="2200" b="0" i="0">
                <a:solidFill>
                  <a:srgbClr val="3E5547"/>
                </a:solidFill>
                <a:latin typeface="Helvetica"/>
              </a:rPr>
              <a:t>What the end of Windows 10 support means and what you can do.</a:t>
            </a:r>
          </a:p>
          <a:p>
            <a:pPr algn="l">
              <a:lnSpc>
                <a:spcPts val="2124"/>
              </a:lnSpc>
              <a:spcBef>
                <a:spcPts val="0"/>
              </a:spcBef>
              <a:spcAft>
                <a:spcPts val="0"/>
              </a:spcAft>
            </a:pPr>
            <a:r>
              <a:rPr sz="1800" b="0" i="0">
                <a:solidFill>
                  <a:srgbClr val="0E7C93"/>
                </a:solidFill>
                <a:latin typeface="Helvetica"/>
                <a:hlinkClick r:id="rId4"/>
              </a:rPr>
              <a:t>https://support.microsoft.com/en-us/windows/deployment/updates-lifecycle/windows-10-support-has-ended-on-october-14-2025</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Microsoft: Windows 11 release information</a:t>
            </a:r>
          </a:p>
          <a:p>
            <a:pPr algn="l">
              <a:lnSpc>
                <a:spcPts val="2595"/>
              </a:lnSpc>
              <a:spcBef>
                <a:spcPts val="0"/>
              </a:spcBef>
              <a:spcAft>
                <a:spcPts val="0"/>
              </a:spcAft>
            </a:pPr>
            <a:r>
              <a:rPr sz="2200" b="0" i="0">
                <a:solidFill>
                  <a:srgbClr val="3E5547"/>
                </a:solidFill>
                <a:latin typeface="Helvetica"/>
              </a:rPr>
              <a:t>Every Windows 11 version and its release date.</a:t>
            </a:r>
          </a:p>
          <a:p>
            <a:pPr algn="l">
              <a:lnSpc>
                <a:spcPts val="2124"/>
              </a:lnSpc>
              <a:spcBef>
                <a:spcPts val="0"/>
              </a:spcBef>
              <a:spcAft>
                <a:spcPts val="0"/>
              </a:spcAft>
            </a:pPr>
            <a:r>
              <a:rPr sz="1800" b="0" i="0">
                <a:solidFill>
                  <a:srgbClr val="0E7C93"/>
                </a:solidFill>
                <a:latin typeface="Helvetica"/>
                <a:hlinkClick r:id="rId5"/>
              </a:rPr>
              <a:t>https://learn.microsoft.com/en-us/windows/release-health/windows11-release-information</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Google: Googlebook OS and ChromeOS updates</a:t>
            </a:r>
          </a:p>
          <a:p>
            <a:pPr algn="l">
              <a:lnSpc>
                <a:spcPts val="2595"/>
              </a:lnSpc>
              <a:spcBef>
                <a:spcPts val="0"/>
              </a:spcBef>
              <a:spcAft>
                <a:spcPts val="0"/>
              </a:spcAft>
            </a:pPr>
            <a:r>
              <a:rPr sz="2200" b="0" i="0">
                <a:solidFill>
                  <a:srgbClr val="3E5547"/>
                </a:solidFill>
                <a:latin typeface="Helvetica"/>
              </a:rPr>
              <a:t>How long today's Chromebooks will keep getting updates.</a:t>
            </a:r>
          </a:p>
          <a:p>
            <a:pPr algn="l">
              <a:lnSpc>
                <a:spcPts val="2124"/>
              </a:lnSpc>
              <a:spcBef>
                <a:spcPts val="0"/>
              </a:spcBef>
              <a:spcAft>
                <a:spcPts val="0"/>
              </a:spcAft>
            </a:pPr>
            <a:r>
              <a:rPr sz="1800" b="0" i="0">
                <a:solidFill>
                  <a:srgbClr val="0E7C93"/>
                </a:solidFill>
                <a:latin typeface="Helvetica"/>
                <a:hlinkClick r:id="rId3"/>
              </a:rPr>
              <a:t>https://support.google.com/chrome/a/answer/16634428?hl=en</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Computer History Museum: The earliest UNIX code</a:t>
            </a:r>
          </a:p>
          <a:p>
            <a:pPr algn="l">
              <a:lnSpc>
                <a:spcPts val="2595"/>
              </a:lnSpc>
              <a:spcBef>
                <a:spcPts val="0"/>
              </a:spcBef>
              <a:spcAft>
                <a:spcPts val="0"/>
              </a:spcAft>
            </a:pPr>
            <a:r>
              <a:rPr sz="2200" b="0" i="0">
                <a:solidFill>
                  <a:srgbClr val="3E5547"/>
                </a:solidFill>
                <a:latin typeface="Helvetica"/>
              </a:rPr>
              <a:t>The story of how UNIX began at Bell Labs in 1969.</a:t>
            </a:r>
          </a:p>
          <a:p>
            <a:pPr algn="l">
              <a:lnSpc>
                <a:spcPts val="2124"/>
              </a:lnSpc>
              <a:spcBef>
                <a:spcPts val="0"/>
              </a:spcBef>
              <a:spcAft>
                <a:spcPts val="0"/>
              </a:spcAft>
            </a:pPr>
            <a:r>
              <a:rPr sz="1800" b="0" i="0">
                <a:solidFill>
                  <a:srgbClr val="0E7C93"/>
                </a:solidFill>
                <a:latin typeface="Helvetica"/>
                <a:hlinkClick r:id="rId4"/>
              </a:rPr>
              <a:t>https://computerhistory.org/blog/the-earliest-unix-code-an-anniversary-source-code-release/</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Linux Foundation: It's not just the Linux operating system</a:t>
            </a:r>
          </a:p>
          <a:p>
            <a:pPr algn="l">
              <a:lnSpc>
                <a:spcPts val="2595"/>
              </a:lnSpc>
              <a:spcBef>
                <a:spcPts val="0"/>
              </a:spcBef>
              <a:spcAft>
                <a:spcPts val="0"/>
              </a:spcAft>
            </a:pPr>
            <a:r>
              <a:rPr sz="2200" b="0" i="0">
                <a:solidFill>
                  <a:srgbClr val="3E5547"/>
                </a:solidFill>
                <a:latin typeface="Helvetica"/>
              </a:rPr>
              <a:t>How Linux started in 1991 and where it is used today.</a:t>
            </a:r>
          </a:p>
          <a:p>
            <a:pPr algn="l">
              <a:lnSpc>
                <a:spcPts val="2124"/>
              </a:lnSpc>
              <a:spcBef>
                <a:spcPts val="0"/>
              </a:spcBef>
              <a:spcAft>
                <a:spcPts val="0"/>
              </a:spcAft>
            </a:pPr>
            <a:r>
              <a:rPr sz="1800" b="0" i="0">
                <a:solidFill>
                  <a:srgbClr val="0E7C93"/>
                </a:solidFill>
                <a:latin typeface="Helvetica"/>
                <a:hlinkClick r:id="rId5"/>
              </a:rPr>
              <a:t>https://www.linuxfoundation.org/blog/blog/the-linux-foundation-its-not-just-the-linux-operating-system</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Open with the building manager story. Ask: who keeps our administration building running, and what would happen without them?</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act it out. One volunteer is the manager with the keys. Three volunteers are apps holding signs (Email, Browser, Game) who must ask the manager before using the meeting room, the files, or the front door.</a:t>
            </a:r>
          </a:p>
        </p:txBody>
      </p:sp>
      <p:sp>
        <p:nvSpPr>
          <p:cNvPr id="10" name="TextBox 9"/>
          <p:cNvSpPr txBox="1"/>
          <p:nvPr/>
        </p:nvSpPr>
        <p:spPr>
          <a:xfrm>
            <a:off x="640080" y="3239515"/>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1673304" y="3239515"/>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walk through the family tree and the side-by-side picture. Ask people which systems they have seen at home, school, work, or the clinic.</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Teaching this class: lesson plan (45 minutes)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3: the phone picture. Have everyone hold up their phone: who has Android and who has an iPhone?</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4 and Try it at home: everyone finds their system and version and turns on automatic updates. Pair people up so they can help each other.</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1" name="TextBox 10"/>
          <p:cNvSpPr txBox="1"/>
          <p:nvPr/>
        </p:nvSpPr>
        <p:spPr>
          <a:xfrm>
            <a:off x="1673304" y="2909824"/>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Quiz together with a show of hands, then the three Remember cards.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Props for the building manager game: a ring of keys, a few folders, and paper signs that say Meeting room, Filing cabinet, and Front door</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 tablets, or laptops, charged</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one Windows laptop, one Chromebook, and one Mac or iPad to pass around</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operating systems do you use in a normal week, at home, at work, at school, or at the clinic?</a:t>
            </a:r>
          </a:p>
        </p:txBody>
      </p:sp>
      <p:sp>
        <p:nvSpPr>
          <p:cNvPr id="9" name="Oval 8"/>
          <p:cNvSpPr/>
          <p:nvPr/>
        </p:nvSpPr>
        <p:spPr>
          <a:xfrm>
            <a:off x="768096" y="26926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6101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Has an update ever surprised you or got in your way? How could you plan for updates instead?</a:t>
            </a:r>
          </a:p>
        </p:txBody>
      </p:sp>
      <p:sp>
        <p:nvSpPr>
          <p:cNvPr id="11" name="Oval 10"/>
          <p:cNvSpPr/>
          <p:nvPr/>
        </p:nvSpPr>
        <p:spPr>
          <a:xfrm>
            <a:off x="768096" y="34983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41579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in our community might still be using an old computer that no longer gets updates, and how could we help them?</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Android Open Source Project. (n.d.). </a:t>
            </a:r>
            <a:r>
              <a:rPr sz="1200" b="0" i="1">
                <a:solidFill>
                  <a:srgbClr val="14233A"/>
                </a:solidFill>
                <a:latin typeface="Helvetica"/>
              </a:rPr>
              <a:t>Kernel overview</a:t>
            </a:r>
            <a:r>
              <a:rPr sz="1200" b="0" i="0">
                <a:solidFill>
                  <a:srgbClr val="14233A"/>
                </a:solidFill>
                <a:latin typeface="Helvetica"/>
              </a:rPr>
              <a:t>. https://source.android.com/docs/core/architecture/kernel</a:t>
            </a:r>
          </a:p>
          <a:p>
            <a:pPr algn="l" marL="457200" indent="-457200">
              <a:lnSpc>
                <a:spcPts val="1416"/>
              </a:lnSpc>
              <a:spcBef>
                <a:spcPts val="0"/>
              </a:spcBef>
              <a:spcAft>
                <a:spcPts val="500"/>
              </a:spcAft>
            </a:pPr>
            <a:r>
              <a:rPr sz="1200" b="0" i="0">
                <a:solidFill>
                  <a:srgbClr val="14233A"/>
                </a:solidFill>
                <a:latin typeface="Helvetica"/>
              </a:rPr>
              <a:t>Apple. (2019, June 3). </a:t>
            </a:r>
            <a:r>
              <a:rPr sz="1200" b="0" i="1">
                <a:solidFill>
                  <a:srgbClr val="14233A"/>
                </a:solidFill>
                <a:latin typeface="Helvetica"/>
              </a:rPr>
              <a:t>The new iPadOS powers unique experiences designed for iPad</a:t>
            </a:r>
            <a:r>
              <a:rPr sz="1200" b="0" i="0">
                <a:solidFill>
                  <a:srgbClr val="14233A"/>
                </a:solidFill>
                <a:latin typeface="Helvetica"/>
              </a:rPr>
              <a:t> [Press release]. https://www.apple.com/newsroom/2019/06/the-new-ipados-powers-unique-experiences-designed-for-ipad/</a:t>
            </a:r>
          </a:p>
          <a:p>
            <a:pPr algn="l" marL="457200" indent="-457200">
              <a:lnSpc>
                <a:spcPts val="1416"/>
              </a:lnSpc>
              <a:spcBef>
                <a:spcPts val="0"/>
              </a:spcBef>
              <a:spcAft>
                <a:spcPts val="500"/>
              </a:spcAft>
            </a:pPr>
            <a:r>
              <a:rPr sz="1200" b="0" i="0">
                <a:solidFill>
                  <a:srgbClr val="14233A"/>
                </a:solidFill>
                <a:latin typeface="Helvetica"/>
              </a:rPr>
              <a:t>Brock, D. C. (2019, October 17). </a:t>
            </a:r>
            <a:r>
              <a:rPr sz="1200" b="0" i="1">
                <a:solidFill>
                  <a:srgbClr val="14233A"/>
                </a:solidFill>
                <a:latin typeface="Helvetica"/>
              </a:rPr>
              <a:t>The earliest Unix code: An anniversary source code release</a:t>
            </a:r>
            <a:r>
              <a:rPr sz="1200" b="0" i="0">
                <a:solidFill>
                  <a:srgbClr val="14233A"/>
                </a:solidFill>
                <a:latin typeface="Helvetica"/>
              </a:rPr>
              <a:t>. Computer History Museum. https://computerhistory.org/blog/the-earliest-unix-code-an-anniversary-source-code-release/</a:t>
            </a:r>
          </a:p>
          <a:p>
            <a:pPr algn="l" marL="457200" indent="-457200">
              <a:lnSpc>
                <a:spcPts val="1416"/>
              </a:lnSpc>
              <a:spcBef>
                <a:spcPts val="0"/>
              </a:spcBef>
              <a:spcAft>
                <a:spcPts val="500"/>
              </a:spcAft>
            </a:pPr>
            <a:r>
              <a:rPr sz="1200" b="0" i="0">
                <a:solidFill>
                  <a:srgbClr val="14233A"/>
                </a:solidFill>
                <a:latin typeface="Helvetica"/>
              </a:rPr>
              <a:t>Computer History Museum. (n.d.-a). </a:t>
            </a:r>
            <a:r>
              <a:rPr sz="1200" b="0" i="1">
                <a:solidFill>
                  <a:srgbClr val="14233A"/>
                </a:solidFill>
                <a:latin typeface="Helvetica"/>
              </a:rPr>
              <a:t>1969 timeline of computer history</a:t>
            </a:r>
            <a:r>
              <a:rPr sz="1200" b="0" i="0">
                <a:solidFill>
                  <a:srgbClr val="14233A"/>
                </a:solidFill>
                <a:latin typeface="Helvetica"/>
              </a:rPr>
              <a:t>. https://www.computerhistory.org/timeline/1969/</a:t>
            </a:r>
          </a:p>
          <a:p>
            <a:pPr algn="l" marL="457200" indent="-457200">
              <a:lnSpc>
                <a:spcPts val="1416"/>
              </a:lnSpc>
              <a:spcBef>
                <a:spcPts val="0"/>
              </a:spcBef>
              <a:spcAft>
                <a:spcPts val="500"/>
              </a:spcAft>
            </a:pPr>
            <a:r>
              <a:rPr sz="1200" b="0" i="0">
                <a:solidFill>
                  <a:srgbClr val="14233A"/>
                </a:solidFill>
                <a:latin typeface="Helvetica"/>
              </a:rPr>
              <a:t>Computer History Museum. (n.d.-b). </a:t>
            </a:r>
            <a:r>
              <a:rPr sz="1200" b="0" i="1">
                <a:solidFill>
                  <a:srgbClr val="14233A"/>
                </a:solidFill>
                <a:latin typeface="Helvetica"/>
              </a:rPr>
              <a:t>What happened on November 10th</a:t>
            </a:r>
            <a:r>
              <a:rPr sz="1200" b="0" i="0">
                <a:solidFill>
                  <a:srgbClr val="14233A"/>
                </a:solidFill>
                <a:latin typeface="Helvetica"/>
              </a:rPr>
              <a:t>. This Day in History. https://www.computerhistory.org/tdih/November/10/</a:t>
            </a:r>
          </a:p>
          <a:p>
            <a:pPr algn="l" marL="457200" indent="-457200">
              <a:lnSpc>
                <a:spcPts val="1416"/>
              </a:lnSpc>
              <a:spcBef>
                <a:spcPts val="0"/>
              </a:spcBef>
              <a:spcAft>
                <a:spcPts val="500"/>
              </a:spcAft>
            </a:pPr>
            <a:r>
              <a:rPr sz="1200" b="0" i="0">
                <a:solidFill>
                  <a:srgbClr val="14233A"/>
                </a:solidFill>
                <a:latin typeface="Helvetica"/>
              </a:rPr>
              <a:t>Cybersecurity and Infrastructure Security Agency. (n.d.). </a:t>
            </a:r>
            <a:r>
              <a:rPr sz="1200" b="0" i="1">
                <a:solidFill>
                  <a:srgbClr val="14233A"/>
                </a:solidFill>
                <a:latin typeface="Helvetica"/>
              </a:rPr>
              <a:t>Update software</a:t>
            </a:r>
            <a:r>
              <a:rPr sz="1200" b="0" i="0">
                <a:solidFill>
                  <a:srgbClr val="14233A"/>
                </a:solidFill>
                <a:latin typeface="Helvetica"/>
              </a:rPr>
              <a:t>. https://www.cisa.gov/secure-our-world/update-software</a:t>
            </a:r>
          </a:p>
          <a:p>
            <a:pPr algn="l" marL="457200" indent="-457200">
              <a:lnSpc>
                <a:spcPts val="1416"/>
              </a:lnSpc>
              <a:spcBef>
                <a:spcPts val="0"/>
              </a:spcBef>
              <a:spcAft>
                <a:spcPts val="500"/>
              </a:spcAft>
            </a:pPr>
            <a:r>
              <a:rPr sz="1200" b="0" i="0">
                <a:solidFill>
                  <a:srgbClr val="14233A"/>
                </a:solidFill>
                <a:latin typeface="Helvetica"/>
              </a:rPr>
              <a:t>Google. (2026). </a:t>
            </a:r>
            <a:r>
              <a:rPr sz="1200" b="0" i="1">
                <a:solidFill>
                  <a:srgbClr val="14233A"/>
                </a:solidFill>
                <a:latin typeface="Helvetica"/>
              </a:rPr>
              <a:t>Googlebook OS and ChromeOS updates</a:t>
            </a:r>
            <a:r>
              <a:rPr sz="1200" b="0" i="0">
                <a:solidFill>
                  <a:srgbClr val="14233A"/>
                </a:solidFill>
                <a:latin typeface="Helvetica"/>
              </a:rPr>
              <a:t>. Google Chrome Enterprise Help. https://support.google.com/chrome/a/answer/16634428?hl=en</a:t>
            </a:r>
          </a:p>
          <a:p>
            <a:pPr algn="l" marL="457200" indent="-457200">
              <a:lnSpc>
                <a:spcPts val="1416"/>
              </a:lnSpc>
              <a:spcBef>
                <a:spcPts val="0"/>
              </a:spcBef>
              <a:spcAft>
                <a:spcPts val="500"/>
              </a:spcAft>
            </a:pPr>
            <a:r>
              <a:rPr sz="1200" b="0" i="0">
                <a:solidFill>
                  <a:srgbClr val="14233A"/>
                </a:solidFill>
                <a:latin typeface="Helvetica"/>
              </a:rPr>
              <a:t>Microsoft. (2025). </a:t>
            </a:r>
            <a:r>
              <a:rPr sz="1200" b="0" i="1">
                <a:solidFill>
                  <a:srgbClr val="14233A"/>
                </a:solidFill>
                <a:latin typeface="Helvetica"/>
              </a:rPr>
              <a:t>Windows 10 support has ended on October 14, 2025</a:t>
            </a:r>
            <a:r>
              <a:rPr sz="1200" b="0" i="0">
                <a:solidFill>
                  <a:srgbClr val="14233A"/>
                </a:solidFill>
                <a:latin typeface="Helvetica"/>
              </a:rPr>
              <a:t>. Microsoft Support. https://support.microsoft.com/en-us/windows/deployment/updates-lifecycle/windows-10-support-has-ended-on-october-14-2025</a:t>
            </a:r>
          </a:p>
          <a:p>
            <a:pPr algn="l" marL="457200" indent="-457200">
              <a:lnSpc>
                <a:spcPts val="1416"/>
              </a:lnSpc>
              <a:spcBef>
                <a:spcPts val="0"/>
              </a:spcBef>
              <a:spcAft>
                <a:spcPts val="500"/>
              </a:spcAft>
            </a:pPr>
            <a:r>
              <a:rPr sz="1200" b="0" i="0">
                <a:solidFill>
                  <a:srgbClr val="14233A"/>
                </a:solidFill>
                <a:latin typeface="Helvetica"/>
              </a:rPr>
              <a:t>Microsoft. (2026). </a:t>
            </a:r>
            <a:r>
              <a:rPr sz="1200" b="0" i="1">
                <a:solidFill>
                  <a:srgbClr val="14233A"/>
                </a:solidFill>
                <a:latin typeface="Helvetica"/>
              </a:rPr>
              <a:t>Windows 11 release information</a:t>
            </a:r>
            <a:r>
              <a:rPr sz="1200" b="0" i="0">
                <a:solidFill>
                  <a:srgbClr val="14233A"/>
                </a:solidFill>
                <a:latin typeface="Helvetica"/>
              </a:rPr>
              <a:t>. Microsoft Learn. https://learn.microsoft.com/en-us/windows/release-health/windows11-release-information</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 </a:t>
            </a:r>
            <a:r>
              <a:rPr sz="1200" b="0" i="1">
                <a:solidFill>
                  <a:srgbClr val="14233A"/>
                </a:solidFill>
                <a:latin typeface="Helvetica"/>
              </a:rPr>
              <a:t>Operating system</a:t>
            </a:r>
            <a:r>
              <a:rPr sz="1200" b="0" i="0">
                <a:solidFill>
                  <a:srgbClr val="14233A"/>
                </a:solidFill>
                <a:latin typeface="Helvetica"/>
              </a:rPr>
              <a:t>. CSRC Glossary. https://csrc.nist.gov/glossary/term/operating_system</a:t>
            </a:r>
          </a:p>
          <a:p>
            <a:pPr algn="l" marL="457200" indent="-457200">
              <a:lnSpc>
                <a:spcPts val="1416"/>
              </a:lnSpc>
              <a:spcBef>
                <a:spcPts val="0"/>
              </a:spcBef>
              <a:spcAft>
                <a:spcPts val="500"/>
              </a:spcAft>
            </a:pPr>
            <a:r>
              <a:rPr sz="1200" b="0" i="0">
                <a:solidFill>
                  <a:srgbClr val="14233A"/>
                </a:solidFill>
                <a:latin typeface="Helvetica"/>
              </a:rPr>
              <a:t>Perlow, J. (2020, March 2). </a:t>
            </a:r>
            <a:r>
              <a:rPr sz="1200" b="0" i="1">
                <a:solidFill>
                  <a:srgbClr val="14233A"/>
                </a:solidFill>
                <a:latin typeface="Helvetica"/>
              </a:rPr>
              <a:t>The Linux Foundation: It's not just the Linux operating system</a:t>
            </a:r>
            <a:r>
              <a:rPr sz="1200" b="0" i="0">
                <a:solidFill>
                  <a:srgbClr val="14233A"/>
                </a:solidFill>
                <a:latin typeface="Helvetica"/>
              </a:rPr>
              <a:t>. Linux Foundation. https://www.linuxfoundation.org/blog/blog/the-linux-foundation-its-not-just-the-linux-operating-system</a:t>
            </a:r>
          </a:p>
          <a:p>
            <a:pPr algn="l" marL="457200" indent="-457200">
              <a:lnSpc>
                <a:spcPts val="1416"/>
              </a:lnSpc>
              <a:spcBef>
                <a:spcPts val="0"/>
              </a:spcBef>
              <a:spcAft>
                <a:spcPts val="500"/>
              </a:spcAft>
            </a:pPr>
            <a:r>
              <a:rPr sz="1200" b="0" i="0">
                <a:solidFill>
                  <a:srgbClr val="14233A"/>
                </a:solidFill>
                <a:latin typeface="Helvetica"/>
              </a:rPr>
              <a:t>StatCounter. (2026a). </a:t>
            </a:r>
            <a:r>
              <a:rPr sz="1200" b="0" i="1">
                <a:solidFill>
                  <a:srgbClr val="14233A"/>
                </a:solidFill>
                <a:latin typeface="Helvetica"/>
              </a:rPr>
              <a:t>Desktop operating system market share worldwide</a:t>
            </a:r>
            <a:r>
              <a:rPr sz="1200" b="0" i="0">
                <a:solidFill>
                  <a:srgbClr val="14233A"/>
                </a:solidFill>
                <a:latin typeface="Helvetica"/>
              </a:rPr>
              <a:t>. https://gs.statcounter.com/os-market-share/desktop/worldwide</a:t>
            </a:r>
          </a:p>
          <a:p>
            <a:pPr algn="l" marL="457200" indent="-457200">
              <a:lnSpc>
                <a:spcPts val="1416"/>
              </a:lnSpc>
              <a:spcBef>
                <a:spcPts val="0"/>
              </a:spcBef>
              <a:spcAft>
                <a:spcPts val="500"/>
              </a:spcAft>
            </a:pPr>
            <a:r>
              <a:rPr sz="1200" b="0" i="0">
                <a:solidFill>
                  <a:srgbClr val="14233A"/>
                </a:solidFill>
                <a:latin typeface="Helvetica"/>
              </a:rPr>
              <a:t>StatCounter. (2026b). </a:t>
            </a:r>
            <a:r>
              <a:rPr sz="1200" b="0" i="1">
                <a:solidFill>
                  <a:srgbClr val="14233A"/>
                </a:solidFill>
                <a:latin typeface="Helvetica"/>
              </a:rPr>
              <a:t>Mobile operating system market share worldwide</a:t>
            </a:r>
            <a:r>
              <a:rPr sz="1200" b="0" i="0">
                <a:solidFill>
                  <a:srgbClr val="14233A"/>
                </a:solidFill>
                <a:latin typeface="Helvetica"/>
              </a:rPr>
              <a:t>. https://gs.statcounter.com/os-market-share/mobile/worldwide</a:t>
            </a:r>
          </a:p>
          <a:p>
            <a:pPr algn="l" marL="457200" indent="-457200">
              <a:lnSpc>
                <a:spcPts val="1416"/>
              </a:lnSpc>
              <a:spcBef>
                <a:spcPts val="0"/>
              </a:spcBef>
              <a:spcAft>
                <a:spcPts val="500"/>
              </a:spcAft>
            </a:pPr>
            <a:r>
              <a:rPr sz="1200" b="0" i="0">
                <a:solidFill>
                  <a:srgbClr val="14233A"/>
                </a:solidFill>
                <a:latin typeface="Helvetica"/>
              </a:rPr>
              <a:t>The Linux Kernel Organization. (n.d.). </a:t>
            </a:r>
            <a:r>
              <a:rPr sz="1200" b="0" i="1">
                <a:solidFill>
                  <a:srgbClr val="14233A"/>
                </a:solidFill>
                <a:latin typeface="Helvetica"/>
              </a:rPr>
              <a:t>About Linux kernel</a:t>
            </a:r>
            <a:r>
              <a:rPr sz="1200" b="0" i="0">
                <a:solidFill>
                  <a:srgbClr val="14233A"/>
                </a:solidFill>
                <a:latin typeface="Helvetica"/>
              </a:rPr>
              <a:t>. The Linux Kernel Archives. https://www.kernel.org/linux.html</a:t>
            </a:r>
          </a:p>
          <a:p>
            <a:pPr algn="l" marL="457200" indent="-457200">
              <a:lnSpc>
                <a:spcPts val="1416"/>
              </a:lnSpc>
              <a:spcBef>
                <a:spcPts val="0"/>
              </a:spcBef>
              <a:spcAft>
                <a:spcPts val="500"/>
              </a:spcAft>
            </a:pPr>
            <a:r>
              <a:rPr sz="1200" b="0" i="0">
                <a:solidFill>
                  <a:srgbClr val="14233A"/>
                </a:solidFill>
                <a:latin typeface="Helvetica"/>
              </a:rPr>
              <a:t>The Open Group. (2025). </a:t>
            </a:r>
            <a:r>
              <a:rPr sz="1200" b="0" i="1">
                <a:solidFill>
                  <a:srgbClr val="14233A"/>
                </a:solidFill>
                <a:latin typeface="Helvetica"/>
              </a:rPr>
              <a:t>Open Brand register: macOS version 26.0 Tahoe</a:t>
            </a:r>
            <a:r>
              <a:rPr sz="1200" b="0" i="0">
                <a:solidFill>
                  <a:srgbClr val="14233A"/>
                </a:solidFill>
                <a:latin typeface="Helvetica"/>
              </a:rPr>
              <a:t>. https://www.opengroup.org/openbrand/register/brand3725.htm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an Operating System?</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