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media1.mp3" ContentType="audio/mpeg"/>
  <Override PartName="/ppt/media/media2.mp3" ContentType="audio/mpeg"/>
  <Override PartName="/ppt/media/media3.mp3" ContentType="audio/mpeg"/>
  <Override PartName="/ppt/media/media4.mp3" ContentType="audio/mpeg"/>
  <Override PartName="/ppt/media/media5.mp3" ContentType="audio/mpeg"/>
  <Override PartName="/ppt/media/media6.mp3" ContentType="audio/mpeg"/>
  <Override PartName="/ppt/media/media7.mp3" ContentType="audio/mpeg"/>
  <Override PartName="/ppt/media/media8.mp3" ContentType="audio/m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Start here: read the story and the objectives.</a:t>
            </a:r>
          </a:p>
          <a:p>
            <a:r>
              <a:t>- 5 min: The CIA Triad: ask three volunteers to be the guards and say their job in their own words.</a:t>
            </a:r>
          </a:p>
          <a:p>
            <a:r>
              <a:t>- 10 min: Safe Credential Management: everyone writes a practice passphrase they will not use, and counts the characters together.</a:t>
            </a:r>
          </a:p>
          <a:p>
            <a:r>
              <a:t>- 8 min: Safe Browsing: explore the Wi-Fi and pop-up pictures. Practice saying out loud: slow down, hang up, call back.</a:t>
            </a:r>
          </a:p>
          <a:p>
            <a:r>
              <a:t>- 8 min: Email Management: in pairs, circle the warning signs on the printed example scam.</a:t>
            </a:r>
          </a:p>
          <a:p>
            <a:r>
              <a:t>- 9 min: Practice and quiz together, then the three Remember cards.</a:t>
            </a:r>
          </a:p>
          <a:p/>
          <a:p>
            <a:r>
              <a:t>What you need:</a:t>
            </a:r>
          </a:p>
          <a:p>
            <a:r>
              <a:t>- Projector or large TV for the slides</a:t>
            </a:r>
          </a:p>
          <a:p>
            <a:r>
              <a:t>- Printed handouts, one per person</a:t>
            </a:r>
          </a:p>
          <a:p>
            <a:r>
              <a:t>- A small lockbox or folder of pretend papers for the three-guards story</a:t>
            </a:r>
          </a:p>
          <a:p>
            <a:r>
              <a:t>- Printed copies of the example scam email and text, one per pair</a:t>
            </a:r>
          </a:p>
          <a:p>
            <a:r>
              <a:t>- Index cards for writing the reporting info</a:t>
            </a:r>
          </a:p>
          <a:p>
            <a:r>
              <a:t>- Participants' own phones, tablets, or laptops</a:t>
            </a:r>
          </a:p>
          <a:p/>
          <a:p>
            <a:r>
              <a:t>Talk about it:</a:t>
            </a:r>
          </a:p>
          <a:p>
            <a:r>
              <a:t>- Has anyone here received a message or call that felt like a scam? What made you suspicious?</a:t>
            </a:r>
          </a:p>
          <a:p>
            <a:r>
              <a:t>- Who in your family would you talk to before sending money, and what would your family code word be like?</a:t>
            </a:r>
          </a:p>
          <a:p>
            <a:r>
              <a:t>- How could we help the Elders in our community spot and report scams?</a:t>
            </a:r>
          </a:p>
          <a:p/>
          <a:p>
            <a:r>
              <a:t>The picture slides have every numbered detail in their speaker notes.</a:t>
            </a:r>
          </a:p>
          <a:p/>
          <a:p>
            <a:r>
              <a:t>STORY: Think about where your family keeps its important papers: birth certificates, the title to the pickup, letters from the clinic, maybe all in a lockbox in the closet. You keep the box locked so strangers cannot read what is inside. You make sure no one changes those papers. And you keep the box where you can find it fast when someone asks for a copy. Today, many of the same papers live in email, on our phones, and in online accounts. Scammers knock on those doors every day, by email, text, phone call, and pop-up. This class shows you how to guard them, one picture at a time.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Think about where your family keeps its important papers: birth certificates, the title to the pickup, letters from the clinic, maybe all in a lockbox in the closet. You keep the box locked so strangers cannot read what is inside. You make sure no one changes those papers. And you keep the box where you can find it fast when someone asks for a copy. Today, many of the same papers live in email, on our phones, and in online accounts. Scammers knock on those doors every day, by email, text, phone call, and pop-up. This class shows you how to guard them, one picture at a time.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Guards for Your Important Records</a:t>
            </a:r>
          </a:p>
          <a:p/>
          <a:p>
            <a:r>
              <a:t>What the picture shows: A records room with a locked filing cabinet and three guards. One at the door checks a list of who may enter (confidentiality). One holds a sealed folder so nothing is changed (integrity). One stands under a clock and an Open sign beside a backup box (availability).</a:t>
            </a:r>
          </a:p>
          <a:p/>
          <a:p>
            <a:r>
              <a:t>1. Confidentiality: the guard at the door. The first guard checks a list at the door, so only people with permission see what is inside. NIST (the National Institute of Standards and Technology) calls this confidentiality: "preserving authorized restrictions on information access and disclosure." Your password is the guard at the door of your email.</a:t>
            </a:r>
          </a:p>
          <a:p>
            <a:r>
              <a:t>2. Integrity: nothing changed without permission. The second guard makes sure no one changes, adds to, or throws away a record without permission. The same experts call this integrity: "guarding against improper information modification or destruction." It means you can trust that a record is true.</a:t>
            </a:r>
          </a:p>
          <a:p>
            <a:r>
              <a:t>3. Availability: there when you need it. The third guard keeps the office open on time and keeps a backup copy in a safe place, in case of a fire or a broken computer. The same experts call this availability: "ensuring timely and reliable access to and use of information." A record you cannot reach when you need it does not help anyone.</a:t>
            </a:r>
          </a:p>
          <a:p>
            <a:r>
              <a:t>4. Your accounts are records rooms too. Your email, photos, bank account, and health portal hold your family's important papers in digital form. Security experts call the three guards the CIA triad, for Confidentiality, Integrity, and Availability. It has nothing to do with the spy agency. This class teaches you to be all three guards for your own accounts.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Length Beats Odd Symbols</a:t>
            </a:r>
          </a:p>
          <a:p/>
          <a:p>
            <a:r>
              <a:t>What the picture shows: Two password fields compared. "Summer24!" is only 9 characters and stops short of a dashed line marking 15 characters. The passphrase "blue pickup sagebrush morning" is 29 characters and passes the line. Side cards say spaces are fine and to change a password only if it leaks, not on a schedule.</a:t>
            </a:r>
          </a:p>
          <a:p/>
          <a:p>
            <a:r>
              <a:t>1. Short and tricky. A password like this one mixes capitals, numbers, and a symbol, but it is only 9 characters long. Short passwords built from a word, a year, and a symbol follow a pattern that is easier to guess than it looks.</a:t>
            </a:r>
          </a:p>
          <a:p>
            <a:r>
              <a:t>2. Long and simple. A passphrase is a few words in a row that do not belong together. It is long, so it is hard to guess, and it paints a picture, so it is easy for you to remember. The government's security experts say length matters more than odd symbols.</a:t>
            </a:r>
          </a:p>
          <a:p>
            <a:r>
              <a:t>3. 15 characters or more. NIST (the National Institute of Standards and Technology) published new password rules in 2025. When a password is the only lock, it should be at least 15 characters long, and sign-in systems should allow at least 64. Sites should check new passwords against lists of passwords that have leaked before.</a:t>
            </a:r>
          </a:p>
          <a:p>
            <a:r>
              <a:t>4. Spaces are fine. The same rules say sign-in systems should allow spaces, so a passphrase can be real words with spaces between them. They also say sites should not force you to add special symbols, or use password hints and security questions.</a:t>
            </a:r>
          </a:p>
          <a:p>
            <a:r>
              <a:t>5. Change it if it leaks. You no longer need to change a good password every few months. Change it right away if you learn it was stolen or leaked, or if you typed it into a scam page.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Keyring and a Second Lock</a:t>
            </a:r>
          </a:p>
          <a:p/>
          <a:p>
            <a:r>
              <a:t>What the picture shows: On the left, a password manager drawn as a locked box holding a keyring with a different key for email, bank, clinic, and shopping, opened by one master passphrase. On the right, an account's front door has two locks, a password and a code from a phone. A person holding a stolen key is stopped at the second lock.</a:t>
            </a:r>
          </a:p>
          <a:p/>
          <a:p>
            <a:r>
              <a:t>1. A locked box for your keys. A password manager is an app that keeps a different strong password for each of your accounts, like a keyring in a locked box. The government's security experts say password managers and autofill are fine to use. It can make new passwords for you and fill them in when you sign in.</a:t>
            </a:r>
          </a:p>
          <a:p>
            <a:r>
              <a:t>2. One master passphrase. You only need to remember one long passphrase: the one that opens the password manager. Make it at least 15 characters, and never use it anywhere else.</a:t>
            </a:r>
          </a:p>
          <a:p>
            <a:r>
              <a:t>3. A different key for every door. If you use one password everywhere, one stolen key opens every door: your email, your bank, and your shopping. A different password for each account keeps a leak at one place from spreading to the rest.</a:t>
            </a:r>
          </a:p>
          <a:p>
            <a:r>
              <a:t>4. MFA: a second lock. MFA (multifactor authentication) adds a second lock, such as a code sent to your phone or an app that asks "Is this you?" CISA (the Cybersecurity and Infrastructure Security Agency) lists turning on MFA as one of four key steps to stay safe online. Start with your email, because it can reset all your other passwords.</a:t>
            </a:r>
          </a:p>
          <a:p>
            <a:r>
              <a:t>5. Keep your code to yourself. The sign-in code is the second key, so it only works if you keep it. Never read it to someone who calls, texts, or emails you, even if they say they are from your bank or a tech company.</a:t>
            </a:r>
          </a:p>
          <a:p>
            <a:r>
              <a:t>6. A stolen password is not enough. This person has a stolen password, but the door has two locks. Without the code from your phone, they are stuck outside.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Safe Browsing at the Community Center</a:t>
            </a:r>
          </a:p>
          <a:p/>
          <a:p>
            <a:r>
              <a:t>What the picture shows: Inside a community center, a wall sign gives the Wi-Fi network name, and a phone lists the real network and an unknown "Free Public WiFi." A laptop shows a site with a padlock and https, a big fake DOWNLOAD NOW ad above the real small link, and a fake "Your browser is out of date" pop-up. A second phone shows automatic updates turned on in Settings.</a:t>
            </a:r>
          </a:p>
          <a:p/>
          <a:p>
            <a:r>
              <a:t>1. The padlock and https. A padlock or "https" in the address bar means your connection to the site is private, so others on the Wi-Fi cannot read it. The FTC (Federal Trade Commission) says most sites now work this way. But it does not mean the site is honest: a scammer's own site can have a padlock too.</a:t>
            </a:r>
          </a:p>
          <a:p>
            <a:r>
              <a:t>2. Pick the right network. Anyone can set up a network with an official-sounding name. Ask the front desk for the exact name before you join, and pick that one. Skip networks you do not recognize.</a:t>
            </a:r>
          </a:p>
          <a:p>
            <a:r>
              <a:t>3. The fake download button. Big, bright DOWNLOAD buttons on free websites can be ads, and some lead to harmful software. The real link is often smaller. If you are not sure, do not click, and ask someone you trust.</a:t>
            </a:r>
          </a:p>
          <a:p>
            <a:r>
              <a:t>4. The fake update warning. A pop-up on a website is not how real updates arrive. This one is trying to get you to install something harmful. Close it and do not click Update.</a:t>
            </a:r>
          </a:p>
          <a:p>
            <a:r>
              <a:t>5. Real updates come from Settings. Real updates come from your phone or computer's own Settings or app store. CISA (the Cybersecurity and Infrastructure Security Agency) says to "turn on the automatic updates," so your device fixes security problems on its own.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Scary Pop-Up: Slow Down, Hang Up, Call Back</a:t>
            </a:r>
          </a:p>
          <a:p/>
          <a:p>
            <a:r>
              <a:t>What the picture shows: An Elder at the kitchen table looks at a laptop filled with a red example scam warning: "Virus found, call Tech Support now, 1-555-0100, do not turn off your computer." A phone rings on the table. Three steps on the right say slow down, hang up or close it, and call back on a number you know. A note on the fridge holds a family code word.</a:t>
            </a:r>
          </a:p>
          <a:p/>
          <a:p>
            <a:r>
              <a:t>1. A fake warning. Tech support scams start with a pop-up, call, or message that says your computer has a virus and gives a number to call. Be very careful with any warning that tells you to call a phone number. In a 2025 report, the FTC (Federal Trade Commission) said people 60 and older reported losing $159 million to tech support scams.</a:t>
            </a:r>
          </a:p>
          <a:p>
            <a:r>
              <a:t>2. "Do not turn off your computer". This line is a trick to keep you scared and on the page. You can close the browser, or hold the power button to restart. If the pop-up comes back, ask someone you trust for help.</a:t>
            </a:r>
          </a:p>
          <a:p>
            <a:r>
              <a:t>3. The person on the phone. If you call, the scammer may ask to get into your computer from far away, or ask you to pay to fix a problem that is not real. Do not let them in and do not pay. If you already did, call your bank using the number on your card.</a:t>
            </a:r>
          </a:p>
          <a:p>
            <a:r>
              <a:t>4. Slow down, hang up, call back. Every scam tries to rush you. Stop, hang up or close the window, then call a person or company yourself, using a number you already know, like the one on your bill, your card, or in your own contacts.</a:t>
            </a:r>
          </a:p>
          <a:p>
            <a:r>
              <a:t>5. A family code word. Imposter scams were the most reported kind of fraud in 2025, with over $3.5 billion lost, says the FTC (Federal Trade Commission). A caller may pretend to be a grandchild in trouble. Choose a family code word that only your family knows, and ask for it before you send anything.</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Spot the Signs: a Fake Email and Text</a:t>
            </a:r>
          </a:p>
          <a:p/>
          <a:p>
            <a:r>
              <a:t>What the picture shows: An example scam email from an invented Example Power Co. greets "Dear Customer," claims suspicious activity, threatens a shutoff in 24 hours, and asks you to confirm your name, birth date, and card number. Pointing at its button shows a strange example.net address. A phone shows an example scam text about a refund. A card lists where to report phishing.</a:t>
            </a:r>
          </a:p>
          <a:p/>
          <a:p>
            <a:r>
              <a:t>1. A greeting that does not know you. "Dear Customer" is a generic greeting. The FTC (Federal Trade Commission) lists generic greetings as a sign of phishing. A company you really do business with usually knows your name.</a:t>
            </a:r>
          </a:p>
          <a:p>
            <a:r>
              <a:t>2. A scary problem and a deadline. The message claims suspicious activity and says your power will be shut off. Scammers invent account and payment problems, then add a deadline so you act before you think. Slow down: a real problem will still be there after you check.</a:t>
            </a:r>
          </a:p>
          <a:p>
            <a:r>
              <a:t>3. A request to confirm your information. Phishing messages often ask you to "confirm" personal or bank information. Do not type your date of birth, card number, or password from a link in a message. If you are worried, call the company using the number on your bill or card.</a:t>
            </a:r>
          </a:p>
          <a:p>
            <a:r>
              <a:t>4. Where the link really goes. On a computer, rest the mouse pointer on a link or button without clicking to see the real address. Here it goes to a strange address, not the company's own website. On a phone, it is safer to skip the link and open the company's app or website yourself.</a:t>
            </a:r>
          </a:p>
          <a:p>
            <a:r>
              <a:t>5. Refunds and free gifts. Texts work the same way. Offers of refunds or freebies, and bills you do not recognize, are common signs of a scam. If you do not know about a refund, there probably is not one. Do not tap the link.</a:t>
            </a:r>
          </a:p>
          <a:p>
            <a:r>
              <a:t>6. Report it, then delete it. Forward phishing email to reportphishing@apwg.org. Forward scam texts to 7726, which spells SPAM on the keypad. You can also report scams to the FTC (Federal Trade Commission) at ReportFraud.ftc.gov. Then delete the message.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Long passphrase, never reused, plus a second lock</a:t>
            </a:r>
          </a:p>
          <a:p>
            <a:r>
              <a:t>Slow down before you click or reply</a:t>
            </a:r>
          </a:p>
          <a:p>
            <a:r>
              <a:t>Hang up, then call a number you know</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winter storm knocks out power at the clinic, and for three days no one can open the records they need. Which of the three guards was let down?</a:t>
            </a:r>
          </a:p>
          <a:p>
            <a:r>
              <a:t>Answer: C. Availability: reaching it when needed</a:t>
            </a:r>
          </a:p>
          <a:p>
            <a:r>
              <a:t>The records were not seen by the wrong people or changed, but no one could reach them. Availability means timely and reliable access, which is why backups and plans for outages matter.</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winter storm knocks out power at the clinic, and for three days no one can open the records they need. Which of the three guards was let down?</a:t>
            </a:r>
          </a:p>
          <a:p>
            <a:r>
              <a:t>Answer: C. Availability: reaching it when needed</a:t>
            </a:r>
          </a:p>
          <a:p>
            <a:r>
              <a:t>The records were not seen by the wrong people or changed, but no one could reach them. Availability means timely and reliable access, which is why backups and plans for outages matter.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are making a new password for your email. Which is the best choice?</a:t>
            </a:r>
          </a:p>
          <a:p>
            <a:r>
              <a:t>Answer: B. Four words that do not belong together, used only for email</a:t>
            </a:r>
          </a:p>
          <a:p>
            <a:r>
              <a:t>Length matters more than odd symbols, and a password used in two places can be stolen once and used twice. A long passphrase used only for email is the safest of the three.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are making a new password for your email. Which is the best choice?</a:t>
            </a:r>
          </a:p>
          <a:p>
            <a:r>
              <a:t>Answer: B. Four words that do not belong together, used only for email</a:t>
            </a:r>
          </a:p>
          <a:p>
            <a:r>
              <a:t>Length matters more than odd symbols, and a password used in two places can be stolen once and used twice. A long passphrase used only for email is the safest of the three.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text says your power will be shut off today unless you tap a link and confirm your card number. What should you do?</a:t>
            </a:r>
          </a:p>
          <a:p>
            <a:r>
              <a:t>Answer: B. Do not tap. Forward it to 7726, then call the power company at the number on your bill</a:t>
            </a:r>
          </a:p>
          <a:p>
            <a:r>
              <a:t>A scary deadline and a request to confirm information are signs of phishing. Report the text by forwarding it to 7726, then check with the company using a number you already know.</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text says your power will be shut off today unless you tap a link and confirm your card number. What should you do?</a:t>
            </a:r>
          </a:p>
          <a:p>
            <a:r>
              <a:t>Answer: B. Do not tap. Forward it to 7726, then call the power company at the number on your bill</a:t>
            </a:r>
          </a:p>
          <a:p>
            <a:r>
              <a:t>A scary deadline and a request to confirm information are signs of phishing. Report the text by forwarding it to 7726, then check with the company using a number you already know.</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the community center, a shopping site you have never heard of shows a padlock and https. What does the padlock tell you?</a:t>
            </a:r>
          </a:p>
          <a:p>
            <a:r>
              <a:t>Answer: B. Your connection to the site is private</a:t>
            </a:r>
          </a:p>
          <a:p>
            <a:r>
              <a:t>The padlock means no one else on the Wi-Fi can read what you send. The FTC (Federal Trade Commission) warns that a scammer's own site can have a padlock too.</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the community center, a shopping site you have never heard of shows a padlock and https. What does the padlock tell you?</a:t>
            </a:r>
          </a:p>
          <a:p>
            <a:r>
              <a:t>Answer: B. Your connection to the site is private</a:t>
            </a:r>
          </a:p>
          <a:p>
            <a:r>
              <a:t>The padlock means no one else on the Wi-Fi can read what you send. The FTC (Federal Trade Commission) warns that a scammer's own site can have a padlock too.</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caller says he is your grandson, he is in trouble, and he needs money right now. He asks you not to tell anyone. What should you do?</a:t>
            </a:r>
          </a:p>
          <a:p>
            <a:r>
              <a:t>Answer: C. Hang up and call your grandson or family on a number you know, or ask for the family code word</a:t>
            </a:r>
          </a:p>
          <a:p>
            <a:r>
              <a:t>This is a common imposter scam: a rush, a secret, and a request for money. Slow down, hang up, and call back on a number you already know.</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caller says he is your grandson, he is in trouble, and he needs money right now. He asks you not to tell anyone. What should you do?</a:t>
            </a:r>
          </a:p>
          <a:p>
            <a:r>
              <a:t>Answer: C. Hang up and call your grandson or family on a number you know, or ask for the family code word</a:t>
            </a:r>
          </a:p>
          <a:p>
            <a:r>
              <a:t>This is a common imposter scam: a rush, a secret, and a request for money. Slow down, hang up, and call back on a number you already know.</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Start here: read the story and the objectives.</a:t>
            </a:r>
          </a:p>
          <a:p>
            <a:r>
              <a:t>- 5 min: The CIA Triad: ask three volunteers to be the guards and say their job in their own words.</a:t>
            </a:r>
          </a:p>
          <a:p>
            <a:r>
              <a:t>- 10 min: Safe Credential Management: everyone writes a practice passphrase they will not use, and counts the characters together.</a:t>
            </a:r>
          </a:p>
          <a:p>
            <a:r>
              <a:t>- 8 min: Safe Browsing: explore the Wi-Fi and pop-up pictures. Practice saying out loud: slow down, hang up, call back.</a:t>
            </a:r>
          </a:p>
          <a:p>
            <a:r>
              <a:t>- 8 min: Email Management: in pairs, circle the warning signs on the printed example scam.</a:t>
            </a:r>
          </a:p>
          <a:p>
            <a:r>
              <a:t>- 9 min: Practice and quiz together, then the three Remember cards.</a:t>
            </a:r>
          </a:p>
          <a:p/>
          <a:p>
            <a:r>
              <a:t>What you need:</a:t>
            </a:r>
          </a:p>
          <a:p>
            <a:r>
              <a:t>- Projector or large TV for the slides</a:t>
            </a:r>
          </a:p>
          <a:p>
            <a:r>
              <a:t>- Printed handouts, one per person</a:t>
            </a:r>
          </a:p>
          <a:p>
            <a:r>
              <a:t>- A small lockbox or folder of pretend papers for the three-guards story</a:t>
            </a:r>
          </a:p>
          <a:p>
            <a:r>
              <a:t>- Printed copies of the example scam email and text, one per pair</a:t>
            </a:r>
          </a:p>
          <a:p>
            <a:r>
              <a:t>- Index cards for writing the reporting info</a:t>
            </a:r>
          </a:p>
          <a:p>
            <a:r>
              <a:t>- Participants' own phones, tablets, or laptops</a:t>
            </a:r>
          </a:p>
          <a:p/>
          <a:p>
            <a:r>
              <a:t>Talk about it:</a:t>
            </a:r>
          </a:p>
          <a:p>
            <a:r>
              <a:t>- Has anyone here received a message or call that felt like a scam? What made you suspicious?</a:t>
            </a:r>
          </a:p>
          <a:p>
            <a:r>
              <a:t>- Who in your family would you talk to before sending money, and what would your family code word be like?</a:t>
            </a:r>
          </a:p>
          <a:p>
            <a:r>
              <a:t>- How could we help the Elders in our community spot and report scams?</a:t>
            </a:r>
          </a:p>
          <a:p/>
          <a:p>
            <a:r>
              <a:t>The picture slides have every numbered detail in their speaker notes.</a:t>
            </a:r>
          </a:p>
          <a:p/>
          <a:p>
            <a:r>
              <a:t>STORY: Think about where your family keeps its important papers: birth certificates, the title to the pickup, letters from the clinic, maybe all in a lockbox in the closet. You keep the box locked so strangers cannot read what is inside. You make sure no one changes those papers. And you keep the box where you can find it fast when someone asks for a copy. Today, many of the same papers live in email, on our phones, and in online accounts. Scammers knock on those doors every day, by email, text, phone call, and pop-up. This class shows you how to guard them, one picture at a time.</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Start here: read the story and the objectives.</a:t>
            </a:r>
          </a:p>
          <a:p>
            <a:r>
              <a:t>- 5 min: The CIA Triad: ask three volunteers to be the guards and say their job in their own words.</a:t>
            </a:r>
          </a:p>
          <a:p>
            <a:r>
              <a:t>- 10 min: Safe Credential Management: everyone writes a practice passphrase they will not use, and counts the characters together.</a:t>
            </a:r>
          </a:p>
          <a:p>
            <a:r>
              <a:t>- 8 min: Safe Browsing: explore the Wi-Fi and pop-up pictures. Practice saying out loud: slow down, hang up, call back.</a:t>
            </a:r>
          </a:p>
          <a:p>
            <a:r>
              <a:t>- 8 min: Email Management: in pairs, circle the warning signs on the printed example scam.</a:t>
            </a:r>
          </a:p>
          <a:p>
            <a:r>
              <a:t>- 9 min: Practice and quiz together, then the three Remember cards.</a:t>
            </a:r>
          </a:p>
          <a:p/>
          <a:p>
            <a:r>
              <a:t>What you need:</a:t>
            </a:r>
          </a:p>
          <a:p>
            <a:r>
              <a:t>- Projector or large TV for the slides</a:t>
            </a:r>
          </a:p>
          <a:p>
            <a:r>
              <a:t>- Printed handouts, one per person</a:t>
            </a:r>
          </a:p>
          <a:p>
            <a:r>
              <a:t>- A small lockbox or folder of pretend papers for the three-guards story</a:t>
            </a:r>
          </a:p>
          <a:p>
            <a:r>
              <a:t>- Printed copies of the example scam email and text, one per pair</a:t>
            </a:r>
          </a:p>
          <a:p>
            <a:r>
              <a:t>- Index cards for writing the reporting info</a:t>
            </a:r>
          </a:p>
          <a:p>
            <a:r>
              <a:t>- Participants' own phones, tablets, or laptops</a:t>
            </a:r>
          </a:p>
          <a:p/>
          <a:p>
            <a:r>
              <a:t>Talk about it:</a:t>
            </a:r>
          </a:p>
          <a:p>
            <a:r>
              <a:t>- Has anyone here received a message or call that felt like a scam? What made you suspicious?</a:t>
            </a:r>
          </a:p>
          <a:p>
            <a:r>
              <a:t>- Who in your family would you talk to before sending money, and what would your family code word be like?</a:t>
            </a:r>
          </a:p>
          <a:p>
            <a:r>
              <a:t>- How could we help the Elders in our community spot and report scams?</a:t>
            </a:r>
          </a:p>
          <a:p/>
          <a:p>
            <a:r>
              <a:t>The picture slides have every numbered detail in their speaker notes.</a:t>
            </a:r>
          </a:p>
          <a:p/>
          <a:p>
            <a:r>
              <a:t>STORY: Think about where your family keeps its important papers: birth certificates, the title to the pickup, letters from the clinic, maybe all in a lockbox in the closet. You keep the box locked so strangers cannot read what is inside. You make sure no one changes those papers. And you keep the box where you can find it fast when someone asks for a copy. Today, many of the same papers live in email, on our phones, and in online accounts. Scammers knock on those doors every day, by email, text, phone call, and pop-up. This class shows you how to guard them, one picture at a time.</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(45 minutes)</a:t>
            </a:r>
          </a:p>
          <a:p/>
          <a:p>
            <a:r>
              <a:t>Lesson plan:</a:t>
            </a:r>
          </a:p>
          <a:p>
            <a:r>
              <a:t>- 5 min: Start here: read the story and the objectives.</a:t>
            </a:r>
          </a:p>
          <a:p>
            <a:r>
              <a:t>- 5 min: The CIA Triad: ask three volunteers to be the guards and say their job in their own words.</a:t>
            </a:r>
          </a:p>
          <a:p>
            <a:r>
              <a:t>- 10 min: Safe Credential Management: everyone writes a practice passphrase they will not use, and counts the characters together.</a:t>
            </a:r>
          </a:p>
          <a:p>
            <a:r>
              <a:t>- 8 min: Safe Browsing: explore the Wi-Fi and pop-up pictures. Practice saying out loud: slow down, hang up, call back.</a:t>
            </a:r>
          </a:p>
          <a:p>
            <a:r>
              <a:t>- 8 min: Email Management: in pairs, circle the warning signs on the printed example scam.</a:t>
            </a:r>
          </a:p>
          <a:p>
            <a:r>
              <a:t>- 9 min: Practice and quiz together, then the three Remember cards.</a:t>
            </a:r>
          </a:p>
          <a:p/>
          <a:p>
            <a:r>
              <a:t>What you need:</a:t>
            </a:r>
          </a:p>
          <a:p>
            <a:r>
              <a:t>- Projector or large TV for the slides</a:t>
            </a:r>
          </a:p>
          <a:p>
            <a:r>
              <a:t>- Printed handouts, one per person</a:t>
            </a:r>
          </a:p>
          <a:p>
            <a:r>
              <a:t>- A small lockbox or folder of pretend papers for the three-guards story</a:t>
            </a:r>
          </a:p>
          <a:p>
            <a:r>
              <a:t>- Printed copies of the example scam email and text, one per pair</a:t>
            </a:r>
          </a:p>
          <a:p>
            <a:r>
              <a:t>- Index cards for writing the reporting info</a:t>
            </a:r>
          </a:p>
          <a:p>
            <a:r>
              <a:t>- Participants' own phones, tablets, or laptops</a:t>
            </a:r>
          </a:p>
          <a:p/>
          <a:p>
            <a:r>
              <a:t>Talk about it:</a:t>
            </a:r>
          </a:p>
          <a:p>
            <a:r>
              <a:t>- Has anyone here received a message or call that felt like a scam? What made you suspicious?</a:t>
            </a:r>
          </a:p>
          <a:p>
            <a:r>
              <a:t>- Who in your family would you talk to before sending money, and what would your family code word be like?</a:t>
            </a:r>
          </a:p>
          <a:p>
            <a:r>
              <a:t>- How could we help the Elders in our community spot and report scams?</a:t>
            </a:r>
          </a:p>
          <a:p/>
          <a:p>
            <a:r>
              <a:t>The picture slides have every numbered detail in their speaker notes.</a:t>
            </a:r>
          </a:p>
          <a:p/>
          <a:p>
            <a:r>
              <a:t>STORY: Think about where your family keeps its important papers: birth certificates, the title to the pickup, letters from the clinic, maybe all in a lockbox in the closet. You keep the box locked so strangers cannot read what is inside. You make sure no one changes those papers. And you keep the box where you can find it fast when someone asks for a copy. Today, many of the same papers live in email, on our phones, and in online accounts. Scammers knock on those doors every day, by email, text, phone call, and pop-up. This class shows you how to guard them, one picture at a time.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jpg"/><Relationship Id="rId5" Type="http://schemas.microsoft.com/office/2007/relationships/media" Target="../media/media1.mp3"/><Relationship Id="rId6" Type="http://schemas.openxmlformats.org/officeDocument/2006/relationships/audio" Target="../media/media1.mp3"/><Relationship Id="rId7"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5.jpg"/><Relationship Id="rId4" Type="http://schemas.microsoft.com/office/2007/relationships/media" Target="../media/media2.mp3"/><Relationship Id="rId5" Type="http://schemas.openxmlformats.org/officeDocument/2006/relationships/audio" Target="../media/media2.mp3"/><Relationship Id="rId6"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6.jpg"/><Relationship Id="rId4" Type="http://schemas.microsoft.com/office/2007/relationships/media" Target="../media/media3.mp3"/><Relationship Id="rId5" Type="http://schemas.openxmlformats.org/officeDocument/2006/relationships/audio" Target="../media/media3.mp3"/><Relationship Id="rId6"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7.jpg"/><Relationship Id="rId4" Type="http://schemas.microsoft.com/office/2007/relationships/media" Target="../media/media4.mp3"/><Relationship Id="rId5" Type="http://schemas.openxmlformats.org/officeDocument/2006/relationships/audio" Target="../media/media4.mp3"/><Relationship Id="rId6"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8.jpg"/><Relationship Id="rId4" Type="http://schemas.microsoft.com/office/2007/relationships/media" Target="../media/media5.mp3"/><Relationship Id="rId5" Type="http://schemas.openxmlformats.org/officeDocument/2006/relationships/audio" Target="../media/media5.mp3"/><Relationship Id="rId6"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9.jpg"/><Relationship Id="rId4" Type="http://schemas.microsoft.com/office/2007/relationships/media" Target="../media/media6.mp3"/><Relationship Id="rId5" Type="http://schemas.openxmlformats.org/officeDocument/2006/relationships/audio" Target="../media/media6.mp3"/><Relationship Id="rId6"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0.jpg"/><Relationship Id="rId4" Type="http://schemas.microsoft.com/office/2007/relationships/media" Target="../media/media7.mp3"/><Relationship Id="rId5" Type="http://schemas.openxmlformats.org/officeDocument/2006/relationships/audio" Target="../media/media7.mp3"/><Relationship Id="rId6"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microsoft.com/office/2007/relationships/media" Target="../media/media8.mp3"/><Relationship Id="rId4" Type="http://schemas.openxmlformats.org/officeDocument/2006/relationships/audio" Target="../media/media8.mp3"/><Relationship Id="rId5"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20.png"/><Relationship Id="rId5" Type="http://schemas.openxmlformats.org/officeDocument/2006/relationships/image" Target="../media/image13.png"/><Relationship Id="rId6"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20.png"/><Relationship Id="rId5" Type="http://schemas.openxmlformats.org/officeDocument/2006/relationships/image" Target="../media/image13.png"/><Relationship Id="rId6"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1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1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21.png"/><Relationship Id="rId5" Type="http://schemas.openxmlformats.org/officeDocument/2006/relationships/image" Target="../media/image20.png"/><Relationship Id="rId6" Type="http://schemas.openxmlformats.org/officeDocument/2006/relationships/image" Target="../media/image1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21.png"/><Relationship Id="rId5" Type="http://schemas.openxmlformats.org/officeDocument/2006/relationships/image" Target="../media/image20.png"/><Relationship Id="rId6" Type="http://schemas.openxmlformats.org/officeDocument/2006/relationships/image" Target="../media/image1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www.cisa.gov/secure-our-world" TargetMode="External"/><Relationship Id="rId4" Type="http://schemas.openxmlformats.org/officeDocument/2006/relationships/hyperlink" Target="https://consumer.ftc.gov/articles/how-recognize-and-avoid-phishing-scams"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consumer.ftc.gov/articles/are-public-wi-fi-networks-safe-what-you-need-know" TargetMode="External"/><Relationship Id="rId4" Type="http://schemas.openxmlformats.org/officeDocument/2006/relationships/hyperlink" Target="https://reportfraud.ftc.gov" TargetMode="External"/><Relationship Id="rId5" Type="http://schemas.openxmlformats.org/officeDocument/2006/relationships/hyperlink" Target="https://www.digitallearn.org"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080760"/>
            <a:ext cx="12191695" cy="77724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6016752"/>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numu-logo.png"/>
          <p:cNvPicPr>
            <a:picLocks noChangeAspect="1"/>
          </p:cNvPicPr>
          <p:nvPr/>
        </p:nvPicPr>
        <p:blipFill>
          <a:blip r:embed="rId3"/>
          <a:stretch>
            <a:fillRect/>
          </a:stretch>
        </p:blipFill>
        <p:spPr>
          <a:xfrm>
            <a:off x="640080" y="502920"/>
            <a:ext cx="914400" cy="914400"/>
          </a:xfrm>
          <a:prstGeom prst="rect">
            <a:avLst/>
          </a:prstGeom>
        </p:spPr>
      </p:pic>
      <p:pic>
        <p:nvPicPr>
          <p:cNvPr id="5" name="Picture 4" descr="numu-wordmark-white.png"/>
          <p:cNvPicPr>
            <a:picLocks noChangeAspect="1"/>
          </p:cNvPicPr>
          <p:nvPr/>
        </p:nvPicPr>
        <p:blipFill>
          <a:blip r:embed="rId4"/>
          <a:stretch>
            <a:fillRect/>
          </a:stretch>
        </p:blipFill>
        <p:spPr>
          <a:xfrm>
            <a:off x="1737360" y="713232"/>
            <a:ext cx="1846881" cy="502920"/>
          </a:xfrm>
          <a:prstGeom prst="rect">
            <a:avLst/>
          </a:prstGeom>
        </p:spPr>
      </p:pic>
      <p:sp>
        <p:nvSpPr>
          <p:cNvPr id="6" name="TextBox 5"/>
          <p:cNvSpPr txBox="1"/>
          <p:nvPr/>
        </p:nvSpPr>
        <p:spPr>
          <a:xfrm>
            <a:off x="640080" y="1973071"/>
            <a:ext cx="5943600" cy="630936"/>
          </a:xfrm>
          <a:prstGeom prst="rect">
            <a:avLst/>
          </a:prstGeom>
          <a:noFill/>
        </p:spPr>
        <p:txBody>
          <a:bodyPr wrap="square" lIns="36576" rIns="36576" tIns="0" bIns="0" anchor="t">
            <a:noAutofit/>
          </a:bodyPr>
          <a:lstStyle/>
          <a:p>
            <a:pPr algn="l">
              <a:lnSpc>
                <a:spcPts val="2124"/>
              </a:lnSpc>
              <a:spcBef>
                <a:spcPts val="0"/>
              </a:spcBef>
              <a:spcAft>
                <a:spcPts val="0"/>
              </a:spcAft>
            </a:pPr>
            <a:r>
              <a:rPr sz="1800" b="1" i="0">
                <a:solidFill>
                  <a:srgbClr val="F7E10C"/>
                </a:solidFill>
                <a:latin typeface="Helvetica"/>
              </a:rPr>
              <a:t>COMMUNITY TECH RESOURCES  ·  COMMUNITY CLASS 9 OF 10</a:t>
            </a:r>
          </a:p>
        </p:txBody>
      </p:sp>
      <p:sp>
        <p:nvSpPr>
          <p:cNvPr id="7" name="TextBox 6"/>
          <p:cNvSpPr txBox="1"/>
          <p:nvPr/>
        </p:nvSpPr>
        <p:spPr>
          <a:xfrm>
            <a:off x="640080" y="2649728"/>
            <a:ext cx="5943600" cy="1530096"/>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What Is Information Security?</a:t>
            </a:r>
          </a:p>
        </p:txBody>
      </p:sp>
      <p:sp>
        <p:nvSpPr>
          <p:cNvPr id="8" name="TextBox 7"/>
          <p:cNvSpPr txBox="1"/>
          <p:nvPr/>
        </p:nvSpPr>
        <p:spPr>
          <a:xfrm>
            <a:off x="640080" y="4271264"/>
            <a:ext cx="5943600" cy="750823"/>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DCE6F0"/>
                </a:solidFill>
                <a:latin typeface="Helvetica"/>
              </a:rPr>
              <a:t>Guard your accounts, spot scams, and browse safely</a:t>
            </a:r>
          </a:p>
        </p:txBody>
      </p:sp>
      <p:sp>
        <p:nvSpPr>
          <p:cNvPr id="9" name="Rounded Rectangle 8"/>
          <p:cNvSpPr/>
          <p:nvPr/>
        </p:nvSpPr>
        <p:spPr>
          <a:xfrm>
            <a:off x="640080" y="5159248"/>
            <a:ext cx="1438286"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5159248"/>
            <a:ext cx="1438286"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Everyone</a:t>
            </a:r>
          </a:p>
        </p:txBody>
      </p:sp>
      <p:sp>
        <p:nvSpPr>
          <p:cNvPr id="11" name="Rounded Rectangle 10"/>
          <p:cNvSpPr/>
          <p:nvPr/>
        </p:nvSpPr>
        <p:spPr>
          <a:xfrm>
            <a:off x="2215526" y="5159248"/>
            <a:ext cx="1135641"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2215526" y="5159248"/>
            <a:ext cx="1135641"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40 min</a:t>
            </a:r>
          </a:p>
        </p:txBody>
      </p:sp>
      <p:sp>
        <p:nvSpPr>
          <p:cNvPr id="13" name="Rounded Rectangle 12"/>
          <p:cNvSpPr/>
          <p:nvPr/>
        </p:nvSpPr>
        <p:spPr>
          <a:xfrm>
            <a:off x="3488328" y="5159248"/>
            <a:ext cx="1492436"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3488328" y="5159248"/>
            <a:ext cx="1492436"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6 pictures</a:t>
            </a:r>
          </a:p>
        </p:txBody>
      </p:sp>
      <p:sp>
        <p:nvSpPr>
          <p:cNvPr id="15" name="Rectangle 14"/>
          <p:cNvSpPr/>
          <p:nvPr/>
        </p:nvSpPr>
        <p:spPr>
          <a:xfrm>
            <a:off x="6812280" y="1828800"/>
            <a:ext cx="4846320" cy="277154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card-security.jpg"/>
          <p:cNvPicPr>
            <a:picLocks noChangeAspect="1"/>
          </p:cNvPicPr>
          <p:nvPr/>
        </p:nvPicPr>
        <p:blipFill>
          <a:blip r:embed="rId5"/>
          <a:stretch>
            <a:fillRect/>
          </a:stretch>
        </p:blipFill>
        <p:spPr>
          <a:xfrm>
            <a:off x="6858000" y="1874519"/>
            <a:ext cx="4754880" cy="2680106"/>
          </a:xfrm>
          <a:prstGeom prst="rect">
            <a:avLst/>
          </a:prstGeom>
        </p:spPr>
      </p:pic>
      <p:sp>
        <p:nvSpPr>
          <p:cNvPr id="17" name="TextBox 16"/>
          <p:cNvSpPr txBox="1"/>
          <p:nvPr/>
        </p:nvSpPr>
        <p:spPr>
          <a:xfrm>
            <a:off x="640080" y="6080760"/>
            <a:ext cx="10911535" cy="777240"/>
          </a:xfrm>
          <a:prstGeom prst="rect">
            <a:avLst/>
          </a:prstGeom>
          <a:noFill/>
        </p:spPr>
        <p:txBody>
          <a:bodyPr wrap="square" lIns="36576" rIns="36576" tIns="0" bIns="0" anchor="ctr">
            <a:noAutofit/>
          </a:bodyPr>
          <a:lstStyle/>
          <a:p>
            <a:pPr algn="l">
              <a:lnSpc>
                <a:spcPts val="2124"/>
              </a:lnSpc>
              <a:spcBef>
                <a:spcPts val="0"/>
              </a:spcBef>
              <a:spcAft>
                <a:spcPts val="0"/>
              </a:spcAft>
            </a:pPr>
            <a:r>
              <a:rPr sz="1800" b="0" i="0">
                <a:solidFill>
                  <a:srgbClr val="FFFFFF"/>
                </a:solidFill>
                <a:latin typeface="Helvetica"/>
              </a:rPr>
              <a:t>Free class from the Numu Communications Learning Center  ·  www.numu.tech/resources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What you will learn</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9793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879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8" name="TextBox 7"/>
          <p:cNvSpPr txBox="1"/>
          <p:nvPr/>
        </p:nvSpPr>
        <p:spPr>
          <a:xfrm>
            <a:off x="1298448" y="1298448"/>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Explain the three goals of information security, confidentiality, integrity, and availability, using an everyday example</a:t>
            </a:r>
          </a:p>
        </p:txBody>
      </p:sp>
      <p:sp>
        <p:nvSpPr>
          <p:cNvPr id="9" name="Oval 8"/>
          <p:cNvSpPr/>
          <p:nvPr/>
        </p:nvSpPr>
        <p:spPr>
          <a:xfrm>
            <a:off x="640080" y="228345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27431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1" name="TextBox 10"/>
          <p:cNvSpPr txBox="1"/>
          <p:nvPr/>
        </p:nvSpPr>
        <p:spPr>
          <a:xfrm>
            <a:off x="1298448" y="2283967"/>
            <a:ext cx="10253167" cy="1405127"/>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Make a long passphrase, use a password manager so you never reuse a password, and turn on MFA (multifactor authentication)</a:t>
            </a:r>
          </a:p>
        </p:txBody>
      </p:sp>
      <p:sp>
        <p:nvSpPr>
          <p:cNvPr id="12" name="Oval 11"/>
          <p:cNvSpPr/>
          <p:nvPr/>
        </p:nvSpPr>
        <p:spPr>
          <a:xfrm>
            <a:off x="640080" y="3688587"/>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3679443"/>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4" name="TextBox 13"/>
          <p:cNvSpPr txBox="1"/>
          <p:nvPr/>
        </p:nvSpPr>
        <p:spPr>
          <a:xfrm>
            <a:off x="1298448" y="3689095"/>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Spot the warning signs of phishing in email and text messages, and report them</a:t>
            </a:r>
          </a:p>
        </p:txBody>
      </p:sp>
      <p:sp>
        <p:nvSpPr>
          <p:cNvPr id="15" name="Oval 14"/>
          <p:cNvSpPr/>
          <p:nvPr/>
        </p:nvSpPr>
        <p:spPr>
          <a:xfrm>
            <a:off x="640080" y="4674107"/>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4664963"/>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7" name="TextBox 16"/>
          <p:cNvSpPr txBox="1"/>
          <p:nvPr/>
        </p:nvSpPr>
        <p:spPr>
          <a:xfrm>
            <a:off x="1298448" y="4674615"/>
            <a:ext cx="10253167" cy="1405127"/>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Browse safely on public Wi-Fi, keep your devices updated, and stop tech support and imposter scams: slow down, hang up, and call back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The story</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ectangle 5"/>
          <p:cNvSpPr/>
          <p:nvPr/>
        </p:nvSpPr>
        <p:spPr>
          <a:xfrm>
            <a:off x="594359" y="1298448"/>
            <a:ext cx="91440" cy="4767072"/>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6675120" cy="5212080"/>
          </a:xfrm>
          <a:prstGeom prst="rect">
            <a:avLst/>
          </a:prstGeom>
          <a:noFill/>
        </p:spPr>
        <p:txBody>
          <a:bodyPr wrap="square" lIns="36576" rIns="36576" tIns="0" bIns="0" anchor="t">
            <a:noAutofit/>
          </a:bodyPr>
          <a:lstStyle/>
          <a:p>
            <a:pPr algn="l">
              <a:lnSpc>
                <a:spcPts val="2832"/>
              </a:lnSpc>
              <a:spcBef>
                <a:spcPts val="0"/>
              </a:spcBef>
              <a:spcAft>
                <a:spcPts val="0"/>
              </a:spcAft>
            </a:pPr>
            <a:r>
              <a:rPr sz="2400" b="0" i="0">
                <a:solidFill>
                  <a:srgbClr val="14233A"/>
                </a:solidFill>
                <a:latin typeface="Helvetica"/>
              </a:rPr>
              <a:t>Think about where your family keeps its important papers: birth certificates, the title to the pickup, letters from the clinic, maybe all in a lockbox in the closet. You keep the box locked so strangers cannot read what is inside. You make sure no one changes those papers. And you keep the box where you can find it fast when someone asks for a copy. Today, many of the same papers live in email, on our phones, and in online accounts. Scammers knock on those doors every day, by email, text, phone call, and pop-up. This class shows you how to guard them, one picture at a time.</a:t>
            </a:r>
          </a:p>
        </p:txBody>
      </p:sp>
      <p:sp>
        <p:nvSpPr>
          <p:cNvPr id="8" name="Rectangle 7"/>
          <p:cNvSpPr/>
          <p:nvPr/>
        </p:nvSpPr>
        <p:spPr>
          <a:xfrm>
            <a:off x="7909560" y="1920240"/>
            <a:ext cx="3794760" cy="2134209"/>
          </a:xfrm>
          <a:prstGeom prst="rect">
            <a:avLst/>
          </a:prstGeom>
          <a:solidFill>
            <a:srgbClr val="A9C4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9" name="Picture 8" descr="card-security.jpg"/>
          <p:cNvPicPr>
            <a:picLocks noChangeAspect="1"/>
          </p:cNvPicPr>
          <p:nvPr/>
        </p:nvPicPr>
        <p:blipFill>
          <a:blip r:embed="rId4"/>
          <a:stretch>
            <a:fillRect/>
          </a:stretch>
        </p:blipFill>
        <p:spPr>
          <a:xfrm>
            <a:off x="7955279" y="1965960"/>
            <a:ext cx="3703320" cy="2083003"/>
          </a:xfrm>
          <a:prstGeom prst="rect">
            <a:avLst/>
          </a:prstGeom>
        </p:spPr>
      </p:pic>
      <p:pic>
        <p:nvPicPr>
          <p:cNvPr id="10" name="Narration">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7"/>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0"/>
                </p:tgtEl>
              </p:cMediaNode>
            </p:audio>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1</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The CIA Triad</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Information security protects three things: who can see information, that it stays correct, and that it is there when you need it.</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1 picture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Three Guards for Your Important Records</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1 of 6</a:t>
            </a:r>
          </a:p>
        </p:txBody>
      </p:sp>
      <p:pic>
        <p:nvPicPr>
          <p:cNvPr id="5" name="Picture 4" descr="deck-1-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4460"/>
                    <p14:bmk name="2" time="39090"/>
                    <p14:bmk name="3" time="60590"/>
                    <p14:bmk name="4" time="8499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2</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Safe Credential Management</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Passwords, passphrases, password managers, and a second lock on your accounts.</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2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Length Beats Odd Symbols</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2 of 6</a:t>
            </a:r>
          </a:p>
        </p:txBody>
      </p:sp>
      <p:pic>
        <p:nvPicPr>
          <p:cNvPr id="5" name="Picture 4" descr="deck-2-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1690"/>
                    <p14:bmk name="2" time="28360"/>
                    <p14:bmk name="3" time="46700"/>
                    <p14:bmk name="4" time="70640"/>
                    <p14:bmk name="5" time="8869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A Keyring and a Second Lock</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3 of 6</a:t>
            </a:r>
          </a:p>
        </p:txBody>
      </p:sp>
      <p:pic>
        <p:nvPicPr>
          <p:cNvPr id="5" name="Picture 4" descr="deck-2-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2960"/>
                    <p14:bmk name="2" time="24220"/>
                    <p14:bmk name="3" time="37050"/>
                    <p14:bmk name="4" time="53350"/>
                    <p14:bmk name="5" time="80090"/>
                    <p14:bmk name="6" time="9553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Old password advice and today's advice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914400"/>
          </a:xfrm>
          <a:prstGeom prst="rect">
            <a:avLst/>
          </a:prstGeom>
          <a:noFill/>
        </p:spPr>
        <p:txBody>
          <a:bodyPr wrap="square" lIns="36576" rIns="36576" tIns="0" bIns="0" anchor="t">
            <a:noAutofit/>
          </a:bodyPr>
          <a:lstStyle/>
          <a:p>
            <a:pPr algn="l">
              <a:lnSpc>
                <a:spcPts val="2360"/>
              </a:lnSpc>
              <a:spcBef>
                <a:spcPts val="0"/>
              </a:spcBef>
              <a:spcAft>
                <a:spcPts val="0"/>
              </a:spcAft>
            </a:pPr>
            <a:r>
              <a:rPr sz="2000" b="0" i="0">
                <a:solidFill>
                  <a:srgbClr val="3E5547"/>
                </a:solidFill>
                <a:latin typeface="Helvetica"/>
              </a:rPr>
              <a:t>In 2025, NIST (the National Institute of Standards and Technology) published new rules for organizations that run sign-in systems. They make good advice for your own passwords too.</a:t>
            </a:r>
          </a:p>
        </p:txBody>
      </p:sp>
      <p:graphicFrame>
        <p:nvGraphicFramePr>
          <p:cNvPr id="7" name="Table 6"/>
          <p:cNvGraphicFramePr>
            <a:graphicFrameLocks noGrp="1"/>
          </p:cNvGraphicFramePr>
          <p:nvPr/>
        </p:nvGraphicFramePr>
        <p:xfrm>
          <a:off x="640080" y="2035047"/>
          <a:ext cx="10911534" cy="4394200"/>
        </p:xfrm>
        <a:graphic>
          <a:graphicData uri="http://schemas.openxmlformats.org/drawingml/2006/table">
            <a:tbl>
              <a:tblPr firstRow="0" bandRow="0">
                <a:tableStyleId>{5940675A-B579-460E-94D1-54222C63F5DA}</a:tableStyleId>
              </a:tblPr>
              <a:tblGrid>
                <a:gridCol w="4771004"/>
                <a:gridCol w="6140530"/>
              </a:tblGrid>
              <a:tr h="482600">
                <a:tc>
                  <a:txBody>
                    <a:bodyPr wrap="square"/>
                    <a:lstStyle/>
                    <a:p>
                      <a:pPr algn="ctr">
                        <a:lnSpc>
                          <a:spcPts val="2360"/>
                        </a:lnSpc>
                      </a:pPr>
                      <a:r>
                        <a:rPr sz="2000" b="1" i="0">
                          <a:solidFill>
                            <a:srgbClr val="FFFFFF"/>
                          </a:solidFill>
                          <a:latin typeface="Helvetica"/>
                        </a:rPr>
                        <a:t>Old advice</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Today's advice</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r>
              <a:tr h="782320">
                <a:tc>
                  <a:txBody>
                    <a:bodyPr wrap="square"/>
                    <a:lstStyle/>
                    <a:p>
                      <a:pPr algn="l">
                        <a:lnSpc>
                          <a:spcPts val="2360"/>
                        </a:lnSpc>
                      </a:pPr>
                      <a:r>
                        <a:rPr sz="2000" b="0" i="0">
                          <a:solidFill>
                            <a:srgbClr val="14233A"/>
                          </a:solidFill>
                          <a:latin typeface="Helvetica"/>
                        </a:rPr>
                        <a:t>Mix in capitals, numbers, and symbols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Make it long: at least 15 characters when a password is the only lock</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782320">
                <a:tc>
                  <a:txBody>
                    <a:bodyPr wrap="square"/>
                    <a:lstStyle/>
                    <a:p>
                      <a:pPr algn="l">
                        <a:lnSpc>
                          <a:spcPts val="2360"/>
                        </a:lnSpc>
                      </a:pPr>
                      <a:r>
                        <a:rPr sz="2000" b="0" i="0">
                          <a:solidFill>
                            <a:srgbClr val="14233A"/>
                          </a:solidFill>
                          <a:latin typeface="Helvetica"/>
                        </a:rPr>
                        <a:t>Change your password every few months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Change it only if it was stolen or leaked</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782320">
                <a:tc>
                  <a:txBody>
                    <a:bodyPr wrap="square"/>
                    <a:lstStyle/>
                    <a:p>
                      <a:pPr algn="l">
                        <a:lnSpc>
                          <a:spcPts val="2360"/>
                        </a:lnSpc>
                      </a:pPr>
                      <a:r>
                        <a:rPr sz="2000" b="0" i="0">
                          <a:solidFill>
                            <a:srgbClr val="14233A"/>
                          </a:solidFill>
                          <a:latin typeface="Helvetica"/>
                        </a:rPr>
                        <a:t>Write a password hint or answer a security question</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Skip hints; use a password manager to remember for you</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782320">
                <a:tc>
                  <a:txBody>
                    <a:bodyPr wrap="square"/>
                    <a:lstStyle/>
                    <a:p>
                      <a:pPr algn="l">
                        <a:lnSpc>
                          <a:spcPts val="2360"/>
                        </a:lnSpc>
                      </a:pPr>
                      <a:r>
                        <a:rPr sz="2000" b="0" i="0">
                          <a:solidFill>
                            <a:srgbClr val="14233A"/>
                          </a:solidFill>
                          <a:latin typeface="Helvetica"/>
                        </a:rPr>
                        <a:t>Use one strong password you can remember</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Use a different password for every account</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782320">
                <a:tc>
                  <a:txBody>
                    <a:bodyPr wrap="square"/>
                    <a:lstStyle/>
                    <a:p>
                      <a:pPr algn="l">
                        <a:lnSpc>
                          <a:spcPts val="2360"/>
                        </a:lnSpc>
                      </a:pPr>
                      <a:r>
                        <a:rPr sz="2000" b="0" i="0">
                          <a:solidFill>
                            <a:srgbClr val="14233A"/>
                          </a:solidFill>
                          <a:latin typeface="Helvetica"/>
                        </a:rPr>
                        <a:t>A password is enough</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Add MFA (multifactor authentication) as a second lock</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bl>
          </a:graphicData>
        </a:graphic>
      </p:graphicFrame>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3</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Safe Browsing</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Public Wi-Fi, the padlock, fake download buttons, and the scary pop-up.</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2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Safe Browsing at the Community Center</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3  ·  Picture 4 of 6</a:t>
            </a:r>
          </a:p>
        </p:txBody>
      </p:sp>
      <p:pic>
        <p:nvPicPr>
          <p:cNvPr id="5" name="Picture 4" descr="deck-3-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1540"/>
                    <p14:bmk name="2" time="35350"/>
                    <p14:bmk name="3" time="49510"/>
                    <p14:bmk name="4" time="66930"/>
                    <p14:bmk name="5" time="8025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The Scary Pop-Up: Slow Down, Hang Up, Call Back</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3  ·  Picture 5 of 6</a:t>
            </a:r>
          </a:p>
        </p:txBody>
      </p:sp>
      <p:pic>
        <p:nvPicPr>
          <p:cNvPr id="5" name="Picture 4" descr="deck-3-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4430"/>
                    <p14:bmk name="2" time="30790"/>
                    <p14:bmk name="3" time="45710"/>
                    <p14:bmk name="4" time="63170"/>
                    <p14:bmk name="5" time="8038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4</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Email Management</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Spot a fake message, keep your inbox tidy, and know what to do if you were fooled.</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1 picture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Spot the Signs: a Fake Email and Text</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4  ·  Picture 6 of 6</a:t>
            </a:r>
          </a:p>
        </p:txBody>
      </p:sp>
      <p:pic>
        <p:nvPicPr>
          <p:cNvPr id="5" name="Picture 4" descr="deck-4-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2330"/>
                    <p14:bmk name="2" time="28510"/>
                    <p14:bmk name="3" time="47160"/>
                    <p14:bmk name="4" time="66410"/>
                    <p14:bmk name="5" time="86160"/>
                    <p14:bmk name="6" time="10384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Why this matters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389888"/>
            <a:ext cx="10911535" cy="3588512"/>
          </a:xfrm>
          <a:prstGeom prst="rect">
            <a:avLst/>
          </a:prstGeom>
          <a:solidFill>
            <a:srgbClr val="FDEC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640080" y="1389888"/>
            <a:ext cx="128016" cy="3588512"/>
          </a:xfrm>
          <a:prstGeom prst="rect">
            <a:avLst/>
          </a:prstGeom>
          <a:solidFill>
            <a:srgbClr val="D726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051560" y="1618488"/>
            <a:ext cx="10271455" cy="3588512"/>
          </a:xfrm>
          <a:prstGeom prst="rect">
            <a:avLst/>
          </a:prstGeom>
          <a:noFill/>
        </p:spPr>
        <p:txBody>
          <a:bodyPr wrap="square" lIns="36576" rIns="36576" tIns="0" bIns="0" anchor="t">
            <a:noAutofit/>
          </a:bodyPr>
          <a:lstStyle/>
          <a:p>
            <a:pPr algn="l">
              <a:lnSpc>
                <a:spcPts val="2832"/>
              </a:lnSpc>
              <a:spcBef>
                <a:spcPts val="0"/>
              </a:spcBef>
              <a:spcAft>
                <a:spcPts val="1000"/>
              </a:spcAft>
            </a:pPr>
            <a:r>
              <a:rPr sz="2400" b="0" i="0">
                <a:solidFill>
                  <a:srgbClr val="14233A"/>
                </a:solidFill>
                <a:latin typeface="Helvetica"/>
              </a:rPr>
              <a:t>The FTC (Federal Trade Commission) says people filed 3 million fraud reports in 2025 and reported losing $15.9 billion. Imposter scams were reported most often, with over $3.5 billion lost. Investment scams cost the most, at $7.9 billion.</a:t>
            </a:r>
          </a:p>
          <a:p>
            <a:pPr algn="l">
              <a:lnSpc>
                <a:spcPts val="2832"/>
              </a:lnSpc>
              <a:spcBef>
                <a:spcPts val="0"/>
              </a:spcBef>
              <a:spcAft>
                <a:spcPts val="1000"/>
              </a:spcAft>
            </a:pPr>
            <a:r>
              <a:rPr sz="2400" b="0" i="0">
                <a:solidFill>
                  <a:srgbClr val="14233A"/>
                </a:solidFill>
                <a:latin typeface="Helvetica"/>
              </a:rPr>
              <a:t>People 60 and older reported fraud losses that grew from about $600 million in 2020 to $2.4 billion in 2024. For people 80 and older, the median loss was over $1,600. You are not alone, and it is never too late to report it.</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Keep your inbox safe and tidy</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Let your email's spam filter do its job. Mark junk mail as spam so it learns.</a:t>
            </a:r>
          </a:p>
        </p:txBody>
      </p:sp>
      <p:sp>
        <p:nvSpPr>
          <p:cNvPr id="8" name="Rounded Rectangle 7"/>
          <p:cNvSpPr/>
          <p:nvPr/>
        </p:nvSpPr>
        <p:spPr>
          <a:xfrm>
            <a:off x="676656" y="224510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22402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Check your junk or spam folder now and then, in case a real message landed there.</a:t>
            </a:r>
          </a:p>
        </p:txBody>
      </p:sp>
      <p:sp>
        <p:nvSpPr>
          <p:cNvPr id="10" name="Rounded Rectangle 9"/>
          <p:cNvSpPr/>
          <p:nvPr/>
        </p:nvSpPr>
        <p:spPr>
          <a:xfrm>
            <a:off x="676656" y="3170682"/>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149600"/>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Do not open attachments or click links you were not expecting. The FTC (Federal Trade Commission) warns they can install harmful software called malware.</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Keep your inbox safe and tidy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Unsubscribe only from senders you know and trust. For mail from strangers, mark it as spam and delete it instead.</a:t>
            </a:r>
          </a:p>
        </p:txBody>
      </p:sp>
      <p:sp>
        <p:nvSpPr>
          <p:cNvPr id="8" name="Rounded Rectangle 7"/>
          <p:cNvSpPr/>
          <p:nvPr/>
        </p:nvSpPr>
        <p:spPr>
          <a:xfrm>
            <a:off x="676656" y="224510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22402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When a message is about your money or your account, go to the company's website or call the number you already know.</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If you think you have been scammed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8" name="TextBox 7"/>
          <p:cNvSpPr txBox="1"/>
          <p:nvPr/>
        </p:nvSpPr>
        <p:spPr>
          <a:xfrm>
            <a:off x="1298448" y="1298448"/>
            <a:ext cx="10253167" cy="1255268"/>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Stop and stay calm</a:t>
            </a:r>
          </a:p>
          <a:p>
            <a:pPr algn="l">
              <a:lnSpc>
                <a:spcPts val="2832"/>
              </a:lnSpc>
              <a:spcBef>
                <a:spcPts val="0"/>
              </a:spcBef>
              <a:spcAft>
                <a:spcPts val="0"/>
              </a:spcAft>
            </a:pPr>
            <a:r>
              <a:rPr sz="2400" b="0" i="0">
                <a:solidFill>
                  <a:srgbClr val="3E5547"/>
                </a:solidFill>
                <a:latin typeface="Helvetica"/>
              </a:rPr>
              <a:t>Stop replying, hang up, or close the window. Being fooled is not your fault; scammers are skilled at this.</a:t>
            </a:r>
          </a:p>
        </p:txBody>
      </p:sp>
      <p:sp>
        <p:nvSpPr>
          <p:cNvPr id="9" name="Oval 8"/>
          <p:cNvSpPr/>
          <p:nvPr/>
        </p:nvSpPr>
        <p:spPr>
          <a:xfrm>
            <a:off x="640080" y="2538221"/>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538221"/>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11" name="TextBox 10"/>
          <p:cNvSpPr txBox="1"/>
          <p:nvPr/>
        </p:nvSpPr>
        <p:spPr>
          <a:xfrm>
            <a:off x="1298448" y="2553715"/>
            <a:ext cx="10253167" cy="1255268"/>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Call your bank</a:t>
            </a:r>
          </a:p>
          <a:p>
            <a:pPr algn="l">
              <a:lnSpc>
                <a:spcPts val="2832"/>
              </a:lnSpc>
              <a:spcBef>
                <a:spcPts val="0"/>
              </a:spcBef>
              <a:spcAft>
                <a:spcPts val="0"/>
              </a:spcAft>
            </a:pPr>
            <a:r>
              <a:rPr sz="2400" b="0" i="0">
                <a:solidFill>
                  <a:srgbClr val="3E5547"/>
                </a:solidFill>
                <a:latin typeface="Helvetica"/>
              </a:rPr>
              <a:t>If you paid or shared card or bank information, call your bank or card company using the number on your card.</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If you think you have been scammed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8" name="TextBox 7"/>
          <p:cNvSpPr txBox="1"/>
          <p:nvPr/>
        </p:nvSpPr>
        <p:spPr>
          <a:xfrm>
            <a:off x="1298448" y="1298448"/>
            <a:ext cx="10253167" cy="1255268"/>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Change your password</a:t>
            </a:r>
          </a:p>
          <a:p>
            <a:pPr algn="l">
              <a:lnSpc>
                <a:spcPts val="2832"/>
              </a:lnSpc>
              <a:spcBef>
                <a:spcPts val="0"/>
              </a:spcBef>
              <a:spcAft>
                <a:spcPts val="0"/>
              </a:spcAft>
            </a:pPr>
            <a:r>
              <a:rPr sz="2400" b="0" i="0">
                <a:solidFill>
                  <a:srgbClr val="3E5547"/>
                </a:solidFill>
                <a:latin typeface="Helvetica"/>
              </a:rPr>
              <a:t>If you typed a password into a scam page, change it right away, and turn on MFA (multifactor authentication).</a:t>
            </a:r>
          </a:p>
        </p:txBody>
      </p:sp>
      <p:sp>
        <p:nvSpPr>
          <p:cNvPr id="9" name="Oval 8"/>
          <p:cNvSpPr/>
          <p:nvPr/>
        </p:nvSpPr>
        <p:spPr>
          <a:xfrm>
            <a:off x="640080" y="2538221"/>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538221"/>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11" name="TextBox 10"/>
          <p:cNvSpPr txBox="1"/>
          <p:nvPr/>
        </p:nvSpPr>
        <p:spPr>
          <a:xfrm>
            <a:off x="1298448" y="2553715"/>
            <a:ext cx="10253167" cy="1255268"/>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Report it</a:t>
            </a:r>
          </a:p>
          <a:p>
            <a:pPr algn="l">
              <a:lnSpc>
                <a:spcPts val="2832"/>
              </a:lnSpc>
              <a:spcBef>
                <a:spcPts val="0"/>
              </a:spcBef>
              <a:spcAft>
                <a:spcPts val="0"/>
              </a:spcAft>
            </a:pPr>
            <a:r>
              <a:rPr sz="2400" b="0" i="0">
                <a:solidFill>
                  <a:srgbClr val="3E5547"/>
                </a:solidFill>
                <a:latin typeface="Helvetica"/>
              </a:rPr>
              <a:t>Report the scam at ReportFraud.ftc.gov. Forward scam texts to 7726 and phishing email to reportphishing@apwg.org.</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If you think you have been scammed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8" name="TextBox 7"/>
          <p:cNvSpPr txBox="1"/>
          <p:nvPr/>
        </p:nvSpPr>
        <p:spPr>
          <a:xfrm>
            <a:off x="1298448" y="1298448"/>
            <a:ext cx="10253167" cy="1255268"/>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Tell someone</a:t>
            </a:r>
          </a:p>
          <a:p>
            <a:pPr algn="l">
              <a:lnSpc>
                <a:spcPts val="2832"/>
              </a:lnSpc>
              <a:spcBef>
                <a:spcPts val="0"/>
              </a:spcBef>
              <a:spcAft>
                <a:spcPts val="0"/>
              </a:spcAft>
            </a:pPr>
            <a:r>
              <a:rPr sz="2400" b="0" i="0">
                <a:solidFill>
                  <a:srgbClr val="3E5547"/>
                </a:solidFill>
                <a:latin typeface="Helvetica"/>
              </a:rPr>
              <a:t>Tell family or friends what happened. It may stop the same scammer from reaching them.</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391411"/>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3E5547"/>
                </a:solidFill>
                <a:latin typeface="Helvetica"/>
              </a:rPr>
              <a:t>About twenty minutes with your own phone or computer. Menu names differ a little from device to device, so ask a family member or a digital navigator if you get stuck.</a:t>
            </a:r>
          </a:p>
        </p:txBody>
      </p:sp>
      <p:sp>
        <p:nvSpPr>
          <p:cNvPr id="7" name="Oval 6"/>
          <p:cNvSpPr/>
          <p:nvPr/>
        </p:nvSpPr>
        <p:spPr>
          <a:xfrm>
            <a:off x="640080" y="2674366"/>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640080" y="267436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9" name="TextBox 8"/>
          <p:cNvSpPr txBox="1"/>
          <p:nvPr/>
        </p:nvSpPr>
        <p:spPr>
          <a:xfrm>
            <a:off x="1298448" y="2689860"/>
            <a:ext cx="10253167" cy="1704848"/>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Turn on MFA (multifactor authentication) for your email. Sign in to your email account, open its security settings, and look for "two-step verification" or "multifactor authentication." Follow the steps to add your phone.</a:t>
            </a:r>
          </a:p>
        </p:txBody>
      </p:sp>
      <p:pic>
        <p:nvPicPr>
          <p:cNvPr id="10" name="Narration">
            <a:hlinkClick r:id="" action="ppaction://media"/>
          </p:cNvPr>
          <p:cNvPicPr>
            <a:picLocks noChangeAspect="1"/>
          </p:cNvPicPr>
          <p:nvPr>
            <a:audioFile r:link="rId4"/>
            <p:extLst>
              <p:ext uri="{DAA4B4D4-6D71-4841-9C94-3DE7FCFB9230}">
                <p14:media xmlns:p14="http://schemas.microsoft.com/office/powerpoint/2010/main" r:embed="rId3">
                  <p14:bmkLst>
                    <p14:bmk name="1" time="12650"/>
                    <p14:bmk name="2" time="29890"/>
                    <p14:bmk name="3" time="47800"/>
                    <p14:bmk name="4" time="62170"/>
                    <p14:bmk name="5" time="73080"/>
                    <p14:bmk name="6" time="86270"/>
                    <p14:bmk name="Remember" time="99630"/>
                  </p14:bmkLst>
                </p14:media>
              </p:ext>
            </p:extLst>
          </p:nvPr>
        </p:nvPicPr>
        <p:blipFill>
          <a:blip r:embed="rId5"/>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0"/>
                </p:tgtEl>
              </p:cMediaNode>
            </p:audio>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8" name="TextBox 7"/>
          <p:cNvSpPr txBox="1"/>
          <p:nvPr/>
        </p:nvSpPr>
        <p:spPr>
          <a:xfrm>
            <a:off x="1298448" y="1298448"/>
            <a:ext cx="10253167" cy="1704848"/>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Check that automatic updates are on. iPhone or iPad: Settings, then General, then Software Update, then Automatic Updates. Android: Settings, then look for Software update or System update. Windows: Settings, then Windows Update.</a:t>
            </a:r>
          </a:p>
        </p:txBody>
      </p:sp>
      <p:sp>
        <p:nvSpPr>
          <p:cNvPr id="9" name="Oval 8"/>
          <p:cNvSpPr/>
          <p:nvPr/>
        </p:nvSpPr>
        <p:spPr>
          <a:xfrm>
            <a:off x="640080" y="2987802"/>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987802"/>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1" name="TextBox 10"/>
          <p:cNvSpPr txBox="1"/>
          <p:nvPr/>
        </p:nvSpPr>
        <p:spPr>
          <a:xfrm>
            <a:off x="1298448" y="3003296"/>
            <a:ext cx="10253167" cy="1704848"/>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Practice spotting the signs. Go back to the example scam email and text in Part 3, cover the numbers, and find the warning signs yourself. Then look in your own junk folder, without clicking anything.</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8" name="TextBox 7"/>
          <p:cNvSpPr txBox="1"/>
          <p:nvPr/>
        </p:nvSpPr>
        <p:spPr>
          <a:xfrm>
            <a:off x="1298448" y="1298448"/>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Make one new passphrase for your email: four or more words that do not belong together, at least 15 characters long. Do not use it anywhere else.</a:t>
            </a:r>
          </a:p>
        </p:txBody>
      </p:sp>
      <p:sp>
        <p:nvSpPr>
          <p:cNvPr id="9" name="Oval 8"/>
          <p:cNvSpPr/>
          <p:nvPr/>
        </p:nvSpPr>
        <p:spPr>
          <a:xfrm>
            <a:off x="640080" y="2598166"/>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59816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11" name="TextBox 10"/>
          <p:cNvSpPr txBox="1"/>
          <p:nvPr/>
        </p:nvSpPr>
        <p:spPr>
          <a:xfrm>
            <a:off x="1298448" y="2613660"/>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Set a family code word. Pick a word your family will remember but a stranger would never guess. Do not post it online. Agree that anyone who calls asking for money must say it.</a:t>
            </a:r>
          </a:p>
        </p:txBody>
      </p:sp>
      <p:sp>
        <p:nvSpPr>
          <p:cNvPr id="12" name="Oval 11"/>
          <p:cNvSpPr/>
          <p:nvPr/>
        </p:nvSpPr>
        <p:spPr>
          <a:xfrm>
            <a:off x="640080" y="3913378"/>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3913378"/>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6</a:t>
            </a:r>
          </a:p>
        </p:txBody>
      </p:sp>
      <p:sp>
        <p:nvSpPr>
          <p:cNvPr id="14" name="TextBox 13"/>
          <p:cNvSpPr txBox="1"/>
          <p:nvPr/>
        </p:nvSpPr>
        <p:spPr>
          <a:xfrm>
            <a:off x="1298448" y="3928872"/>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Save the reporting info. Write ReportFraud.ftc.gov and "forward scam texts to 7726" on a card and keep it by your phone.</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Remember</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ounded Rectangle 5"/>
          <p:cNvSpPr/>
          <p:nvPr/>
        </p:nvSpPr>
        <p:spPr>
          <a:xfrm>
            <a:off x="640080"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icon-sec-twolocks.png"/>
          <p:cNvPicPr>
            <a:picLocks noChangeAspect="1"/>
          </p:cNvPicPr>
          <p:nvPr/>
        </p:nvPicPr>
        <p:blipFill>
          <a:blip r:embed="rId4"/>
          <a:stretch>
            <a:fillRect/>
          </a:stretch>
        </p:blipFill>
        <p:spPr>
          <a:xfrm>
            <a:off x="1346149" y="1709928"/>
            <a:ext cx="2011680" cy="2011680"/>
          </a:xfrm>
          <a:prstGeom prst="rect">
            <a:avLst/>
          </a:prstGeom>
        </p:spPr>
      </p:pic>
      <p:sp>
        <p:nvSpPr>
          <p:cNvPr id="8" name="TextBox 7"/>
          <p:cNvSpPr txBox="1"/>
          <p:nvPr/>
        </p:nvSpPr>
        <p:spPr>
          <a:xfrm>
            <a:off x="868680"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Long passphrase, never reused, plus a second lock</a:t>
            </a:r>
          </a:p>
        </p:txBody>
      </p:sp>
      <p:sp>
        <p:nvSpPr>
          <p:cNvPr id="9" name="Rounded Rectangle 8"/>
          <p:cNvSpPr/>
          <p:nvPr/>
        </p:nvSpPr>
        <p:spPr>
          <a:xfrm>
            <a:off x="4383938"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icon-sec-hook.png"/>
          <p:cNvPicPr>
            <a:picLocks noChangeAspect="1"/>
          </p:cNvPicPr>
          <p:nvPr/>
        </p:nvPicPr>
        <p:blipFill>
          <a:blip r:embed="rId5"/>
          <a:stretch>
            <a:fillRect/>
          </a:stretch>
        </p:blipFill>
        <p:spPr>
          <a:xfrm>
            <a:off x="5090007" y="1709928"/>
            <a:ext cx="2011680" cy="2011680"/>
          </a:xfrm>
          <a:prstGeom prst="rect">
            <a:avLst/>
          </a:prstGeom>
        </p:spPr>
      </p:pic>
      <p:sp>
        <p:nvSpPr>
          <p:cNvPr id="11" name="TextBox 10"/>
          <p:cNvSpPr txBox="1"/>
          <p:nvPr/>
        </p:nvSpPr>
        <p:spPr>
          <a:xfrm>
            <a:off x="4612538"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Slow down before you click or reply</a:t>
            </a:r>
          </a:p>
        </p:txBody>
      </p:sp>
      <p:sp>
        <p:nvSpPr>
          <p:cNvPr id="12" name="Rounded Rectangle 11"/>
          <p:cNvSpPr/>
          <p:nvPr/>
        </p:nvSpPr>
        <p:spPr>
          <a:xfrm>
            <a:off x="8127796"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icon-sec-callback.png"/>
          <p:cNvPicPr>
            <a:picLocks noChangeAspect="1"/>
          </p:cNvPicPr>
          <p:nvPr/>
        </p:nvPicPr>
        <p:blipFill>
          <a:blip r:embed="rId6"/>
          <a:stretch>
            <a:fillRect/>
          </a:stretch>
        </p:blipFill>
        <p:spPr>
          <a:xfrm>
            <a:off x="8833866" y="1709928"/>
            <a:ext cx="2011680" cy="2011680"/>
          </a:xfrm>
          <a:prstGeom prst="rect">
            <a:avLst/>
          </a:prstGeom>
        </p:spPr>
      </p:pic>
      <p:sp>
        <p:nvSpPr>
          <p:cNvPr id="14" name="TextBox 13"/>
          <p:cNvSpPr txBox="1"/>
          <p:nvPr/>
        </p:nvSpPr>
        <p:spPr>
          <a:xfrm>
            <a:off x="8356396"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Hang up, then call a number you know</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1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A winter storm knocks out power at the clinic, and for three days no one can open the records they need. Which of the three guards was let down?</a:t>
            </a:r>
          </a:p>
        </p:txBody>
      </p:sp>
      <p:sp>
        <p:nvSpPr>
          <p:cNvPr id="7" name="Rounded Rectangle 6"/>
          <p:cNvSpPr/>
          <p:nvPr/>
        </p:nvSpPr>
        <p:spPr>
          <a:xfrm>
            <a:off x="640080"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sec-eye.png"/>
          <p:cNvPicPr>
            <a:picLocks noChangeAspect="1"/>
          </p:cNvPicPr>
          <p:nvPr/>
        </p:nvPicPr>
        <p:blipFill>
          <a:blip r:embed="rId4"/>
          <a:stretch>
            <a:fillRect/>
          </a:stretch>
        </p:blipFill>
        <p:spPr>
          <a:xfrm>
            <a:off x="1643329" y="2880359"/>
            <a:ext cx="1417320" cy="1417320"/>
          </a:xfrm>
          <a:prstGeom prst="rect">
            <a:avLst/>
          </a:prstGeom>
        </p:spPr>
      </p:pic>
      <p:sp>
        <p:nvSpPr>
          <p:cNvPr id="11" name="TextBox 10"/>
          <p:cNvSpPr txBox="1"/>
          <p:nvPr/>
        </p:nvSpPr>
        <p:spPr>
          <a:xfrm>
            <a:off x="868680" y="4453127"/>
            <a:ext cx="2966618"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Confidentiality: who can see it</a:t>
            </a:r>
          </a:p>
        </p:txBody>
      </p:sp>
      <p:sp>
        <p:nvSpPr>
          <p:cNvPr id="12" name="Rounded Rectangle 11"/>
          <p:cNvSpPr/>
          <p:nvPr/>
        </p:nvSpPr>
        <p:spPr>
          <a:xfrm>
            <a:off x="4383938"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sec-seal.png"/>
          <p:cNvPicPr>
            <a:picLocks noChangeAspect="1"/>
          </p:cNvPicPr>
          <p:nvPr/>
        </p:nvPicPr>
        <p:blipFill>
          <a:blip r:embed="rId5"/>
          <a:stretch>
            <a:fillRect/>
          </a:stretch>
        </p:blipFill>
        <p:spPr>
          <a:xfrm>
            <a:off x="5387187" y="2880359"/>
            <a:ext cx="1417320" cy="1417320"/>
          </a:xfrm>
          <a:prstGeom prst="rect">
            <a:avLst/>
          </a:prstGeom>
        </p:spPr>
      </p:pic>
      <p:sp>
        <p:nvSpPr>
          <p:cNvPr id="16" name="TextBox 15"/>
          <p:cNvSpPr txBox="1"/>
          <p:nvPr/>
        </p:nvSpPr>
        <p:spPr>
          <a:xfrm>
            <a:off x="4612538" y="4453127"/>
            <a:ext cx="2966618"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Integrity: whether it is correct</a:t>
            </a:r>
          </a:p>
        </p:txBody>
      </p:sp>
      <p:sp>
        <p:nvSpPr>
          <p:cNvPr id="17" name="Rounded Rectangle 16"/>
          <p:cNvSpPr/>
          <p:nvPr/>
        </p:nvSpPr>
        <p:spPr>
          <a:xfrm>
            <a:off x="8127796"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sec-clock.png"/>
          <p:cNvPicPr>
            <a:picLocks noChangeAspect="1"/>
          </p:cNvPicPr>
          <p:nvPr/>
        </p:nvPicPr>
        <p:blipFill>
          <a:blip r:embed="rId6"/>
          <a:stretch>
            <a:fillRect/>
          </a:stretch>
        </p:blipFill>
        <p:spPr>
          <a:xfrm>
            <a:off x="9131045" y="2880359"/>
            <a:ext cx="1417320" cy="1417320"/>
          </a:xfrm>
          <a:prstGeom prst="rect">
            <a:avLst/>
          </a:prstGeom>
        </p:spPr>
      </p:pic>
      <p:sp>
        <p:nvSpPr>
          <p:cNvPr id="21" name="TextBox 20"/>
          <p:cNvSpPr txBox="1"/>
          <p:nvPr/>
        </p:nvSpPr>
        <p:spPr>
          <a:xfrm>
            <a:off x="8356396" y="4453127"/>
            <a:ext cx="2966618"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Availability: reaching it when needed</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1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A winter storm knocks out power at the clinic, and for three days no one can open the records they need. Which of the three guards was let down?</a:t>
            </a:r>
          </a:p>
        </p:txBody>
      </p:sp>
      <p:sp>
        <p:nvSpPr>
          <p:cNvPr id="7" name="Rounded Rectangle 6"/>
          <p:cNvSpPr/>
          <p:nvPr/>
        </p:nvSpPr>
        <p:spPr>
          <a:xfrm>
            <a:off x="640080" y="2651759"/>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788919"/>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78891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sec-eye.png"/>
          <p:cNvPicPr>
            <a:picLocks noChangeAspect="1"/>
          </p:cNvPicPr>
          <p:nvPr/>
        </p:nvPicPr>
        <p:blipFill>
          <a:blip r:embed="rId4"/>
          <a:stretch>
            <a:fillRect/>
          </a:stretch>
        </p:blipFill>
        <p:spPr>
          <a:xfrm>
            <a:off x="1417319" y="2697479"/>
            <a:ext cx="640080" cy="640080"/>
          </a:xfrm>
          <a:prstGeom prst="rect">
            <a:avLst/>
          </a:prstGeom>
        </p:spPr>
      </p:pic>
      <p:sp>
        <p:nvSpPr>
          <p:cNvPr id="11" name="TextBox 10"/>
          <p:cNvSpPr txBox="1"/>
          <p:nvPr/>
        </p:nvSpPr>
        <p:spPr>
          <a:xfrm>
            <a:off x="2240280" y="2651759"/>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5B6B63"/>
                </a:solidFill>
                <a:latin typeface="Helvetica"/>
              </a:rPr>
              <a:t>Confidentiality: who can see it</a:t>
            </a:r>
          </a:p>
        </p:txBody>
      </p:sp>
      <p:sp>
        <p:nvSpPr>
          <p:cNvPr id="12" name="Rounded Rectangle 11"/>
          <p:cNvSpPr/>
          <p:nvPr/>
        </p:nvSpPr>
        <p:spPr>
          <a:xfrm>
            <a:off x="640080" y="3520439"/>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657599"/>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65759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sec-seal.png"/>
          <p:cNvPicPr>
            <a:picLocks noChangeAspect="1"/>
          </p:cNvPicPr>
          <p:nvPr/>
        </p:nvPicPr>
        <p:blipFill>
          <a:blip r:embed="rId5"/>
          <a:stretch>
            <a:fillRect/>
          </a:stretch>
        </p:blipFill>
        <p:spPr>
          <a:xfrm>
            <a:off x="1417319" y="3566159"/>
            <a:ext cx="640080" cy="640080"/>
          </a:xfrm>
          <a:prstGeom prst="rect">
            <a:avLst/>
          </a:prstGeom>
        </p:spPr>
      </p:pic>
      <p:sp>
        <p:nvSpPr>
          <p:cNvPr id="16" name="TextBox 15"/>
          <p:cNvSpPr txBox="1"/>
          <p:nvPr/>
        </p:nvSpPr>
        <p:spPr>
          <a:xfrm>
            <a:off x="2240280" y="3520439"/>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5B6B63"/>
                </a:solidFill>
                <a:latin typeface="Helvetica"/>
              </a:rPr>
              <a:t>Integrity: whether it is correct</a:t>
            </a:r>
          </a:p>
        </p:txBody>
      </p:sp>
      <p:sp>
        <p:nvSpPr>
          <p:cNvPr id="17" name="Rounded Rectangle 16"/>
          <p:cNvSpPr/>
          <p:nvPr/>
        </p:nvSpPr>
        <p:spPr>
          <a:xfrm>
            <a:off x="640080" y="4389120"/>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22959" y="4526280"/>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22959" y="4526280"/>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0" name="Picture 19" descr="icon-sec-clock.png"/>
          <p:cNvPicPr>
            <a:picLocks noChangeAspect="1"/>
          </p:cNvPicPr>
          <p:nvPr/>
        </p:nvPicPr>
        <p:blipFill>
          <a:blip r:embed="rId6"/>
          <a:stretch>
            <a:fillRect/>
          </a:stretch>
        </p:blipFill>
        <p:spPr>
          <a:xfrm>
            <a:off x="1417319" y="4434840"/>
            <a:ext cx="640080" cy="640080"/>
          </a:xfrm>
          <a:prstGeom prst="rect">
            <a:avLst/>
          </a:prstGeom>
        </p:spPr>
      </p:pic>
      <p:sp>
        <p:nvSpPr>
          <p:cNvPr id="21" name="TextBox 20"/>
          <p:cNvSpPr txBox="1"/>
          <p:nvPr/>
        </p:nvSpPr>
        <p:spPr>
          <a:xfrm>
            <a:off x="2240280" y="4389120"/>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14233A"/>
                </a:solidFill>
                <a:latin typeface="Helvetica"/>
              </a:rPr>
              <a:t>Availability: reaching it when needed</a:t>
            </a:r>
          </a:p>
        </p:txBody>
      </p:sp>
      <p:sp>
        <p:nvSpPr>
          <p:cNvPr id="22" name="Rounded Rectangle 21"/>
          <p:cNvSpPr/>
          <p:nvPr/>
        </p:nvSpPr>
        <p:spPr>
          <a:xfrm>
            <a:off x="9539935" y="4526280"/>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9539935" y="4526280"/>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24" name="Rectangle 23"/>
          <p:cNvSpPr/>
          <p:nvPr/>
        </p:nvSpPr>
        <p:spPr>
          <a:xfrm>
            <a:off x="640080" y="5394960"/>
            <a:ext cx="10911535" cy="905256"/>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577840"/>
            <a:ext cx="10454335" cy="722376"/>
          </a:xfrm>
          <a:prstGeom prst="rect">
            <a:avLst/>
          </a:prstGeom>
          <a:noFill/>
        </p:spPr>
        <p:txBody>
          <a:bodyPr wrap="square" lIns="36576" rIns="36576" tIns="0" bIns="0" anchor="t">
            <a:noAutofit/>
          </a:bodyPr>
          <a:lstStyle/>
          <a:p>
            <a:pPr algn="l">
              <a:lnSpc>
                <a:spcPts val="2124"/>
              </a:lnSpc>
              <a:spcBef>
                <a:spcPts val="0"/>
              </a:spcBef>
              <a:spcAft>
                <a:spcPts val="0"/>
              </a:spcAft>
            </a:pPr>
            <a:r>
              <a:rPr sz="1800" b="1" i="0">
                <a:solidFill>
                  <a:srgbClr val="1E7A45"/>
                </a:solidFill>
                <a:latin typeface="Helvetica"/>
              </a:rPr>
              <a:t>Why: </a:t>
            </a:r>
            <a:r>
              <a:rPr sz="1800" b="0" i="0">
                <a:solidFill>
                  <a:srgbClr val="14233A"/>
                </a:solidFill>
                <a:latin typeface="Helvetica"/>
              </a:rPr>
              <a:t>The records were not seen by the wrong people or changed, but no one could reach them. Availability means timely and reliable access, which is why backups and plans for outages matter.</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2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 are making a new password for your email. Which is the best choice?</a:t>
            </a:r>
          </a:p>
        </p:txBody>
      </p:sp>
      <p:sp>
        <p:nvSpPr>
          <p:cNvPr id="7" name="Rounded Rectangle 6"/>
          <p:cNvSpPr/>
          <p:nvPr/>
        </p:nvSpPr>
        <p:spPr>
          <a:xfrm>
            <a:off x="640080"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sec-symbols.png"/>
          <p:cNvPicPr>
            <a:picLocks noChangeAspect="1"/>
          </p:cNvPicPr>
          <p:nvPr/>
        </p:nvPicPr>
        <p:blipFill>
          <a:blip r:embed="rId4"/>
          <a:stretch>
            <a:fillRect/>
          </a:stretch>
        </p:blipFill>
        <p:spPr>
          <a:xfrm>
            <a:off x="1643329" y="2700528"/>
            <a:ext cx="1417320" cy="1417320"/>
          </a:xfrm>
          <a:prstGeom prst="rect">
            <a:avLst/>
          </a:prstGeom>
        </p:spPr>
      </p:pic>
      <p:sp>
        <p:nvSpPr>
          <p:cNvPr id="11" name="TextBox 10"/>
          <p:cNvSpPr txBox="1"/>
          <p:nvPr/>
        </p:nvSpPr>
        <p:spPr>
          <a:xfrm>
            <a:off x="868680" y="4273296"/>
            <a:ext cx="2966618" cy="1993392"/>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"Pa$$w0rd1", with symbols and numbers</a:t>
            </a:r>
          </a:p>
        </p:txBody>
      </p:sp>
      <p:sp>
        <p:nvSpPr>
          <p:cNvPr id="12" name="Rounded Rectangle 11"/>
          <p:cNvSpPr/>
          <p:nvPr/>
        </p:nvSpPr>
        <p:spPr>
          <a:xfrm>
            <a:off x="4383938"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sec-key.png"/>
          <p:cNvPicPr>
            <a:picLocks noChangeAspect="1"/>
          </p:cNvPicPr>
          <p:nvPr/>
        </p:nvPicPr>
        <p:blipFill>
          <a:blip r:embed="rId5"/>
          <a:stretch>
            <a:fillRect/>
          </a:stretch>
        </p:blipFill>
        <p:spPr>
          <a:xfrm>
            <a:off x="5387187" y="2700528"/>
            <a:ext cx="1417320" cy="1417320"/>
          </a:xfrm>
          <a:prstGeom prst="rect">
            <a:avLst/>
          </a:prstGeom>
        </p:spPr>
      </p:pic>
      <p:sp>
        <p:nvSpPr>
          <p:cNvPr id="16" name="TextBox 15"/>
          <p:cNvSpPr txBox="1"/>
          <p:nvPr/>
        </p:nvSpPr>
        <p:spPr>
          <a:xfrm>
            <a:off x="4612538" y="4273296"/>
            <a:ext cx="2966618" cy="1993392"/>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Four words that do not belong together, used only for email</a:t>
            </a:r>
          </a:p>
        </p:txBody>
      </p:sp>
      <p:sp>
        <p:nvSpPr>
          <p:cNvPr id="17" name="Rounded Rectangle 16"/>
          <p:cNvSpPr/>
          <p:nvPr/>
        </p:nvSpPr>
        <p:spPr>
          <a:xfrm>
            <a:off x="8127796"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sec-padlock.png"/>
          <p:cNvPicPr>
            <a:picLocks noChangeAspect="1"/>
          </p:cNvPicPr>
          <p:nvPr/>
        </p:nvPicPr>
        <p:blipFill>
          <a:blip r:embed="rId6"/>
          <a:stretch>
            <a:fillRect/>
          </a:stretch>
        </p:blipFill>
        <p:spPr>
          <a:xfrm>
            <a:off x="9131045" y="2700528"/>
            <a:ext cx="1417320" cy="1417320"/>
          </a:xfrm>
          <a:prstGeom prst="rect">
            <a:avLst/>
          </a:prstGeom>
        </p:spPr>
      </p:pic>
      <p:sp>
        <p:nvSpPr>
          <p:cNvPr id="21" name="TextBox 20"/>
          <p:cNvSpPr txBox="1"/>
          <p:nvPr/>
        </p:nvSpPr>
        <p:spPr>
          <a:xfrm>
            <a:off x="8356396" y="4273296"/>
            <a:ext cx="2966618" cy="1993392"/>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Your strong bank password, so you only remember one</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2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 are making a new password for your email. Which is the best choice?</a:t>
            </a:r>
          </a:p>
        </p:txBody>
      </p:sp>
      <p:sp>
        <p:nvSpPr>
          <p:cNvPr id="7" name="Rounded Rectangle 6"/>
          <p:cNvSpPr/>
          <p:nvPr/>
        </p:nvSpPr>
        <p:spPr>
          <a:xfrm>
            <a:off x="640080" y="247192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09087"/>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0908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sec-symbols.png"/>
          <p:cNvPicPr>
            <a:picLocks noChangeAspect="1"/>
          </p:cNvPicPr>
          <p:nvPr/>
        </p:nvPicPr>
        <p:blipFill>
          <a:blip r:embed="rId4"/>
          <a:stretch>
            <a:fillRect/>
          </a:stretch>
        </p:blipFill>
        <p:spPr>
          <a:xfrm>
            <a:off x="1417319" y="2517647"/>
            <a:ext cx="640080" cy="640080"/>
          </a:xfrm>
          <a:prstGeom prst="rect">
            <a:avLst/>
          </a:prstGeom>
        </p:spPr>
      </p:pic>
      <p:sp>
        <p:nvSpPr>
          <p:cNvPr id="11" name="TextBox 10"/>
          <p:cNvSpPr txBox="1"/>
          <p:nvPr/>
        </p:nvSpPr>
        <p:spPr>
          <a:xfrm>
            <a:off x="2240280" y="2471928"/>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5B6B63"/>
                </a:solidFill>
                <a:latin typeface="Helvetica"/>
              </a:rPr>
              <a:t>"Pa$$w0rd1", with symbols and numbers</a:t>
            </a:r>
          </a:p>
        </p:txBody>
      </p:sp>
      <p:sp>
        <p:nvSpPr>
          <p:cNvPr id="12" name="Rounded Rectangle 11"/>
          <p:cNvSpPr/>
          <p:nvPr/>
        </p:nvSpPr>
        <p:spPr>
          <a:xfrm>
            <a:off x="640080" y="3340608"/>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477768"/>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47776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sec-key.png"/>
          <p:cNvPicPr>
            <a:picLocks noChangeAspect="1"/>
          </p:cNvPicPr>
          <p:nvPr/>
        </p:nvPicPr>
        <p:blipFill>
          <a:blip r:embed="rId5"/>
          <a:stretch>
            <a:fillRect/>
          </a:stretch>
        </p:blipFill>
        <p:spPr>
          <a:xfrm>
            <a:off x="1417319" y="3386328"/>
            <a:ext cx="640080" cy="640080"/>
          </a:xfrm>
          <a:prstGeom prst="rect">
            <a:avLst/>
          </a:prstGeom>
        </p:spPr>
      </p:pic>
      <p:sp>
        <p:nvSpPr>
          <p:cNvPr id="16" name="TextBox 15"/>
          <p:cNvSpPr txBox="1"/>
          <p:nvPr/>
        </p:nvSpPr>
        <p:spPr>
          <a:xfrm>
            <a:off x="2240280" y="3340608"/>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14233A"/>
                </a:solidFill>
                <a:latin typeface="Helvetica"/>
              </a:rPr>
              <a:t>Four words that do not belong together, used only for email</a:t>
            </a:r>
          </a:p>
        </p:txBody>
      </p:sp>
      <p:sp>
        <p:nvSpPr>
          <p:cNvPr id="17" name="Rounded Rectangle 16"/>
          <p:cNvSpPr/>
          <p:nvPr/>
        </p:nvSpPr>
        <p:spPr>
          <a:xfrm>
            <a:off x="9539935" y="3477768"/>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477768"/>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ounded Rectangle 18"/>
          <p:cNvSpPr/>
          <p:nvPr/>
        </p:nvSpPr>
        <p:spPr>
          <a:xfrm>
            <a:off x="640080" y="420928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346448"/>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34644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sec-padlock.png"/>
          <p:cNvPicPr>
            <a:picLocks noChangeAspect="1"/>
          </p:cNvPicPr>
          <p:nvPr/>
        </p:nvPicPr>
        <p:blipFill>
          <a:blip r:embed="rId6"/>
          <a:stretch>
            <a:fillRect/>
          </a:stretch>
        </p:blipFill>
        <p:spPr>
          <a:xfrm>
            <a:off x="1417319" y="4255008"/>
            <a:ext cx="640080" cy="640080"/>
          </a:xfrm>
          <a:prstGeom prst="rect">
            <a:avLst/>
          </a:prstGeom>
        </p:spPr>
      </p:pic>
      <p:sp>
        <p:nvSpPr>
          <p:cNvPr id="23" name="TextBox 22"/>
          <p:cNvSpPr txBox="1"/>
          <p:nvPr/>
        </p:nvSpPr>
        <p:spPr>
          <a:xfrm>
            <a:off x="2240280" y="4209288"/>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5B6B63"/>
                </a:solidFill>
                <a:latin typeface="Helvetica"/>
              </a:rPr>
              <a:t>Your strong bank password, so you only remember one</a:t>
            </a:r>
          </a:p>
        </p:txBody>
      </p:sp>
      <p:sp>
        <p:nvSpPr>
          <p:cNvPr id="24" name="Rectangle 23"/>
          <p:cNvSpPr/>
          <p:nvPr/>
        </p:nvSpPr>
        <p:spPr>
          <a:xfrm>
            <a:off x="640080" y="5215128"/>
            <a:ext cx="10911535" cy="1295399"/>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398008"/>
            <a:ext cx="10454335" cy="1112519"/>
          </a:xfrm>
          <a:prstGeom prst="rect">
            <a:avLst/>
          </a:prstGeom>
          <a:noFill/>
        </p:spPr>
        <p:txBody>
          <a:bodyPr wrap="square" lIns="36576" rIns="36576" tIns="0" bIns="0" anchor="t">
            <a:noAutofit/>
          </a:bodyPr>
          <a:lstStyle/>
          <a:p>
            <a:pPr algn="l">
              <a:lnSpc>
                <a:spcPts val="2595"/>
              </a:lnSpc>
              <a:spcBef>
                <a:spcPts val="0"/>
              </a:spcBef>
              <a:spcAft>
                <a:spcPts val="0"/>
              </a:spcAft>
            </a:pPr>
            <a:r>
              <a:rPr sz="2200" b="1" i="0">
                <a:solidFill>
                  <a:srgbClr val="1E7A45"/>
                </a:solidFill>
                <a:latin typeface="Helvetica"/>
              </a:rPr>
              <a:t>Why: </a:t>
            </a:r>
            <a:r>
              <a:rPr sz="2200" b="0" i="0">
                <a:solidFill>
                  <a:srgbClr val="14233A"/>
                </a:solidFill>
                <a:latin typeface="Helvetica"/>
              </a:rPr>
              <a:t>Length matters more than odd symbols, and a password used in two places can be stolen once and used twice. A long passphrase used only for email is the safest of the three.</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3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4233A"/>
                </a:solidFill>
                <a:latin typeface="Helvetica"/>
              </a:rPr>
              <a:t>A text says your power will be shut off today unless you tap a link and confirm your card number. What should you do?</a:t>
            </a:r>
          </a:p>
        </p:txBody>
      </p:sp>
      <p:sp>
        <p:nvSpPr>
          <p:cNvPr id="7" name="Rounded Rectangle 6"/>
          <p:cNvSpPr/>
          <p:nvPr/>
        </p:nvSpPr>
        <p:spPr>
          <a:xfrm>
            <a:off x="640080" y="2411984"/>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94864"/>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94864"/>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sec-text.png"/>
          <p:cNvPicPr>
            <a:picLocks noChangeAspect="1"/>
          </p:cNvPicPr>
          <p:nvPr/>
        </p:nvPicPr>
        <p:blipFill>
          <a:blip r:embed="rId4"/>
          <a:stretch>
            <a:fillRect/>
          </a:stretch>
        </p:blipFill>
        <p:spPr>
          <a:xfrm>
            <a:off x="1643329" y="2640584"/>
            <a:ext cx="1417320" cy="1417320"/>
          </a:xfrm>
          <a:prstGeom prst="rect">
            <a:avLst/>
          </a:prstGeom>
        </p:spPr>
      </p:pic>
      <p:sp>
        <p:nvSpPr>
          <p:cNvPr id="11" name="TextBox 10"/>
          <p:cNvSpPr txBox="1"/>
          <p:nvPr/>
        </p:nvSpPr>
        <p:spPr>
          <a:xfrm>
            <a:off x="868680" y="4213352"/>
            <a:ext cx="2966618" cy="1993392"/>
          </a:xfrm>
          <a:prstGeom prst="rect">
            <a:avLst/>
          </a:prstGeom>
          <a:noFill/>
        </p:spPr>
        <p:txBody>
          <a:bodyPr wrap="square" lIns="36576" rIns="36576" tIns="0" bIns="0" anchor="t">
            <a:noAutofit/>
          </a:bodyPr>
          <a:lstStyle/>
          <a:p>
            <a:pPr algn="ctr">
              <a:lnSpc>
                <a:spcPts val="2832"/>
              </a:lnSpc>
              <a:spcBef>
                <a:spcPts val="0"/>
              </a:spcBef>
              <a:spcAft>
                <a:spcPts val="0"/>
              </a:spcAft>
            </a:pPr>
            <a:r>
              <a:rPr sz="2400" b="1" i="0">
                <a:solidFill>
                  <a:srgbClr val="14233A"/>
                </a:solidFill>
                <a:latin typeface="Helvetica"/>
              </a:rPr>
              <a:t>Tap the link quickly so the power stays on</a:t>
            </a:r>
          </a:p>
        </p:txBody>
      </p:sp>
      <p:sp>
        <p:nvSpPr>
          <p:cNvPr id="12" name="Rounded Rectangle 11"/>
          <p:cNvSpPr/>
          <p:nvPr/>
        </p:nvSpPr>
        <p:spPr>
          <a:xfrm>
            <a:off x="4383938" y="2411984"/>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594864"/>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594864"/>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sec-callback.png"/>
          <p:cNvPicPr>
            <a:picLocks noChangeAspect="1"/>
          </p:cNvPicPr>
          <p:nvPr/>
        </p:nvPicPr>
        <p:blipFill>
          <a:blip r:embed="rId5"/>
          <a:stretch>
            <a:fillRect/>
          </a:stretch>
        </p:blipFill>
        <p:spPr>
          <a:xfrm>
            <a:off x="5387187" y="2640584"/>
            <a:ext cx="1417320" cy="1417320"/>
          </a:xfrm>
          <a:prstGeom prst="rect">
            <a:avLst/>
          </a:prstGeom>
        </p:spPr>
      </p:pic>
      <p:sp>
        <p:nvSpPr>
          <p:cNvPr id="16" name="TextBox 15"/>
          <p:cNvSpPr txBox="1"/>
          <p:nvPr/>
        </p:nvSpPr>
        <p:spPr>
          <a:xfrm>
            <a:off x="4612538" y="4213352"/>
            <a:ext cx="2966618" cy="1993392"/>
          </a:xfrm>
          <a:prstGeom prst="rect">
            <a:avLst/>
          </a:prstGeom>
          <a:noFill/>
        </p:spPr>
        <p:txBody>
          <a:bodyPr wrap="square" lIns="36576" rIns="36576" tIns="0" bIns="0" anchor="t">
            <a:noAutofit/>
          </a:bodyPr>
          <a:lstStyle/>
          <a:p>
            <a:pPr algn="ctr">
              <a:lnSpc>
                <a:spcPts val="2832"/>
              </a:lnSpc>
              <a:spcBef>
                <a:spcPts val="0"/>
              </a:spcBef>
              <a:spcAft>
                <a:spcPts val="0"/>
              </a:spcAft>
            </a:pPr>
            <a:r>
              <a:rPr sz="2400" b="1" i="0">
                <a:solidFill>
                  <a:srgbClr val="14233A"/>
                </a:solidFill>
                <a:latin typeface="Helvetica"/>
              </a:rPr>
              <a:t>Do not tap. Forward it to 7726, then call the power company at the number on your bill</a:t>
            </a:r>
          </a:p>
        </p:txBody>
      </p:sp>
      <p:sp>
        <p:nvSpPr>
          <p:cNvPr id="17" name="Rounded Rectangle 16"/>
          <p:cNvSpPr/>
          <p:nvPr/>
        </p:nvSpPr>
        <p:spPr>
          <a:xfrm>
            <a:off x="8127796" y="2411984"/>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594864"/>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594864"/>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sec-cash.png"/>
          <p:cNvPicPr>
            <a:picLocks noChangeAspect="1"/>
          </p:cNvPicPr>
          <p:nvPr/>
        </p:nvPicPr>
        <p:blipFill>
          <a:blip r:embed="rId6"/>
          <a:stretch>
            <a:fillRect/>
          </a:stretch>
        </p:blipFill>
        <p:spPr>
          <a:xfrm>
            <a:off x="9131045" y="2640584"/>
            <a:ext cx="1417320" cy="1417320"/>
          </a:xfrm>
          <a:prstGeom prst="rect">
            <a:avLst/>
          </a:prstGeom>
        </p:spPr>
      </p:pic>
      <p:sp>
        <p:nvSpPr>
          <p:cNvPr id="21" name="TextBox 20"/>
          <p:cNvSpPr txBox="1"/>
          <p:nvPr/>
        </p:nvSpPr>
        <p:spPr>
          <a:xfrm>
            <a:off x="8356396" y="4213352"/>
            <a:ext cx="2966618" cy="1993392"/>
          </a:xfrm>
          <a:prstGeom prst="rect">
            <a:avLst/>
          </a:prstGeom>
          <a:noFill/>
        </p:spPr>
        <p:txBody>
          <a:bodyPr wrap="square" lIns="36576" rIns="36576" tIns="0" bIns="0" anchor="t">
            <a:noAutofit/>
          </a:bodyPr>
          <a:lstStyle/>
          <a:p>
            <a:pPr algn="ctr">
              <a:lnSpc>
                <a:spcPts val="2832"/>
              </a:lnSpc>
              <a:spcBef>
                <a:spcPts val="0"/>
              </a:spcBef>
              <a:spcAft>
                <a:spcPts val="0"/>
              </a:spcAft>
            </a:pPr>
            <a:r>
              <a:rPr sz="2400" b="1" i="0">
                <a:solidFill>
                  <a:srgbClr val="14233A"/>
                </a:solidFill>
                <a:latin typeface="Helvetica"/>
              </a:rPr>
              <a:t>Reply with your card number to stop the shutoff</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3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4233A"/>
                </a:solidFill>
                <a:latin typeface="Helvetica"/>
              </a:rPr>
              <a:t>A text says your power will be shut off today unless you tap a link and confirm your card number. What should you do?</a:t>
            </a:r>
          </a:p>
        </p:txBody>
      </p:sp>
      <p:sp>
        <p:nvSpPr>
          <p:cNvPr id="7" name="Rounded Rectangle 6"/>
          <p:cNvSpPr/>
          <p:nvPr/>
        </p:nvSpPr>
        <p:spPr>
          <a:xfrm>
            <a:off x="640080" y="2411984"/>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49143"/>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49143"/>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sec-text.png"/>
          <p:cNvPicPr>
            <a:picLocks noChangeAspect="1"/>
          </p:cNvPicPr>
          <p:nvPr/>
        </p:nvPicPr>
        <p:blipFill>
          <a:blip r:embed="rId4"/>
          <a:stretch>
            <a:fillRect/>
          </a:stretch>
        </p:blipFill>
        <p:spPr>
          <a:xfrm>
            <a:off x="1417319" y="2457704"/>
            <a:ext cx="640080" cy="640080"/>
          </a:xfrm>
          <a:prstGeom prst="rect">
            <a:avLst/>
          </a:prstGeom>
        </p:spPr>
      </p:pic>
      <p:sp>
        <p:nvSpPr>
          <p:cNvPr id="11" name="TextBox 10"/>
          <p:cNvSpPr txBox="1"/>
          <p:nvPr/>
        </p:nvSpPr>
        <p:spPr>
          <a:xfrm>
            <a:off x="2240280" y="2411984"/>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5B6B63"/>
                </a:solidFill>
                <a:latin typeface="Helvetica"/>
              </a:rPr>
              <a:t>Tap the link quickly so the power stays on</a:t>
            </a:r>
          </a:p>
        </p:txBody>
      </p:sp>
      <p:sp>
        <p:nvSpPr>
          <p:cNvPr id="12" name="Rounded Rectangle 11"/>
          <p:cNvSpPr/>
          <p:nvPr/>
        </p:nvSpPr>
        <p:spPr>
          <a:xfrm>
            <a:off x="640080" y="3280664"/>
            <a:ext cx="10911535" cy="768096"/>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436112"/>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436112"/>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sec-callback.png"/>
          <p:cNvPicPr>
            <a:picLocks noChangeAspect="1"/>
          </p:cNvPicPr>
          <p:nvPr/>
        </p:nvPicPr>
        <p:blipFill>
          <a:blip r:embed="rId5"/>
          <a:stretch>
            <a:fillRect/>
          </a:stretch>
        </p:blipFill>
        <p:spPr>
          <a:xfrm>
            <a:off x="1417319" y="3344672"/>
            <a:ext cx="640080" cy="640080"/>
          </a:xfrm>
          <a:prstGeom prst="rect">
            <a:avLst/>
          </a:prstGeom>
        </p:spPr>
      </p:pic>
      <p:sp>
        <p:nvSpPr>
          <p:cNvPr id="16" name="TextBox 15"/>
          <p:cNvSpPr txBox="1"/>
          <p:nvPr/>
        </p:nvSpPr>
        <p:spPr>
          <a:xfrm>
            <a:off x="2240280" y="3280664"/>
            <a:ext cx="7116775" cy="768096"/>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14233A"/>
                </a:solidFill>
                <a:latin typeface="Helvetica"/>
              </a:rPr>
              <a:t>Do not tap. Forward it to 7726, then call the power company at the number on your bill</a:t>
            </a:r>
          </a:p>
        </p:txBody>
      </p:sp>
      <p:sp>
        <p:nvSpPr>
          <p:cNvPr id="17" name="Rounded Rectangle 16"/>
          <p:cNvSpPr/>
          <p:nvPr/>
        </p:nvSpPr>
        <p:spPr>
          <a:xfrm>
            <a:off x="9539935" y="3436112"/>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436112"/>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ounded Rectangle 18"/>
          <p:cNvSpPr/>
          <p:nvPr/>
        </p:nvSpPr>
        <p:spPr>
          <a:xfrm>
            <a:off x="640080" y="4185919"/>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323080"/>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323080"/>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sec-cash.png"/>
          <p:cNvPicPr>
            <a:picLocks noChangeAspect="1"/>
          </p:cNvPicPr>
          <p:nvPr/>
        </p:nvPicPr>
        <p:blipFill>
          <a:blip r:embed="rId6"/>
          <a:stretch>
            <a:fillRect/>
          </a:stretch>
        </p:blipFill>
        <p:spPr>
          <a:xfrm>
            <a:off x="1417319" y="4231640"/>
            <a:ext cx="640080" cy="640080"/>
          </a:xfrm>
          <a:prstGeom prst="rect">
            <a:avLst/>
          </a:prstGeom>
        </p:spPr>
      </p:pic>
      <p:sp>
        <p:nvSpPr>
          <p:cNvPr id="23" name="TextBox 22"/>
          <p:cNvSpPr txBox="1"/>
          <p:nvPr/>
        </p:nvSpPr>
        <p:spPr>
          <a:xfrm>
            <a:off x="2240280" y="4185919"/>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5B6B63"/>
                </a:solidFill>
                <a:latin typeface="Helvetica"/>
              </a:rPr>
              <a:t>Reply with your card number to stop the shutoff</a:t>
            </a:r>
          </a:p>
        </p:txBody>
      </p:sp>
      <p:sp>
        <p:nvSpPr>
          <p:cNvPr id="24" name="Rectangle 23"/>
          <p:cNvSpPr/>
          <p:nvPr/>
        </p:nvSpPr>
        <p:spPr>
          <a:xfrm>
            <a:off x="640080" y="5191760"/>
            <a:ext cx="10911535" cy="1318767"/>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374640"/>
            <a:ext cx="10454335" cy="1135888"/>
          </a:xfrm>
          <a:prstGeom prst="rect">
            <a:avLst/>
          </a:prstGeom>
          <a:noFill/>
        </p:spPr>
        <p:txBody>
          <a:bodyPr wrap="square" lIns="36576" rIns="36576" tIns="0" bIns="0" anchor="t">
            <a:noAutofit/>
          </a:bodyPr>
          <a:lstStyle/>
          <a:p>
            <a:pPr algn="l">
              <a:lnSpc>
                <a:spcPts val="2595"/>
              </a:lnSpc>
              <a:spcBef>
                <a:spcPts val="0"/>
              </a:spcBef>
              <a:spcAft>
                <a:spcPts val="0"/>
              </a:spcAft>
            </a:pPr>
            <a:r>
              <a:rPr sz="2200" b="1" i="0">
                <a:solidFill>
                  <a:srgbClr val="1E7A45"/>
                </a:solidFill>
                <a:latin typeface="Helvetica"/>
              </a:rPr>
              <a:t>Why: </a:t>
            </a:r>
            <a:r>
              <a:rPr sz="2200" b="0" i="0">
                <a:solidFill>
                  <a:srgbClr val="14233A"/>
                </a:solidFill>
                <a:latin typeface="Helvetica"/>
              </a:rPr>
              <a:t>A scary deadline and a request to confirm information are signs of phishing. Report the text by forwarding it to 7726, then check with the company using a number you already know.</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4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At the community center, a shopping site you have never heard of shows a padlock and https. What does the padlock tell you?</a:t>
            </a:r>
          </a:p>
        </p:txBody>
      </p:sp>
      <p:sp>
        <p:nvSpPr>
          <p:cNvPr id="7" name="Rounded Rectangle 6"/>
          <p:cNvSpPr/>
          <p:nvPr/>
        </p:nvSpPr>
        <p:spPr>
          <a:xfrm>
            <a:off x="640080" y="2352039"/>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34920"/>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34920"/>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sec-seal.png"/>
          <p:cNvPicPr>
            <a:picLocks noChangeAspect="1"/>
          </p:cNvPicPr>
          <p:nvPr/>
        </p:nvPicPr>
        <p:blipFill>
          <a:blip r:embed="rId4"/>
          <a:stretch>
            <a:fillRect/>
          </a:stretch>
        </p:blipFill>
        <p:spPr>
          <a:xfrm>
            <a:off x="2579293" y="2580639"/>
            <a:ext cx="1417320" cy="1417320"/>
          </a:xfrm>
          <a:prstGeom prst="rect">
            <a:avLst/>
          </a:prstGeom>
        </p:spPr>
      </p:pic>
      <p:sp>
        <p:nvSpPr>
          <p:cNvPr id="11" name="TextBox 10"/>
          <p:cNvSpPr txBox="1"/>
          <p:nvPr/>
        </p:nvSpPr>
        <p:spPr>
          <a:xfrm>
            <a:off x="868680" y="4153407"/>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The site is honest and safe to buy from</a:t>
            </a:r>
          </a:p>
        </p:txBody>
      </p:sp>
      <p:sp>
        <p:nvSpPr>
          <p:cNvPr id="12" name="Rounded Rectangle 11"/>
          <p:cNvSpPr/>
          <p:nvPr/>
        </p:nvSpPr>
        <p:spPr>
          <a:xfrm>
            <a:off x="6255867" y="2352039"/>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534920"/>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534920"/>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sec-padlock.png"/>
          <p:cNvPicPr>
            <a:picLocks noChangeAspect="1"/>
          </p:cNvPicPr>
          <p:nvPr/>
        </p:nvPicPr>
        <p:blipFill>
          <a:blip r:embed="rId5"/>
          <a:stretch>
            <a:fillRect/>
          </a:stretch>
        </p:blipFill>
        <p:spPr>
          <a:xfrm>
            <a:off x="8195081" y="2580639"/>
            <a:ext cx="1417320" cy="1417320"/>
          </a:xfrm>
          <a:prstGeom prst="rect">
            <a:avLst/>
          </a:prstGeom>
        </p:spPr>
      </p:pic>
      <p:sp>
        <p:nvSpPr>
          <p:cNvPr id="16" name="TextBox 15"/>
          <p:cNvSpPr txBox="1"/>
          <p:nvPr/>
        </p:nvSpPr>
        <p:spPr>
          <a:xfrm>
            <a:off x="6484467" y="4153407"/>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Your connection to the site is private</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4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At the community center, a shopping site you have never heard of shows a padlock and https. What does the padlock tell you?</a:t>
            </a:r>
          </a:p>
        </p:txBody>
      </p:sp>
      <p:sp>
        <p:nvSpPr>
          <p:cNvPr id="7" name="Rounded Rectangle 6"/>
          <p:cNvSpPr/>
          <p:nvPr/>
        </p:nvSpPr>
        <p:spPr>
          <a:xfrm>
            <a:off x="640080" y="2352039"/>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489199"/>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48919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sec-seal.png"/>
          <p:cNvPicPr>
            <a:picLocks noChangeAspect="1"/>
          </p:cNvPicPr>
          <p:nvPr/>
        </p:nvPicPr>
        <p:blipFill>
          <a:blip r:embed="rId4"/>
          <a:stretch>
            <a:fillRect/>
          </a:stretch>
        </p:blipFill>
        <p:spPr>
          <a:xfrm>
            <a:off x="1417319" y="2397759"/>
            <a:ext cx="640080" cy="640080"/>
          </a:xfrm>
          <a:prstGeom prst="rect">
            <a:avLst/>
          </a:prstGeom>
        </p:spPr>
      </p:pic>
      <p:sp>
        <p:nvSpPr>
          <p:cNvPr id="11" name="TextBox 10"/>
          <p:cNvSpPr txBox="1"/>
          <p:nvPr/>
        </p:nvSpPr>
        <p:spPr>
          <a:xfrm>
            <a:off x="2240280" y="2352039"/>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The site is honest and safe to buy from</a:t>
            </a:r>
          </a:p>
        </p:txBody>
      </p:sp>
      <p:sp>
        <p:nvSpPr>
          <p:cNvPr id="12" name="Rounded Rectangle 11"/>
          <p:cNvSpPr/>
          <p:nvPr/>
        </p:nvSpPr>
        <p:spPr>
          <a:xfrm>
            <a:off x="640080" y="3220720"/>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357880"/>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357880"/>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sec-padlock.png"/>
          <p:cNvPicPr>
            <a:picLocks noChangeAspect="1"/>
          </p:cNvPicPr>
          <p:nvPr/>
        </p:nvPicPr>
        <p:blipFill>
          <a:blip r:embed="rId5"/>
          <a:stretch>
            <a:fillRect/>
          </a:stretch>
        </p:blipFill>
        <p:spPr>
          <a:xfrm>
            <a:off x="1417319" y="3266439"/>
            <a:ext cx="640080" cy="640080"/>
          </a:xfrm>
          <a:prstGeom prst="rect">
            <a:avLst/>
          </a:prstGeom>
        </p:spPr>
      </p:pic>
      <p:sp>
        <p:nvSpPr>
          <p:cNvPr id="16" name="TextBox 15"/>
          <p:cNvSpPr txBox="1"/>
          <p:nvPr/>
        </p:nvSpPr>
        <p:spPr>
          <a:xfrm>
            <a:off x="2240280" y="3220720"/>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Your connection to the site is private</a:t>
            </a:r>
          </a:p>
        </p:txBody>
      </p:sp>
      <p:sp>
        <p:nvSpPr>
          <p:cNvPr id="17" name="Rounded Rectangle 16"/>
          <p:cNvSpPr/>
          <p:nvPr/>
        </p:nvSpPr>
        <p:spPr>
          <a:xfrm>
            <a:off x="9539935" y="3357880"/>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357880"/>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ectangle 18"/>
          <p:cNvSpPr/>
          <p:nvPr/>
        </p:nvSpPr>
        <p:spPr>
          <a:xfrm>
            <a:off x="640080" y="4226560"/>
            <a:ext cx="10911535" cy="1624583"/>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409440"/>
            <a:ext cx="10454335" cy="1441703"/>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The padlock means no one else on the Wi-Fi can read what you send. The FTC (Federal Trade Commission) warns that a scammer's own site can have a padlock too.</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5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A caller says he is your grandson, he is in trouble, and he needs money right now. He asks you not to tell anyone. What should you do?</a:t>
            </a:r>
          </a:p>
        </p:txBody>
      </p:sp>
      <p:sp>
        <p:nvSpPr>
          <p:cNvPr id="7" name="Rounded Rectangle 6"/>
          <p:cNvSpPr/>
          <p:nvPr/>
        </p:nvSpPr>
        <p:spPr>
          <a:xfrm>
            <a:off x="640080" y="2292095"/>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474976"/>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474976"/>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sec-cash.png"/>
          <p:cNvPicPr>
            <a:picLocks noChangeAspect="1"/>
          </p:cNvPicPr>
          <p:nvPr/>
        </p:nvPicPr>
        <p:blipFill>
          <a:blip r:embed="rId4"/>
          <a:stretch>
            <a:fillRect/>
          </a:stretch>
        </p:blipFill>
        <p:spPr>
          <a:xfrm>
            <a:off x="1643329" y="2520695"/>
            <a:ext cx="1417320" cy="1417320"/>
          </a:xfrm>
          <a:prstGeom prst="rect">
            <a:avLst/>
          </a:prstGeom>
        </p:spPr>
      </p:pic>
      <p:sp>
        <p:nvSpPr>
          <p:cNvPr id="11" name="TextBox 10"/>
          <p:cNvSpPr txBox="1"/>
          <p:nvPr/>
        </p:nvSpPr>
        <p:spPr>
          <a:xfrm>
            <a:off x="868680" y="4093464"/>
            <a:ext cx="2966618" cy="1993392"/>
          </a:xfrm>
          <a:prstGeom prst="rect">
            <a:avLst/>
          </a:prstGeom>
          <a:noFill/>
        </p:spPr>
        <p:txBody>
          <a:bodyPr wrap="square" lIns="36576" rIns="36576" tIns="0" bIns="0" anchor="t">
            <a:noAutofit/>
          </a:bodyPr>
          <a:lstStyle/>
          <a:p>
            <a:pPr algn="ctr">
              <a:lnSpc>
                <a:spcPts val="2595"/>
              </a:lnSpc>
              <a:spcBef>
                <a:spcPts val="0"/>
              </a:spcBef>
              <a:spcAft>
                <a:spcPts val="0"/>
              </a:spcAft>
            </a:pPr>
            <a:r>
              <a:rPr sz="2200" b="1" i="0">
                <a:solidFill>
                  <a:srgbClr val="14233A"/>
                </a:solidFill>
                <a:latin typeface="Helvetica"/>
              </a:rPr>
              <a:t>Send the money fast, before it is too late</a:t>
            </a:r>
          </a:p>
        </p:txBody>
      </p:sp>
      <p:sp>
        <p:nvSpPr>
          <p:cNvPr id="12" name="Rounded Rectangle 11"/>
          <p:cNvSpPr/>
          <p:nvPr/>
        </p:nvSpPr>
        <p:spPr>
          <a:xfrm>
            <a:off x="4383938" y="2292095"/>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474976"/>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474976"/>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sec-text.png"/>
          <p:cNvPicPr>
            <a:picLocks noChangeAspect="1"/>
          </p:cNvPicPr>
          <p:nvPr/>
        </p:nvPicPr>
        <p:blipFill>
          <a:blip r:embed="rId5"/>
          <a:stretch>
            <a:fillRect/>
          </a:stretch>
        </p:blipFill>
        <p:spPr>
          <a:xfrm>
            <a:off x="5387187" y="2520695"/>
            <a:ext cx="1417320" cy="1417320"/>
          </a:xfrm>
          <a:prstGeom prst="rect">
            <a:avLst/>
          </a:prstGeom>
        </p:spPr>
      </p:pic>
      <p:sp>
        <p:nvSpPr>
          <p:cNvPr id="16" name="TextBox 15"/>
          <p:cNvSpPr txBox="1"/>
          <p:nvPr/>
        </p:nvSpPr>
        <p:spPr>
          <a:xfrm>
            <a:off x="4612538" y="4093464"/>
            <a:ext cx="2966618" cy="1993392"/>
          </a:xfrm>
          <a:prstGeom prst="rect">
            <a:avLst/>
          </a:prstGeom>
          <a:noFill/>
        </p:spPr>
        <p:txBody>
          <a:bodyPr wrap="square" lIns="36576" rIns="36576" tIns="0" bIns="0" anchor="t">
            <a:noAutofit/>
          </a:bodyPr>
          <a:lstStyle/>
          <a:p>
            <a:pPr algn="ctr">
              <a:lnSpc>
                <a:spcPts val="2595"/>
              </a:lnSpc>
              <a:spcBef>
                <a:spcPts val="0"/>
              </a:spcBef>
              <a:spcAft>
                <a:spcPts val="0"/>
              </a:spcAft>
            </a:pPr>
            <a:r>
              <a:rPr sz="2200" b="1" i="0">
                <a:solidFill>
                  <a:srgbClr val="14233A"/>
                </a:solidFill>
                <a:latin typeface="Helvetica"/>
              </a:rPr>
              <a:t>Ask him to text you where to send it</a:t>
            </a:r>
          </a:p>
        </p:txBody>
      </p:sp>
      <p:sp>
        <p:nvSpPr>
          <p:cNvPr id="17" name="Rounded Rectangle 16"/>
          <p:cNvSpPr/>
          <p:nvPr/>
        </p:nvSpPr>
        <p:spPr>
          <a:xfrm>
            <a:off x="8127796" y="2292095"/>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474976"/>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474976"/>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sec-callback.png"/>
          <p:cNvPicPr>
            <a:picLocks noChangeAspect="1"/>
          </p:cNvPicPr>
          <p:nvPr/>
        </p:nvPicPr>
        <p:blipFill>
          <a:blip r:embed="rId6"/>
          <a:stretch>
            <a:fillRect/>
          </a:stretch>
        </p:blipFill>
        <p:spPr>
          <a:xfrm>
            <a:off x="9131045" y="2520695"/>
            <a:ext cx="1417320" cy="1417320"/>
          </a:xfrm>
          <a:prstGeom prst="rect">
            <a:avLst/>
          </a:prstGeom>
        </p:spPr>
      </p:pic>
      <p:sp>
        <p:nvSpPr>
          <p:cNvPr id="21" name="TextBox 20"/>
          <p:cNvSpPr txBox="1"/>
          <p:nvPr/>
        </p:nvSpPr>
        <p:spPr>
          <a:xfrm>
            <a:off x="8356396" y="4093464"/>
            <a:ext cx="2966618" cy="1993392"/>
          </a:xfrm>
          <a:prstGeom prst="rect">
            <a:avLst/>
          </a:prstGeom>
          <a:noFill/>
        </p:spPr>
        <p:txBody>
          <a:bodyPr wrap="square" lIns="36576" rIns="36576" tIns="0" bIns="0" anchor="t">
            <a:noAutofit/>
          </a:bodyPr>
          <a:lstStyle/>
          <a:p>
            <a:pPr algn="ctr">
              <a:lnSpc>
                <a:spcPts val="2595"/>
              </a:lnSpc>
              <a:spcBef>
                <a:spcPts val="0"/>
              </a:spcBef>
              <a:spcAft>
                <a:spcPts val="0"/>
              </a:spcAft>
            </a:pPr>
            <a:r>
              <a:rPr sz="2200" b="1" i="0">
                <a:solidFill>
                  <a:srgbClr val="14233A"/>
                </a:solidFill>
                <a:latin typeface="Helvetica"/>
              </a:rPr>
              <a:t>Hang up and call your grandson or family on a number you know, or ask for the family code word</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5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A caller says he is your grandson, he is in trouble, and he needs money right now. He asks you not to tell anyone. What should you do?</a:t>
            </a:r>
          </a:p>
        </p:txBody>
      </p:sp>
      <p:sp>
        <p:nvSpPr>
          <p:cNvPr id="7" name="Rounded Rectangle 6"/>
          <p:cNvSpPr/>
          <p:nvPr/>
        </p:nvSpPr>
        <p:spPr>
          <a:xfrm>
            <a:off x="640080" y="2292095"/>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429255"/>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429255"/>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sec-cash.png"/>
          <p:cNvPicPr>
            <a:picLocks noChangeAspect="1"/>
          </p:cNvPicPr>
          <p:nvPr/>
        </p:nvPicPr>
        <p:blipFill>
          <a:blip r:embed="rId4"/>
          <a:stretch>
            <a:fillRect/>
          </a:stretch>
        </p:blipFill>
        <p:spPr>
          <a:xfrm>
            <a:off x="1417319" y="2337816"/>
            <a:ext cx="640080" cy="640080"/>
          </a:xfrm>
          <a:prstGeom prst="rect">
            <a:avLst/>
          </a:prstGeom>
        </p:spPr>
      </p:pic>
      <p:sp>
        <p:nvSpPr>
          <p:cNvPr id="11" name="TextBox 10"/>
          <p:cNvSpPr txBox="1"/>
          <p:nvPr/>
        </p:nvSpPr>
        <p:spPr>
          <a:xfrm>
            <a:off x="2240280" y="2292095"/>
            <a:ext cx="7116775" cy="731520"/>
          </a:xfrm>
          <a:prstGeom prst="rect">
            <a:avLst/>
          </a:prstGeom>
          <a:noFill/>
        </p:spPr>
        <p:txBody>
          <a:bodyPr wrap="square" lIns="36576" rIns="36576" tIns="0" bIns="0" anchor="ctr">
            <a:noAutofit/>
          </a:bodyPr>
          <a:lstStyle/>
          <a:p>
            <a:pPr algn="l">
              <a:lnSpc>
                <a:spcPts val="2595"/>
              </a:lnSpc>
              <a:spcBef>
                <a:spcPts val="0"/>
              </a:spcBef>
              <a:spcAft>
                <a:spcPts val="0"/>
              </a:spcAft>
            </a:pPr>
            <a:r>
              <a:rPr sz="2200" b="1" i="0">
                <a:solidFill>
                  <a:srgbClr val="5B6B63"/>
                </a:solidFill>
                <a:latin typeface="Helvetica"/>
              </a:rPr>
              <a:t>Send the money fast, before it is too late</a:t>
            </a:r>
          </a:p>
        </p:txBody>
      </p:sp>
      <p:sp>
        <p:nvSpPr>
          <p:cNvPr id="12" name="Rounded Rectangle 11"/>
          <p:cNvSpPr/>
          <p:nvPr/>
        </p:nvSpPr>
        <p:spPr>
          <a:xfrm>
            <a:off x="640080" y="3160776"/>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297936"/>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297936"/>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sec-text.png"/>
          <p:cNvPicPr>
            <a:picLocks noChangeAspect="1"/>
          </p:cNvPicPr>
          <p:nvPr/>
        </p:nvPicPr>
        <p:blipFill>
          <a:blip r:embed="rId5"/>
          <a:stretch>
            <a:fillRect/>
          </a:stretch>
        </p:blipFill>
        <p:spPr>
          <a:xfrm>
            <a:off x="1417319" y="3206496"/>
            <a:ext cx="640080" cy="640080"/>
          </a:xfrm>
          <a:prstGeom prst="rect">
            <a:avLst/>
          </a:prstGeom>
        </p:spPr>
      </p:pic>
      <p:sp>
        <p:nvSpPr>
          <p:cNvPr id="16" name="TextBox 15"/>
          <p:cNvSpPr txBox="1"/>
          <p:nvPr/>
        </p:nvSpPr>
        <p:spPr>
          <a:xfrm>
            <a:off x="2240280" y="3160776"/>
            <a:ext cx="7116775" cy="731520"/>
          </a:xfrm>
          <a:prstGeom prst="rect">
            <a:avLst/>
          </a:prstGeom>
          <a:noFill/>
        </p:spPr>
        <p:txBody>
          <a:bodyPr wrap="square" lIns="36576" rIns="36576" tIns="0" bIns="0" anchor="ctr">
            <a:noAutofit/>
          </a:bodyPr>
          <a:lstStyle/>
          <a:p>
            <a:pPr algn="l">
              <a:lnSpc>
                <a:spcPts val="2595"/>
              </a:lnSpc>
              <a:spcBef>
                <a:spcPts val="0"/>
              </a:spcBef>
              <a:spcAft>
                <a:spcPts val="0"/>
              </a:spcAft>
            </a:pPr>
            <a:r>
              <a:rPr sz="2200" b="1" i="0">
                <a:solidFill>
                  <a:srgbClr val="5B6B63"/>
                </a:solidFill>
                <a:latin typeface="Helvetica"/>
              </a:rPr>
              <a:t>Ask him to text you where to send it</a:t>
            </a:r>
          </a:p>
        </p:txBody>
      </p:sp>
      <p:sp>
        <p:nvSpPr>
          <p:cNvPr id="17" name="Rounded Rectangle 16"/>
          <p:cNvSpPr/>
          <p:nvPr/>
        </p:nvSpPr>
        <p:spPr>
          <a:xfrm>
            <a:off x="640080" y="4029455"/>
            <a:ext cx="10911535" cy="887983"/>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22959" y="4244847"/>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22959" y="424484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0" name="Picture 19" descr="icon-sec-callback.png"/>
          <p:cNvPicPr>
            <a:picLocks noChangeAspect="1"/>
          </p:cNvPicPr>
          <p:nvPr/>
        </p:nvPicPr>
        <p:blipFill>
          <a:blip r:embed="rId6"/>
          <a:stretch>
            <a:fillRect/>
          </a:stretch>
        </p:blipFill>
        <p:spPr>
          <a:xfrm>
            <a:off x="1417319" y="4153407"/>
            <a:ext cx="640080" cy="640080"/>
          </a:xfrm>
          <a:prstGeom prst="rect">
            <a:avLst/>
          </a:prstGeom>
        </p:spPr>
      </p:pic>
      <p:sp>
        <p:nvSpPr>
          <p:cNvPr id="21" name="TextBox 20"/>
          <p:cNvSpPr txBox="1"/>
          <p:nvPr/>
        </p:nvSpPr>
        <p:spPr>
          <a:xfrm>
            <a:off x="2240280" y="4029455"/>
            <a:ext cx="7116775" cy="887983"/>
          </a:xfrm>
          <a:prstGeom prst="rect">
            <a:avLst/>
          </a:prstGeom>
          <a:noFill/>
        </p:spPr>
        <p:txBody>
          <a:bodyPr wrap="square" lIns="36576" rIns="36576" tIns="0" bIns="0" anchor="ctr">
            <a:noAutofit/>
          </a:bodyPr>
          <a:lstStyle/>
          <a:p>
            <a:pPr algn="l">
              <a:lnSpc>
                <a:spcPts val="2595"/>
              </a:lnSpc>
              <a:spcBef>
                <a:spcPts val="0"/>
              </a:spcBef>
              <a:spcAft>
                <a:spcPts val="0"/>
              </a:spcAft>
            </a:pPr>
            <a:r>
              <a:rPr sz="2200" b="1" i="0">
                <a:solidFill>
                  <a:srgbClr val="14233A"/>
                </a:solidFill>
                <a:latin typeface="Helvetica"/>
              </a:rPr>
              <a:t>Hang up and call your grandson or family on a number you know, or ask for the family code word</a:t>
            </a:r>
          </a:p>
        </p:txBody>
      </p:sp>
      <p:sp>
        <p:nvSpPr>
          <p:cNvPr id="22" name="Rounded Rectangle 21"/>
          <p:cNvSpPr/>
          <p:nvPr/>
        </p:nvSpPr>
        <p:spPr>
          <a:xfrm>
            <a:off x="9539935" y="4244847"/>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9539935" y="4244847"/>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24" name="Rectangle 23"/>
          <p:cNvSpPr/>
          <p:nvPr/>
        </p:nvSpPr>
        <p:spPr>
          <a:xfrm>
            <a:off x="640080" y="5191759"/>
            <a:ext cx="10911535" cy="1085087"/>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374640"/>
            <a:ext cx="10454335" cy="902207"/>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E7A45"/>
                </a:solidFill>
                <a:latin typeface="Helvetica"/>
              </a:rPr>
              <a:t>Why: </a:t>
            </a:r>
            <a:r>
              <a:rPr sz="2400" b="0" i="0">
                <a:solidFill>
                  <a:srgbClr val="14233A"/>
                </a:solidFill>
                <a:latin typeface="Helvetica"/>
              </a:rPr>
              <a:t>This is a common imposter scam: a rush, a secret, and a request for money. Slow down, hang up, and call back on a number you already know.</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Information security</a:t>
            </a:r>
          </a:p>
          <a:p>
            <a:pPr algn="l">
              <a:lnSpc>
                <a:spcPts val="2477"/>
              </a:lnSpc>
              <a:spcBef>
                <a:spcPts val="0"/>
              </a:spcBef>
              <a:spcAft>
                <a:spcPts val="0"/>
              </a:spcAft>
            </a:pPr>
            <a:r>
              <a:rPr sz="2100" b="0" i="0">
                <a:solidFill>
                  <a:srgbClr val="14233A"/>
                </a:solidFill>
                <a:latin typeface="Helvetica"/>
              </a:rPr>
              <a:t>Protecting information, and the accounts and devices that hold it, so the wrong people cannot see it, change it, or keep you from it.</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CIA triad</a:t>
            </a:r>
          </a:p>
          <a:p>
            <a:pPr algn="l">
              <a:lnSpc>
                <a:spcPts val="2477"/>
              </a:lnSpc>
              <a:spcBef>
                <a:spcPts val="0"/>
              </a:spcBef>
              <a:spcAft>
                <a:spcPts val="0"/>
              </a:spcAft>
            </a:pPr>
            <a:r>
              <a:rPr sz="2100" b="0" i="0">
                <a:solidFill>
                  <a:srgbClr val="14233A"/>
                </a:solidFill>
                <a:latin typeface="Helvetica"/>
              </a:rPr>
              <a:t>Confidentiality, Integrity, and Availability. The three goals of information security. It has nothing to do with the spy agency.</a:t>
            </a:r>
          </a:p>
        </p:txBody>
      </p:sp>
      <p:sp>
        <p:nvSpPr>
          <p:cNvPr id="10" name="Rectangle 9"/>
          <p:cNvSpPr/>
          <p:nvPr/>
        </p:nvSpPr>
        <p:spPr>
          <a:xfrm>
            <a:off x="640080"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Confidentiality</a:t>
            </a:r>
          </a:p>
          <a:p>
            <a:pPr algn="l">
              <a:lnSpc>
                <a:spcPts val="2477"/>
              </a:lnSpc>
              <a:spcBef>
                <a:spcPts val="0"/>
              </a:spcBef>
              <a:spcAft>
                <a:spcPts val="0"/>
              </a:spcAft>
            </a:pPr>
            <a:r>
              <a:rPr sz="2100" b="0" i="0">
                <a:solidFill>
                  <a:srgbClr val="14233A"/>
                </a:solidFill>
                <a:latin typeface="Helvetica"/>
              </a:rPr>
              <a:t>Keeping information private, so only people with permission can see it.</a:t>
            </a:r>
          </a:p>
        </p:txBody>
      </p:sp>
      <p:sp>
        <p:nvSpPr>
          <p:cNvPr id="12" name="Rectangle 11"/>
          <p:cNvSpPr/>
          <p:nvPr/>
        </p:nvSpPr>
        <p:spPr>
          <a:xfrm>
            <a:off x="6233007"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Integrity</a:t>
            </a:r>
          </a:p>
          <a:p>
            <a:pPr algn="l">
              <a:lnSpc>
                <a:spcPts val="2477"/>
              </a:lnSpc>
              <a:spcBef>
                <a:spcPts val="0"/>
              </a:spcBef>
              <a:spcAft>
                <a:spcPts val="0"/>
              </a:spcAft>
            </a:pPr>
            <a:r>
              <a:rPr sz="2100" b="0" i="0">
                <a:solidFill>
                  <a:srgbClr val="14233A"/>
                </a:solidFill>
                <a:latin typeface="Helvetica"/>
              </a:rPr>
              <a:t>Keeping information true and complete, so no one changes or destroys it without permission.</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Availability</a:t>
            </a:r>
          </a:p>
          <a:p>
            <a:pPr algn="l">
              <a:lnSpc>
                <a:spcPts val="2477"/>
              </a:lnSpc>
              <a:spcBef>
                <a:spcPts val="0"/>
              </a:spcBef>
              <a:spcAft>
                <a:spcPts val="0"/>
              </a:spcAft>
            </a:pPr>
            <a:r>
              <a:rPr sz="2100" b="0" i="0">
                <a:solidFill>
                  <a:srgbClr val="14233A"/>
                </a:solidFill>
                <a:latin typeface="Helvetica"/>
              </a:rPr>
              <a:t>Making sure information is there when you need it, on time and reliably.</a:t>
            </a:r>
          </a:p>
        </p:txBody>
      </p:sp>
      <p:sp>
        <p:nvSpPr>
          <p:cNvPr id="8" name="Rectangle 7"/>
          <p:cNvSpPr/>
          <p:nvPr/>
        </p:nvSpPr>
        <p:spPr>
          <a:xfrm>
            <a:off x="6233007"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Passphrase</a:t>
            </a:r>
          </a:p>
          <a:p>
            <a:pPr algn="l">
              <a:lnSpc>
                <a:spcPts val="2477"/>
              </a:lnSpc>
              <a:spcBef>
                <a:spcPts val="0"/>
              </a:spcBef>
              <a:spcAft>
                <a:spcPts val="0"/>
              </a:spcAft>
            </a:pPr>
            <a:r>
              <a:rPr sz="2100" b="0" i="0">
                <a:solidFill>
                  <a:srgbClr val="14233A"/>
                </a:solidFill>
                <a:latin typeface="Helvetica"/>
              </a:rPr>
              <a:t>A password made of several words, like a short phrase. A long passphrase is easier to remember and harder to guess than a short, tricky password.</a:t>
            </a:r>
          </a:p>
        </p:txBody>
      </p:sp>
      <p:sp>
        <p:nvSpPr>
          <p:cNvPr id="10" name="Rectangle 9"/>
          <p:cNvSpPr/>
          <p:nvPr/>
        </p:nvSpPr>
        <p:spPr>
          <a:xfrm>
            <a:off x="640080"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Password manager</a:t>
            </a:r>
          </a:p>
          <a:p>
            <a:pPr algn="l">
              <a:lnSpc>
                <a:spcPts val="2477"/>
              </a:lnSpc>
              <a:spcBef>
                <a:spcPts val="0"/>
              </a:spcBef>
              <a:spcAft>
                <a:spcPts val="0"/>
              </a:spcAft>
            </a:pPr>
            <a:r>
              <a:rPr sz="2100" b="0" i="0">
                <a:solidFill>
                  <a:srgbClr val="14233A"/>
                </a:solidFill>
                <a:latin typeface="Helvetica"/>
              </a:rPr>
              <a:t>An app that makes, stores, and fills in a different strong password for each of your accounts. You remember only one master passphrase.</a:t>
            </a:r>
          </a:p>
        </p:txBody>
      </p:sp>
      <p:sp>
        <p:nvSpPr>
          <p:cNvPr id="12" name="Rectangle 11"/>
          <p:cNvSpPr/>
          <p:nvPr/>
        </p:nvSpPr>
        <p:spPr>
          <a:xfrm>
            <a:off x="6233007" y="4018787"/>
            <a:ext cx="91440" cy="2275585"/>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MFA</a:t>
            </a:r>
          </a:p>
          <a:p>
            <a:pPr algn="l">
              <a:lnSpc>
                <a:spcPts val="2477"/>
              </a:lnSpc>
              <a:spcBef>
                <a:spcPts val="0"/>
              </a:spcBef>
              <a:spcAft>
                <a:spcPts val="0"/>
              </a:spcAft>
            </a:pPr>
            <a:r>
              <a:rPr sz="2100" b="0" i="0">
                <a:solidFill>
                  <a:srgbClr val="14233A"/>
                </a:solidFill>
                <a:latin typeface="Helvetica"/>
              </a:rPr>
              <a:t>Multifactor Authentication. A second lock on an account, such as a code sent to your phone, in addition to your password. Also called two-step verification.</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Phishing</a:t>
            </a:r>
          </a:p>
          <a:p>
            <a:pPr algn="l">
              <a:lnSpc>
                <a:spcPts val="2477"/>
              </a:lnSpc>
              <a:spcBef>
                <a:spcPts val="0"/>
              </a:spcBef>
              <a:spcAft>
                <a:spcPts val="0"/>
              </a:spcAft>
            </a:pPr>
            <a:r>
              <a:rPr sz="2100" b="0" i="0">
                <a:solidFill>
                  <a:srgbClr val="14233A"/>
                </a:solidFill>
                <a:latin typeface="Helvetica"/>
              </a:rPr>
              <a:t>Email, texts, or messages that pretend to be from someone you trust, to trick you into giving information or money. Said like "fishing."</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Malware</a:t>
            </a:r>
          </a:p>
          <a:p>
            <a:pPr algn="l">
              <a:lnSpc>
                <a:spcPts val="2477"/>
              </a:lnSpc>
              <a:spcBef>
                <a:spcPts val="0"/>
              </a:spcBef>
              <a:spcAft>
                <a:spcPts val="0"/>
              </a:spcAft>
            </a:pPr>
            <a:r>
              <a:rPr sz="2100" b="0" i="0">
                <a:solidFill>
                  <a:srgbClr val="14233A"/>
                </a:solidFill>
                <a:latin typeface="Helvetica"/>
              </a:rPr>
              <a:t>Malicious software. Harmful programs that can spy on you, steal information, or damage your device.</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Spam</a:t>
            </a:r>
          </a:p>
          <a:p>
            <a:pPr algn="l">
              <a:lnSpc>
                <a:spcPts val="2477"/>
              </a:lnSpc>
              <a:spcBef>
                <a:spcPts val="0"/>
              </a:spcBef>
              <a:spcAft>
                <a:spcPts val="0"/>
              </a:spcAft>
            </a:pPr>
            <a:r>
              <a:rPr sz="2100" b="0" i="0">
                <a:solidFill>
                  <a:srgbClr val="14233A"/>
                </a:solidFill>
                <a:latin typeface="Helvetica"/>
              </a:rPr>
              <a:t>Unwanted email or text messages sent to many people at once. Some is just ads; some is phishing.</a:t>
            </a:r>
          </a:p>
        </p:txBody>
      </p:sp>
      <p:sp>
        <p:nvSpPr>
          <p:cNvPr id="12" name="Rectangle 11"/>
          <p:cNvSpPr/>
          <p:nvPr/>
        </p:nvSpPr>
        <p:spPr>
          <a:xfrm>
            <a:off x="6233007"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Software update</a:t>
            </a:r>
          </a:p>
          <a:p>
            <a:pPr algn="l">
              <a:lnSpc>
                <a:spcPts val="2477"/>
              </a:lnSpc>
              <a:spcBef>
                <a:spcPts val="0"/>
              </a:spcBef>
              <a:spcAft>
                <a:spcPts val="0"/>
              </a:spcAft>
            </a:pPr>
            <a:r>
              <a:rPr sz="2100" b="0" i="0">
                <a:solidFill>
                  <a:srgbClr val="14233A"/>
                </a:solidFill>
                <a:latin typeface="Helvetica"/>
              </a:rPr>
              <a:t>A free fix from the maker of your phone, computer, or app. Many updates close security holes, so turn on automatic updates.</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Tech support scam</a:t>
            </a:r>
          </a:p>
          <a:p>
            <a:pPr algn="l">
              <a:lnSpc>
                <a:spcPts val="2477"/>
              </a:lnSpc>
              <a:spcBef>
                <a:spcPts val="0"/>
              </a:spcBef>
              <a:spcAft>
                <a:spcPts val="0"/>
              </a:spcAft>
            </a:pPr>
            <a:r>
              <a:rPr sz="2100" b="0" i="0">
                <a:solidFill>
                  <a:srgbClr val="14233A"/>
                </a:solidFill>
                <a:latin typeface="Helvetica"/>
              </a:rPr>
              <a:t>A fake warning, call, or pop-up that says your device has a problem, so a scammer can get into your computer or your money.</a:t>
            </a:r>
          </a:p>
        </p:txBody>
      </p:sp>
      <p:sp>
        <p:nvSpPr>
          <p:cNvPr id="8" name="Rectangle 7"/>
          <p:cNvSpPr/>
          <p:nvPr/>
        </p:nvSpPr>
        <p:spPr>
          <a:xfrm>
            <a:off x="6233007"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Imposter scam</a:t>
            </a:r>
          </a:p>
          <a:p>
            <a:pPr algn="l">
              <a:lnSpc>
                <a:spcPts val="2477"/>
              </a:lnSpc>
              <a:spcBef>
                <a:spcPts val="0"/>
              </a:spcBef>
              <a:spcAft>
                <a:spcPts val="0"/>
              </a:spcAft>
            </a:pPr>
            <a:r>
              <a:rPr sz="2100" b="0" i="0">
                <a:solidFill>
                  <a:srgbClr val="14233A"/>
                </a:solidFill>
                <a:latin typeface="Helvetica"/>
              </a:rPr>
              <a:t>A scam where someone pretends to be a person or group you trust, such as a grandchild, a bank, or a government office.</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Family code word</a:t>
            </a:r>
          </a:p>
          <a:p>
            <a:pPr algn="l">
              <a:lnSpc>
                <a:spcPts val="2477"/>
              </a:lnSpc>
              <a:spcBef>
                <a:spcPts val="0"/>
              </a:spcBef>
              <a:spcAft>
                <a:spcPts val="0"/>
              </a:spcAft>
            </a:pPr>
            <a:r>
              <a:rPr sz="2100" b="0" i="0">
                <a:solidFill>
                  <a:srgbClr val="14233A"/>
                </a:solidFill>
                <a:latin typeface="Helvetica"/>
              </a:rPr>
              <a:t>A secret word your family agrees on, so you can check that a caller asking for help is really family.</a:t>
            </a:r>
          </a:p>
        </p:txBody>
      </p:sp>
      <p:sp>
        <p:nvSpPr>
          <p:cNvPr id="12" name="Rectangle 11"/>
          <p:cNvSpPr/>
          <p:nvPr/>
        </p:nvSpPr>
        <p:spPr>
          <a:xfrm>
            <a:off x="6233007"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HTTP / HTTPS</a:t>
            </a:r>
          </a:p>
          <a:p>
            <a:pPr algn="l">
              <a:lnSpc>
                <a:spcPts val="2477"/>
              </a:lnSpc>
              <a:spcBef>
                <a:spcPts val="0"/>
              </a:spcBef>
              <a:spcAft>
                <a:spcPts val="0"/>
              </a:spcAft>
            </a:pPr>
            <a:r>
              <a:rPr sz="2100" b="0" i="0">
                <a:solidFill>
                  <a:srgbClr val="14233A"/>
                </a:solidFill>
                <a:latin typeface="Helvetica"/>
              </a:rPr>
              <a:t>HyperText Transfer Protocol (Secure). The rules a browser and a web server use to ask for and send pages. The S means the conversation is locked.</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465071"/>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CISA: Secure Our World</a:t>
            </a:r>
          </a:p>
          <a:p>
            <a:pPr algn="l">
              <a:lnSpc>
                <a:spcPts val="2595"/>
              </a:lnSpc>
              <a:spcBef>
                <a:spcPts val="0"/>
              </a:spcBef>
              <a:spcAft>
                <a:spcPts val="0"/>
              </a:spcAft>
            </a:pPr>
            <a:r>
              <a:rPr sz="2200" b="0" i="0">
                <a:solidFill>
                  <a:srgbClr val="3E5547"/>
                </a:solidFill>
                <a:latin typeface="Helvetica"/>
              </a:rPr>
              <a:t>Four simple steps to stay safe online, from the Cybersecurity and Infrastructure Security Agency.</a:t>
            </a:r>
          </a:p>
          <a:p>
            <a:pPr algn="l">
              <a:lnSpc>
                <a:spcPts val="2124"/>
              </a:lnSpc>
              <a:spcBef>
                <a:spcPts val="0"/>
              </a:spcBef>
              <a:spcAft>
                <a:spcPts val="0"/>
              </a:spcAft>
            </a:pPr>
            <a:r>
              <a:rPr sz="1800" b="0" i="0">
                <a:solidFill>
                  <a:srgbClr val="0E7C93"/>
                </a:solidFill>
                <a:latin typeface="Helvetica"/>
                <a:hlinkClick r:id="rId3"/>
              </a:rPr>
              <a:t>https://www.cisa.gov/secure-our-world</a:t>
            </a:r>
          </a:p>
        </p:txBody>
      </p:sp>
      <p:sp>
        <p:nvSpPr>
          <p:cNvPr id="8" name="Oval 7"/>
          <p:cNvSpPr/>
          <p:nvPr/>
        </p:nvSpPr>
        <p:spPr>
          <a:xfrm>
            <a:off x="768096" y="287604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763520"/>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FTC: How to recognize and avoid phishing scams</a:t>
            </a:r>
          </a:p>
          <a:p>
            <a:pPr algn="l">
              <a:lnSpc>
                <a:spcPts val="2595"/>
              </a:lnSpc>
              <a:spcBef>
                <a:spcPts val="0"/>
              </a:spcBef>
              <a:spcAft>
                <a:spcPts val="0"/>
              </a:spcAft>
            </a:pPr>
            <a:r>
              <a:rPr sz="2200" b="0" i="0">
                <a:solidFill>
                  <a:srgbClr val="3E5547"/>
                </a:solidFill>
                <a:latin typeface="Helvetica"/>
              </a:rPr>
              <a:t>The warning signs of phishing and what to do about them.</a:t>
            </a:r>
          </a:p>
          <a:p>
            <a:pPr algn="l">
              <a:lnSpc>
                <a:spcPts val="2124"/>
              </a:lnSpc>
              <a:spcBef>
                <a:spcPts val="0"/>
              </a:spcBef>
              <a:spcAft>
                <a:spcPts val="0"/>
              </a:spcAft>
            </a:pPr>
            <a:r>
              <a:rPr sz="1800" b="0" i="0">
                <a:solidFill>
                  <a:srgbClr val="0E7C93"/>
                </a:solidFill>
                <a:latin typeface="Helvetica"/>
                <a:hlinkClick r:id="rId4"/>
              </a:rPr>
              <a:t>https://consumer.ftc.gov/articles/how-recognize-and-avoid-phishing-scams</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FTC: Are public Wi-Fi networks safe?</a:t>
            </a:r>
          </a:p>
          <a:p>
            <a:pPr algn="l">
              <a:lnSpc>
                <a:spcPts val="2595"/>
              </a:lnSpc>
              <a:spcBef>
                <a:spcPts val="0"/>
              </a:spcBef>
              <a:spcAft>
                <a:spcPts val="0"/>
              </a:spcAft>
            </a:pPr>
            <a:r>
              <a:rPr sz="2200" b="0" i="0">
                <a:solidFill>
                  <a:srgbClr val="3E5547"/>
                </a:solidFill>
                <a:latin typeface="Helvetica"/>
              </a:rPr>
              <a:t>What the padlock means and how to stay safe on public Wi-Fi.</a:t>
            </a:r>
          </a:p>
          <a:p>
            <a:pPr algn="l">
              <a:lnSpc>
                <a:spcPts val="2124"/>
              </a:lnSpc>
              <a:spcBef>
                <a:spcPts val="0"/>
              </a:spcBef>
              <a:spcAft>
                <a:spcPts val="0"/>
              </a:spcAft>
            </a:pPr>
            <a:r>
              <a:rPr sz="1800" b="0" i="0">
                <a:solidFill>
                  <a:srgbClr val="0E7C93"/>
                </a:solidFill>
                <a:latin typeface="Helvetica"/>
                <a:hlinkClick r:id="rId3"/>
              </a:rPr>
              <a:t>https://consumer.ftc.gov/articles/are-public-wi-fi-networks-safe-what-you-need-know</a:t>
            </a:r>
          </a:p>
        </p:txBody>
      </p:sp>
      <p:sp>
        <p:nvSpPr>
          <p:cNvPr id="8" name="Oval 7"/>
          <p:cNvSpPr/>
          <p:nvPr/>
        </p:nvSpPr>
        <p:spPr>
          <a:xfrm>
            <a:off x="768096" y="25463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3382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FTC: ReportFraud.ftc.gov</a:t>
            </a:r>
          </a:p>
          <a:p>
            <a:pPr algn="l">
              <a:lnSpc>
                <a:spcPts val="2595"/>
              </a:lnSpc>
              <a:spcBef>
                <a:spcPts val="0"/>
              </a:spcBef>
              <a:spcAft>
                <a:spcPts val="0"/>
              </a:spcAft>
            </a:pPr>
            <a:r>
              <a:rPr sz="2200" b="0" i="0">
                <a:solidFill>
                  <a:srgbClr val="3E5547"/>
                </a:solidFill>
                <a:latin typeface="Helvetica"/>
              </a:rPr>
              <a:t>Report a scam or fraud to the Federal Trade Commission.</a:t>
            </a:r>
          </a:p>
          <a:p>
            <a:pPr algn="l">
              <a:lnSpc>
                <a:spcPts val="2124"/>
              </a:lnSpc>
              <a:spcBef>
                <a:spcPts val="0"/>
              </a:spcBef>
              <a:spcAft>
                <a:spcPts val="0"/>
              </a:spcAft>
            </a:pPr>
            <a:r>
              <a:rPr sz="1800" b="0" i="0">
                <a:solidFill>
                  <a:srgbClr val="0E7C93"/>
                </a:solidFill>
                <a:latin typeface="Helvetica"/>
                <a:hlinkClick r:id="rId4"/>
              </a:rPr>
              <a:t>https://reportfraud.ftc.gov</a:t>
            </a:r>
          </a:p>
        </p:txBody>
      </p:sp>
      <p:sp>
        <p:nvSpPr>
          <p:cNvPr id="10" name="Oval 9"/>
          <p:cNvSpPr/>
          <p:nvPr/>
        </p:nvSpPr>
        <p:spPr>
          <a:xfrm>
            <a:off x="768096" y="368172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56920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DigitalLearn: free lessons for beginners</a:t>
            </a:r>
          </a:p>
          <a:p>
            <a:pPr algn="l">
              <a:lnSpc>
                <a:spcPts val="2595"/>
              </a:lnSpc>
              <a:spcBef>
                <a:spcPts val="0"/>
              </a:spcBef>
              <a:spcAft>
                <a:spcPts val="0"/>
              </a:spcAft>
            </a:pPr>
            <a:r>
              <a:rPr sz="2200" b="0" i="0">
                <a:solidFill>
                  <a:srgbClr val="3E5547"/>
                </a:solidFill>
                <a:latin typeface="Helvetica"/>
              </a:rPr>
              <a:t>Free, self-paced lessons on using a computer, a phone, and the internet safely.</a:t>
            </a:r>
          </a:p>
          <a:p>
            <a:pPr algn="l">
              <a:lnSpc>
                <a:spcPts val="2124"/>
              </a:lnSpc>
              <a:spcBef>
                <a:spcPts val="0"/>
              </a:spcBef>
              <a:spcAft>
                <a:spcPts val="0"/>
              </a:spcAft>
            </a:pPr>
            <a:r>
              <a:rPr sz="1800" b="0" i="0">
                <a:solidFill>
                  <a:srgbClr val="0E7C93"/>
                </a:solidFill>
                <a:latin typeface="Helvetica"/>
                <a:hlinkClick r:id="rId5"/>
              </a:rPr>
              <a:t>https://www.digitallearn.org</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Teaching this class: lesson plan (45 minutes)</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5 min</a:t>
            </a:r>
          </a:p>
        </p:txBody>
      </p:sp>
      <p:sp>
        <p:nvSpPr>
          <p:cNvPr id="7" name="TextBox 6"/>
          <p:cNvSpPr txBox="1"/>
          <p:nvPr/>
        </p:nvSpPr>
        <p:spPr>
          <a:xfrm>
            <a:off x="1673304" y="1298448"/>
            <a:ext cx="9878310"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Start here: read the story and the objectives.</a:t>
            </a:r>
          </a:p>
        </p:txBody>
      </p:sp>
      <p:sp>
        <p:nvSpPr>
          <p:cNvPr id="8" name="TextBox 7"/>
          <p:cNvSpPr txBox="1"/>
          <p:nvPr/>
        </p:nvSpPr>
        <p:spPr>
          <a:xfrm>
            <a:off x="640080" y="1774444"/>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5 min</a:t>
            </a:r>
          </a:p>
        </p:txBody>
      </p:sp>
      <p:sp>
        <p:nvSpPr>
          <p:cNvPr id="9" name="TextBox 8"/>
          <p:cNvSpPr txBox="1"/>
          <p:nvPr/>
        </p:nvSpPr>
        <p:spPr>
          <a:xfrm>
            <a:off x="1673304" y="1774444"/>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The CIA Triad: ask three volunteers to be the guards and say their job in their own words.</a:t>
            </a:r>
          </a:p>
        </p:txBody>
      </p:sp>
      <p:sp>
        <p:nvSpPr>
          <p:cNvPr id="10" name="TextBox 9"/>
          <p:cNvSpPr txBox="1"/>
          <p:nvPr/>
        </p:nvSpPr>
        <p:spPr>
          <a:xfrm>
            <a:off x="640080" y="2580132"/>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11" name="TextBox 10"/>
          <p:cNvSpPr txBox="1"/>
          <p:nvPr/>
        </p:nvSpPr>
        <p:spPr>
          <a:xfrm>
            <a:off x="1673304" y="2580132"/>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Safe Credential Management: everyone writes a practice passphrase they will not use, and counts the characters together.</a:t>
            </a:r>
          </a:p>
        </p:txBody>
      </p:sp>
      <p:sp>
        <p:nvSpPr>
          <p:cNvPr id="12" name="TextBox 11"/>
          <p:cNvSpPr txBox="1"/>
          <p:nvPr/>
        </p:nvSpPr>
        <p:spPr>
          <a:xfrm>
            <a:off x="640080" y="3385820"/>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8 min</a:t>
            </a:r>
          </a:p>
        </p:txBody>
      </p:sp>
      <p:sp>
        <p:nvSpPr>
          <p:cNvPr id="13" name="TextBox 12"/>
          <p:cNvSpPr txBox="1"/>
          <p:nvPr/>
        </p:nvSpPr>
        <p:spPr>
          <a:xfrm>
            <a:off x="1673304" y="3385820"/>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Safe Browsing: explore the Wi-Fi and pop-up pictures. Practice saying out loud: slow down, hang up, call back.</a:t>
            </a:r>
          </a:p>
        </p:txBody>
      </p:sp>
      <p:sp>
        <p:nvSpPr>
          <p:cNvPr id="14" name="TextBox 13"/>
          <p:cNvSpPr txBox="1"/>
          <p:nvPr/>
        </p:nvSpPr>
        <p:spPr>
          <a:xfrm>
            <a:off x="640080" y="4191508"/>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8 min</a:t>
            </a:r>
          </a:p>
        </p:txBody>
      </p:sp>
      <p:sp>
        <p:nvSpPr>
          <p:cNvPr id="15" name="TextBox 14"/>
          <p:cNvSpPr txBox="1"/>
          <p:nvPr/>
        </p:nvSpPr>
        <p:spPr>
          <a:xfrm>
            <a:off x="1673304" y="4191508"/>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Email Management: in pairs, circle the warning signs on the printed example scam.</a:t>
            </a:r>
          </a:p>
        </p:txBody>
      </p:sp>
      <p:sp>
        <p:nvSpPr>
          <p:cNvPr id="16" name="TextBox 15"/>
          <p:cNvSpPr txBox="1"/>
          <p:nvPr/>
        </p:nvSpPr>
        <p:spPr>
          <a:xfrm>
            <a:off x="640080" y="4997196"/>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9 min</a:t>
            </a:r>
          </a:p>
        </p:txBody>
      </p:sp>
      <p:sp>
        <p:nvSpPr>
          <p:cNvPr id="17" name="TextBox 16"/>
          <p:cNvSpPr txBox="1"/>
          <p:nvPr/>
        </p:nvSpPr>
        <p:spPr>
          <a:xfrm>
            <a:off x="1673304" y="4997196"/>
            <a:ext cx="9878310"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Practice and quiz together, then the three Remember cards.</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Teaching this class: materials and discussion</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What you need</a:t>
            </a:r>
          </a:p>
        </p:txBody>
      </p:sp>
      <p:sp>
        <p:nvSpPr>
          <p:cNvPr id="7" name="Oval 6"/>
          <p:cNvSpPr/>
          <p:nvPr/>
        </p:nvSpPr>
        <p:spPr>
          <a:xfrm>
            <a:off x="768096" y="1886965"/>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298448" y="1804415"/>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Projector or large TV for the slides</a:t>
            </a:r>
          </a:p>
        </p:txBody>
      </p:sp>
      <p:sp>
        <p:nvSpPr>
          <p:cNvPr id="9" name="Oval 8"/>
          <p:cNvSpPr/>
          <p:nvPr/>
        </p:nvSpPr>
        <p:spPr>
          <a:xfrm>
            <a:off x="768096" y="236296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280412"/>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Printed handouts, one per person</a:t>
            </a:r>
          </a:p>
        </p:txBody>
      </p:sp>
      <p:sp>
        <p:nvSpPr>
          <p:cNvPr id="11" name="Oval 10"/>
          <p:cNvSpPr/>
          <p:nvPr/>
        </p:nvSpPr>
        <p:spPr>
          <a:xfrm>
            <a:off x="768096" y="2838958"/>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2756408"/>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A small lockbox or folder of pretend papers for the three-guards story</a:t>
            </a:r>
          </a:p>
        </p:txBody>
      </p:sp>
      <p:sp>
        <p:nvSpPr>
          <p:cNvPr id="13" name="Oval 12"/>
          <p:cNvSpPr/>
          <p:nvPr/>
        </p:nvSpPr>
        <p:spPr>
          <a:xfrm>
            <a:off x="768096" y="3314954"/>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298448" y="3232404"/>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Printed copies of the example scam email and text, one per pair</a:t>
            </a:r>
          </a:p>
        </p:txBody>
      </p:sp>
      <p:sp>
        <p:nvSpPr>
          <p:cNvPr id="15" name="Oval 14"/>
          <p:cNvSpPr/>
          <p:nvPr/>
        </p:nvSpPr>
        <p:spPr>
          <a:xfrm>
            <a:off x="768096" y="37909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1298448" y="3708400"/>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Index cards for writing the reporting info</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304"/>
              </a:lnSpc>
              <a:spcBef>
                <a:spcPts val="0"/>
              </a:spcBef>
              <a:spcAft>
                <a:spcPts val="0"/>
              </a:spcAft>
            </a:pPr>
            <a:r>
              <a:rPr sz="2800" b="1" i="0">
                <a:solidFill>
                  <a:srgbClr val="FFFFFF"/>
                </a:solidFill>
                <a:latin typeface="Helvetica"/>
              </a:rPr>
              <a:t>Teaching this class: materials and discussion (continued)</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Oval 5"/>
          <p:cNvSpPr/>
          <p:nvPr/>
        </p:nvSpPr>
        <p:spPr>
          <a:xfrm>
            <a:off x="768096" y="1380997"/>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Participants' own phones, tablets, or laptops</a:t>
            </a:r>
          </a:p>
        </p:txBody>
      </p:sp>
      <p:sp>
        <p:nvSpPr>
          <p:cNvPr id="8" name="TextBox 7"/>
          <p:cNvSpPr txBox="1"/>
          <p:nvPr/>
        </p:nvSpPr>
        <p:spPr>
          <a:xfrm>
            <a:off x="640080" y="1774444"/>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Talk about it</a:t>
            </a:r>
          </a:p>
        </p:txBody>
      </p:sp>
      <p:sp>
        <p:nvSpPr>
          <p:cNvPr id="9" name="Oval 8"/>
          <p:cNvSpPr/>
          <p:nvPr/>
        </p:nvSpPr>
        <p:spPr>
          <a:xfrm>
            <a:off x="768096" y="236296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280412"/>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Has anyone here received a message or call that felt like a scam? What made you suspicious?</a:t>
            </a:r>
          </a:p>
        </p:txBody>
      </p:sp>
      <p:sp>
        <p:nvSpPr>
          <p:cNvPr id="11" name="Oval 10"/>
          <p:cNvSpPr/>
          <p:nvPr/>
        </p:nvSpPr>
        <p:spPr>
          <a:xfrm>
            <a:off x="768096" y="316865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3086100"/>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Who in your family would you talk to before sending money, and what would your family code word be like?</a:t>
            </a:r>
          </a:p>
        </p:txBody>
      </p:sp>
      <p:sp>
        <p:nvSpPr>
          <p:cNvPr id="13" name="Oval 12"/>
          <p:cNvSpPr/>
          <p:nvPr/>
        </p:nvSpPr>
        <p:spPr>
          <a:xfrm>
            <a:off x="768096" y="3974338"/>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298448" y="3891788"/>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How could we help the Elders in our community spot and report scams?</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numu-logo.png"/>
          <p:cNvPicPr>
            <a:picLocks noChangeAspect="1"/>
          </p:cNvPicPr>
          <p:nvPr/>
        </p:nvPicPr>
        <p:blipFill>
          <a:blip r:embed="rId2"/>
          <a:stretch>
            <a:fillRect/>
          </a:stretch>
        </p:blipFill>
        <p:spPr>
          <a:xfrm>
            <a:off x="5272887" y="1005840"/>
            <a:ext cx="1645920" cy="1645920"/>
          </a:xfrm>
          <a:prstGeom prst="rect">
            <a:avLst/>
          </a:prstGeom>
        </p:spPr>
      </p:pic>
      <p:sp>
        <p:nvSpPr>
          <p:cNvPr id="4" name="TextBox 3"/>
          <p:cNvSpPr txBox="1"/>
          <p:nvPr/>
        </p:nvSpPr>
        <p:spPr>
          <a:xfrm>
            <a:off x="1097280" y="3017520"/>
            <a:ext cx="9997135" cy="3291840"/>
          </a:xfrm>
          <a:prstGeom prst="rect">
            <a:avLst/>
          </a:prstGeom>
          <a:noFill/>
        </p:spPr>
        <p:txBody>
          <a:bodyPr wrap="square" lIns="36576" rIns="36576" tIns="0" bIns="0" anchor="t">
            <a:noAutofit/>
          </a:bodyPr>
          <a:lstStyle/>
          <a:p>
            <a:pPr algn="ctr">
              <a:lnSpc>
                <a:spcPts val="3776"/>
              </a:lnSpc>
              <a:spcBef>
                <a:spcPts val="0"/>
              </a:spcBef>
              <a:spcAft>
                <a:spcPts val="2000"/>
              </a:spcAft>
            </a:pPr>
            <a:r>
              <a:rPr sz="3200" b="1" i="0">
                <a:solidFill>
                  <a:srgbClr val="FFFFFF"/>
                </a:solidFill>
                <a:latin typeface="Helvetica"/>
              </a:rPr>
              <a:t>Free from the Numu Communications Learning Center, </a:t>
            </a:r>
            <a:r>
              <a:rPr sz="3200" b="1" i="0">
                <a:solidFill>
                  <a:srgbClr val="F7E10C"/>
                </a:solidFill>
                <a:latin typeface="Helvetica"/>
              </a:rPr>
              <a:t>www.numu.tech/resources</a:t>
            </a:r>
            <a:r>
              <a:rPr sz="3200" b="1" i="0">
                <a:solidFill>
                  <a:srgbClr val="FFFFFF"/>
                </a:solidFill>
                <a:latin typeface="Helvetica"/>
              </a:rPr>
              <a:t>.</a:t>
            </a:r>
          </a:p>
          <a:p>
            <a:pPr algn="ctr">
              <a:lnSpc>
                <a:spcPts val="3304"/>
              </a:lnSpc>
              <a:spcBef>
                <a:spcPts val="0"/>
              </a:spcBef>
              <a:spcAft>
                <a:spcPts val="2600"/>
              </a:spcAft>
            </a:pPr>
            <a:r>
              <a:rPr sz="2800" b="0" i="0">
                <a:solidFill>
                  <a:srgbClr val="DCE6F0"/>
                </a:solidFill>
                <a:latin typeface="Helvetica"/>
              </a:rPr>
              <a:t>Free to use and adapt; please keep this credit.</a:t>
            </a:r>
          </a:p>
          <a:p>
            <a:pPr algn="ctr">
              <a:lnSpc>
                <a:spcPts val="2595"/>
              </a:lnSpc>
              <a:spcBef>
                <a:spcPts val="0"/>
              </a:spcBef>
              <a:spcAft>
                <a:spcPts val="0"/>
              </a:spcAft>
            </a:pPr>
            <a:r>
              <a:rPr sz="2200" b="0" i="0">
                <a:solidFill>
                  <a:srgbClr val="DCE6F0"/>
                </a:solidFill>
                <a:latin typeface="Helvetica"/>
              </a:rPr>
              <a:t>Questions? info@numu.tech  ·  +1-888-686-5830</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References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5212080"/>
          </a:xfrm>
          <a:prstGeom prst="rect">
            <a:avLst/>
          </a:prstGeom>
          <a:noFill/>
        </p:spPr>
        <p:txBody>
          <a:bodyPr wrap="square" lIns="36576" rIns="36576" tIns="0" bIns="0" anchor="t">
            <a:noAutofit/>
          </a:bodyPr>
          <a:lstStyle/>
          <a:p>
            <a:pPr algn="l" marL="457200" indent="-457200">
              <a:lnSpc>
                <a:spcPts val="1416"/>
              </a:lnSpc>
              <a:spcBef>
                <a:spcPts val="0"/>
              </a:spcBef>
              <a:spcAft>
                <a:spcPts val="500"/>
              </a:spcAft>
            </a:pPr>
            <a:r>
              <a:rPr sz="1200" b="0" i="0">
                <a:solidFill>
                  <a:srgbClr val="14233A"/>
                </a:solidFill>
                <a:latin typeface="Helvetica"/>
              </a:rPr>
              <a:t>Cybersecurity and Infrastructure Security Agency. (n.d.-a). </a:t>
            </a:r>
            <a:r>
              <a:rPr sz="1200" b="0" i="1">
                <a:solidFill>
                  <a:srgbClr val="14233A"/>
                </a:solidFill>
                <a:latin typeface="Helvetica"/>
              </a:rPr>
              <a:t>Secure our world</a:t>
            </a:r>
            <a:r>
              <a:rPr sz="1200" b="0" i="0">
                <a:solidFill>
                  <a:srgbClr val="14233A"/>
                </a:solidFill>
                <a:latin typeface="Helvetica"/>
              </a:rPr>
              <a:t>. https://www.cisa.gov/secure-our-world</a:t>
            </a:r>
          </a:p>
          <a:p>
            <a:pPr algn="l" marL="457200" indent="-457200">
              <a:lnSpc>
                <a:spcPts val="1416"/>
              </a:lnSpc>
              <a:spcBef>
                <a:spcPts val="0"/>
              </a:spcBef>
              <a:spcAft>
                <a:spcPts val="500"/>
              </a:spcAft>
            </a:pPr>
            <a:r>
              <a:rPr sz="1200" b="0" i="0">
                <a:solidFill>
                  <a:srgbClr val="14233A"/>
                </a:solidFill>
                <a:latin typeface="Helvetica"/>
              </a:rPr>
              <a:t>Cybersecurity and Infrastructure Security Agency. (n.d.-b). </a:t>
            </a:r>
            <a:r>
              <a:rPr sz="1200" b="0" i="1">
                <a:solidFill>
                  <a:srgbClr val="14233A"/>
                </a:solidFill>
                <a:latin typeface="Helvetica"/>
              </a:rPr>
              <a:t>Update software</a:t>
            </a:r>
            <a:r>
              <a:rPr sz="1200" b="0" i="0">
                <a:solidFill>
                  <a:srgbClr val="14233A"/>
                </a:solidFill>
                <a:latin typeface="Helvetica"/>
              </a:rPr>
              <a:t>. https://www.cisa.gov/secure-our-world/update-software</a:t>
            </a:r>
          </a:p>
          <a:p>
            <a:pPr algn="l" marL="457200" indent="-457200">
              <a:lnSpc>
                <a:spcPts val="1416"/>
              </a:lnSpc>
              <a:spcBef>
                <a:spcPts val="0"/>
              </a:spcBef>
              <a:spcAft>
                <a:spcPts val="500"/>
              </a:spcAft>
            </a:pPr>
            <a:r>
              <a:rPr sz="1200" b="0" i="0">
                <a:solidFill>
                  <a:srgbClr val="14233A"/>
                </a:solidFill>
                <a:latin typeface="Helvetica"/>
              </a:rPr>
              <a:t>Federal Trade Commission. (n.d.-a). </a:t>
            </a:r>
            <a:r>
              <a:rPr sz="1200" b="0" i="1">
                <a:solidFill>
                  <a:srgbClr val="14233A"/>
                </a:solidFill>
                <a:latin typeface="Helvetica"/>
              </a:rPr>
              <a:t>Are public Wi-Fi networks safe? What you need to know</a:t>
            </a:r>
            <a:r>
              <a:rPr sz="1200" b="0" i="0">
                <a:solidFill>
                  <a:srgbClr val="14233A"/>
                </a:solidFill>
                <a:latin typeface="Helvetica"/>
              </a:rPr>
              <a:t>. Consumer Advice. https://consumer.ftc.gov/articles/are-public-wi-fi-networks-safe-what-you-need-know</a:t>
            </a:r>
          </a:p>
          <a:p>
            <a:pPr algn="l" marL="457200" indent="-457200">
              <a:lnSpc>
                <a:spcPts val="1416"/>
              </a:lnSpc>
              <a:spcBef>
                <a:spcPts val="0"/>
              </a:spcBef>
              <a:spcAft>
                <a:spcPts val="500"/>
              </a:spcAft>
            </a:pPr>
            <a:r>
              <a:rPr sz="1200" b="0" i="0">
                <a:solidFill>
                  <a:srgbClr val="14233A"/>
                </a:solidFill>
                <a:latin typeface="Helvetica"/>
              </a:rPr>
              <a:t>Federal Trade Commission. (n.d.-b). </a:t>
            </a:r>
            <a:r>
              <a:rPr sz="1200" b="0" i="1">
                <a:solidFill>
                  <a:srgbClr val="14233A"/>
                </a:solidFill>
                <a:latin typeface="Helvetica"/>
              </a:rPr>
              <a:t>How to get less spam in your email</a:t>
            </a:r>
            <a:r>
              <a:rPr sz="1200" b="0" i="0">
                <a:solidFill>
                  <a:srgbClr val="14233A"/>
                </a:solidFill>
                <a:latin typeface="Helvetica"/>
              </a:rPr>
              <a:t>. Consumer Advice. https://consumer.ftc.gov/articles/how-get-less-spam-your-email</a:t>
            </a:r>
          </a:p>
          <a:p>
            <a:pPr algn="l" marL="457200" indent="-457200">
              <a:lnSpc>
                <a:spcPts val="1416"/>
              </a:lnSpc>
              <a:spcBef>
                <a:spcPts val="0"/>
              </a:spcBef>
              <a:spcAft>
                <a:spcPts val="500"/>
              </a:spcAft>
            </a:pPr>
            <a:r>
              <a:rPr sz="1200" b="0" i="0">
                <a:solidFill>
                  <a:srgbClr val="14233A"/>
                </a:solidFill>
                <a:latin typeface="Helvetica"/>
              </a:rPr>
              <a:t>Federal Trade Commission. (n.d.-c). </a:t>
            </a:r>
            <a:r>
              <a:rPr sz="1200" b="0" i="1">
                <a:solidFill>
                  <a:srgbClr val="14233A"/>
                </a:solidFill>
                <a:latin typeface="Helvetica"/>
              </a:rPr>
              <a:t>How to recognize and avoid phishing scams</a:t>
            </a:r>
            <a:r>
              <a:rPr sz="1200" b="0" i="0">
                <a:solidFill>
                  <a:srgbClr val="14233A"/>
                </a:solidFill>
                <a:latin typeface="Helvetica"/>
              </a:rPr>
              <a:t>. Consumer Advice. https://consumer.ftc.gov/articles/how-recognize-and-avoid-phishing-scams</a:t>
            </a:r>
          </a:p>
          <a:p>
            <a:pPr algn="l" marL="457200" indent="-457200">
              <a:lnSpc>
                <a:spcPts val="1416"/>
              </a:lnSpc>
              <a:spcBef>
                <a:spcPts val="0"/>
              </a:spcBef>
              <a:spcAft>
                <a:spcPts val="500"/>
              </a:spcAft>
            </a:pPr>
            <a:r>
              <a:rPr sz="1200" b="0" i="0">
                <a:solidFill>
                  <a:srgbClr val="14233A"/>
                </a:solidFill>
                <a:latin typeface="Helvetica"/>
              </a:rPr>
              <a:t>Federal Trade Commission. (2025, December 1). </a:t>
            </a:r>
            <a:r>
              <a:rPr sz="1200" b="0" i="1">
                <a:solidFill>
                  <a:srgbClr val="14233A"/>
                </a:solidFill>
                <a:latin typeface="Helvetica"/>
              </a:rPr>
              <a:t>FTC issues annual report to Congress on agency's actions to protect older adults</a:t>
            </a:r>
            <a:r>
              <a:rPr sz="1200" b="0" i="0">
                <a:solidFill>
                  <a:srgbClr val="14233A"/>
                </a:solidFill>
                <a:latin typeface="Helvetica"/>
              </a:rPr>
              <a:t> [Press release]. https://www.ftc.gov/news-events/news/press-releases/2025/12/ftc-issues-annual-report-congress-agencys-actions-protect-older-adults</a:t>
            </a:r>
          </a:p>
          <a:p>
            <a:pPr algn="l" marL="457200" indent="-457200">
              <a:lnSpc>
                <a:spcPts val="1416"/>
              </a:lnSpc>
              <a:spcBef>
                <a:spcPts val="0"/>
              </a:spcBef>
              <a:spcAft>
                <a:spcPts val="500"/>
              </a:spcAft>
            </a:pPr>
            <a:r>
              <a:rPr sz="1200" b="0" i="0">
                <a:solidFill>
                  <a:srgbClr val="14233A"/>
                </a:solidFill>
                <a:latin typeface="Helvetica"/>
              </a:rPr>
              <a:t>Federal Trade Commission. (2026, March 25). </a:t>
            </a:r>
            <a:r>
              <a:rPr sz="1200" b="0" i="1">
                <a:solidFill>
                  <a:srgbClr val="14233A"/>
                </a:solidFill>
                <a:latin typeface="Helvetica"/>
              </a:rPr>
              <a:t>FTC testifies before the Joint Economic Committee on agency's efforts to combat fraud</a:t>
            </a:r>
            <a:r>
              <a:rPr sz="1200" b="0" i="0">
                <a:solidFill>
                  <a:srgbClr val="14233A"/>
                </a:solidFill>
                <a:latin typeface="Helvetica"/>
              </a:rPr>
              <a:t> [Press release]. https://www.ftc.gov/news-events/news/press-releases/2026/03/ftc-testifies-joint-economic-committee-agencys-efforts-combat-fraud</a:t>
            </a:r>
          </a:p>
          <a:p>
            <a:pPr algn="l" marL="457200" indent="-457200">
              <a:lnSpc>
                <a:spcPts val="1416"/>
              </a:lnSpc>
              <a:spcBef>
                <a:spcPts val="0"/>
              </a:spcBef>
              <a:spcAft>
                <a:spcPts val="500"/>
              </a:spcAft>
            </a:pPr>
            <a:r>
              <a:rPr sz="1200" b="0" i="0">
                <a:solidFill>
                  <a:srgbClr val="14233A"/>
                </a:solidFill>
                <a:latin typeface="Helvetica"/>
              </a:rPr>
              <a:t>National Institute of Standards and Technology. (n.d.-a). </a:t>
            </a:r>
            <a:r>
              <a:rPr sz="1200" b="0" i="1">
                <a:solidFill>
                  <a:srgbClr val="14233A"/>
                </a:solidFill>
                <a:latin typeface="Helvetica"/>
              </a:rPr>
              <a:t>Availability</a:t>
            </a:r>
            <a:r>
              <a:rPr sz="1200" b="0" i="0">
                <a:solidFill>
                  <a:srgbClr val="14233A"/>
                </a:solidFill>
                <a:latin typeface="Helvetica"/>
              </a:rPr>
              <a:t>. CSRC Glossary. https://csrc.nist.gov/glossary/term/availability</a:t>
            </a:r>
          </a:p>
          <a:p>
            <a:pPr algn="l" marL="457200" indent="-457200">
              <a:lnSpc>
                <a:spcPts val="1416"/>
              </a:lnSpc>
              <a:spcBef>
                <a:spcPts val="0"/>
              </a:spcBef>
              <a:spcAft>
                <a:spcPts val="500"/>
              </a:spcAft>
            </a:pPr>
            <a:r>
              <a:rPr sz="1200" b="0" i="0">
                <a:solidFill>
                  <a:srgbClr val="14233A"/>
                </a:solidFill>
                <a:latin typeface="Helvetica"/>
              </a:rPr>
              <a:t>National Institute of Standards and Technology. (n.d.-b). </a:t>
            </a:r>
            <a:r>
              <a:rPr sz="1200" b="0" i="1">
                <a:solidFill>
                  <a:srgbClr val="14233A"/>
                </a:solidFill>
                <a:latin typeface="Helvetica"/>
              </a:rPr>
              <a:t>Confidentiality</a:t>
            </a:r>
            <a:r>
              <a:rPr sz="1200" b="0" i="0">
                <a:solidFill>
                  <a:srgbClr val="14233A"/>
                </a:solidFill>
                <a:latin typeface="Helvetica"/>
              </a:rPr>
              <a:t>. CSRC Glossary. https://csrc.nist.gov/glossary/term/confidentiality</a:t>
            </a:r>
          </a:p>
          <a:p>
            <a:pPr algn="l" marL="457200" indent="-457200">
              <a:lnSpc>
                <a:spcPts val="1416"/>
              </a:lnSpc>
              <a:spcBef>
                <a:spcPts val="0"/>
              </a:spcBef>
              <a:spcAft>
                <a:spcPts val="500"/>
              </a:spcAft>
            </a:pPr>
            <a:r>
              <a:rPr sz="1200" b="0" i="0">
                <a:solidFill>
                  <a:srgbClr val="14233A"/>
                </a:solidFill>
                <a:latin typeface="Helvetica"/>
              </a:rPr>
              <a:t>National Institute of Standards and Technology. (n.d.-c). </a:t>
            </a:r>
            <a:r>
              <a:rPr sz="1200" b="0" i="1">
                <a:solidFill>
                  <a:srgbClr val="14233A"/>
                </a:solidFill>
                <a:latin typeface="Helvetica"/>
              </a:rPr>
              <a:t>Integrity</a:t>
            </a:r>
            <a:r>
              <a:rPr sz="1200" b="0" i="0">
                <a:solidFill>
                  <a:srgbClr val="14233A"/>
                </a:solidFill>
                <a:latin typeface="Helvetica"/>
              </a:rPr>
              <a:t>. CSRC Glossary. https://csrc.nist.gov/glossary/term/integrity</a:t>
            </a:r>
          </a:p>
          <a:p>
            <a:pPr algn="l" marL="457200" indent="-457200">
              <a:lnSpc>
                <a:spcPts val="1416"/>
              </a:lnSpc>
              <a:spcBef>
                <a:spcPts val="0"/>
              </a:spcBef>
              <a:spcAft>
                <a:spcPts val="500"/>
              </a:spcAft>
            </a:pPr>
            <a:r>
              <a:rPr sz="1200" b="0" i="0">
                <a:solidFill>
                  <a:srgbClr val="14233A"/>
                </a:solidFill>
                <a:latin typeface="Helvetica"/>
              </a:rPr>
              <a:t>Temoshok, D., Fenton, J., Choong, Y.-Y., Lefkovitz, N., Regenscheid, A., Galluzzo, R., &amp; Richer, J. (2025). </a:t>
            </a:r>
            <a:r>
              <a:rPr sz="1200" b="0" i="1">
                <a:solidFill>
                  <a:srgbClr val="14233A"/>
                </a:solidFill>
                <a:latin typeface="Helvetica"/>
              </a:rPr>
              <a:t>Digital identity guidelines: Authentication and authenticator management</a:t>
            </a:r>
            <a:r>
              <a:rPr sz="1200" b="0" i="0">
                <a:solidFill>
                  <a:srgbClr val="14233A"/>
                </a:solidFill>
                <a:latin typeface="Helvetica"/>
              </a:rPr>
              <a:t> (NIST Special Publication 800-63B-4). National Institute of Standards and Technology. https://doi.org/10.6028/NIST.SP.800-63b-4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Information Security?</dc:title>
  <dc:subject>Numu Communications Learning Center</dc:subject>
  <dc:creator>Numu Communications</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