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media/media1.mp3" ContentType="audio/mpeg"/>
  <Override PartName="/ppt/media/media2.mp3" ContentType="audio/mpeg"/>
  <Override PartName="/ppt/media/media3.mp3" ContentType="audio/mpeg"/>
  <Override PartName="/ppt/media/media4.mp3" ContentType="audio/mpeg"/>
  <Override PartName="/ppt/media/media5.mp3" ContentType="audio/mpeg"/>
  <Override PartName="/ppt/media/media6.mp3" ContentType="audio/mpeg"/>
  <Override PartName="/ppt/media/media7.mp3" ContentType="audio/mpeg"/>
  <Override PartName="/ppt/media/media8.mp3" ContentType="audio/mpeg"/>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 THIS CLASS (45 minutes)</a:t>
            </a:r>
          </a:p>
          <a:p/>
          <a:p>
            <a:r>
              <a:t>Lesson plan:</a:t>
            </a:r>
          </a:p>
          <a:p>
            <a:r>
              <a:t>- 5 min: Start here: read the story. Ask: what website would you want for a program or business here?</a:t>
            </a:r>
          </a:p>
          <a:p>
            <a:r>
              <a:t>- 10 min: Website: DNS and the request. Have two volunteers act out the browser and the server.</a:t>
            </a:r>
          </a:p>
          <a:p>
            <a:r>
              <a:t>- 12 min: Domain: renting a name and hosting, then read a web address together. Hand out the planning steps.</a:t>
            </a:r>
          </a:p>
          <a:p>
            <a:r>
              <a:t>- 10 min: Browser Page Example: open a real page and point out each part, then view its source.</a:t>
            </a:r>
          </a:p>
          <a:p>
            <a:r>
              <a:t>- 8 min: Practice and quiz together and the three Remember cards.</a:t>
            </a:r>
          </a:p>
          <a:p/>
          <a:p>
            <a:r>
              <a:t>What you need:</a:t>
            </a:r>
          </a:p>
          <a:p>
            <a:r>
              <a:t>- Projector or large TV for the slides</a:t>
            </a:r>
          </a:p>
          <a:p>
            <a:r>
              <a:t>- Printed handouts</a:t>
            </a:r>
          </a:p>
          <a:p>
            <a:r>
              <a:t>- A computer with a browser for a live demonstration</a:t>
            </a:r>
          </a:p>
          <a:p>
            <a:r>
              <a:t>- Optional: sticky notes for the address-reading activity</a:t>
            </a:r>
          </a:p>
          <a:p/>
          <a:p>
            <a:r>
              <a:t>Talk about it:</a:t>
            </a:r>
          </a:p>
          <a:p>
            <a:r>
              <a:t>- What information do people here have trouble finding online?</a:t>
            </a:r>
          </a:p>
          <a:p>
            <a:r>
              <a:t>- Who should own a program's website name, and how do you keep it from being lost?</a:t>
            </a:r>
          </a:p>
          <a:p>
            <a:r>
              <a:t>- How can you tell if a website is the real one before you type personal information?</a:t>
            </a:r>
          </a:p>
          <a:p/>
          <a:p>
            <a:r>
              <a:t>The picture slides have every numbered detail in their speaker notes.</a:t>
            </a:r>
          </a:p>
          <a:p/>
          <a:p>
            <a:r>
              <a:t>STORY: The Lakeview Community Center wants a website so families can see the events calendar from home. The director has three questions: What name should we use, and who do we pay for it? Where do the pages live? And what happens when someone types our address and presses Enter? In about a second, the visitor's browser reads the address, finds the right computer, asks for the page, and builds it on the screen. This class answers the director's questions one picture at a time.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Lakeview Community Center wants a website so families can see the events calendar from home. The director has three questions: What name should we use, and who do we pay for it? Where do the pages live? And what happens when someone types our address and presses Enter? In about a second, the visitor's browser reads the address, finds the right computer, asks for the page, and builds it on the screen. This class answers the director's questions one picture at a time.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Finding the Server: DNS</a:t>
            </a:r>
          </a:p>
          <a:p/>
          <a:p>
            <a:r>
              <a:t>What the picture shows: A laptop asks a DNS resolver for numu.tech. The resolver asks a root server, then a .tech server, then the numu.tech server, and returns the IP address 203.0.113.25 to the laptop.</a:t>
            </a:r>
          </a:p>
          <a:p/>
          <a:p>
            <a:r>
              <a:t>1. You type a name. Computers find each other by number, but people remember names. When you type numu.tech, your device first has to find that site's number, its IP (Internet Protocol) address. The system that does this is called DNS, the Domain Name System.</a:t>
            </a:r>
          </a:p>
          <a:p>
            <a:r>
              <a:t>2. Ask the resolver. Your device asks a DNS resolver, usually run by your internet service provider (ISP). Think of it as a librarian who knows where to look things up.</a:t>
            </a:r>
          </a:p>
          <a:p>
            <a:r>
              <a:t>3. The root. If the librarian does not already know, it asks a root server. The root does not know the answer, but it knows who handles every name ending in .tech.</a:t>
            </a:r>
          </a:p>
          <a:p>
            <a:r>
              <a:t>4. The .tech server. The .tech server points to the name server that holds the official records for numu.tech.</a:t>
            </a:r>
          </a:p>
          <a:p>
            <a:r>
              <a:t>5. The final answer. The numu.tech name server answers with the IP address, such as 203.0.113.25.</a:t>
            </a:r>
          </a:p>
          <a:p>
            <a:r>
              <a:t>6. Back to you, and remembered. The resolver hands the address to your browser, which can now contact the website. The answer is saved for a while, so the next visit skips most of these steps.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Asking and Answering: HTTP</a:t>
            </a:r>
          </a:p>
          <a:p/>
          <a:p>
            <a:r>
              <a:t>What the picture shows: A browser sends a GET /about request through a locked HTTPS tunnel to a web server, which answers with HTML, CSS, JavaScript, and image files and the status 200 OK. Badges show 200, 301, 404, and 500 codes.</a:t>
            </a:r>
          </a:p>
          <a:p/>
          <a:p>
            <a:r>
              <a:t>1. The request. Your browser sends the web server a short message, like "GET /about," which means "please send me the About page." This shared language is called HTTP (Hypertext Transfer Protocol), and GET is its word for "send me."</a:t>
            </a:r>
          </a:p>
          <a:p>
            <a:r>
              <a:t>2. The answer. The server sends back the files that make up the page: HTML (HyperText Markup Language), CSS (Cascading Style Sheets), JavaScript (JS), and images (IMG). A big page can be dozens of files.</a:t>
            </a:r>
          </a:p>
          <a:p>
            <a:r>
              <a:t>3. Status codes. Every answer starts with a three-digit code. 200 means OK. 301 means the page moved. 404 means not found. Codes in the 500s mean something went wrong on the server's side.</a:t>
            </a:r>
          </a:p>
          <a:p>
            <a:r>
              <a:t>4. The padlock. HTTPS (the secure version of HTTP) seals the conversation like a locked envelope, so others on the network cannot read or change it. The padlock means the connection is private. It does not prove the website itself is honest, so still be careful where you type passwords.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Name and a Home for a Website</a:t>
            </a:r>
          </a:p>
          <a:p/>
          <a:p>
            <a:r>
              <a:t>What the picture shows: Three panels: renting a domain name from a registrar every year, a DNS address book matching the name to a number, and a web host server storing page files. A visitor's laptop asks DNS, then the server.</a:t>
            </a:r>
          </a:p>
          <a:p/>
          <a:p>
            <a:r>
              <a:t>1. Pick a domain name. A domain name is the easy-to-remember name of a website. Our example, lakeviewcenter.example, uses the .example ending, which is set aside for teaching. Real names end in .com, .org, .tech, .gov, and many others. ICANN (Internet Corporation for Assigned Names and Numbers) keeps the list of these endings.</a:t>
            </a:r>
          </a:p>
          <a:p>
            <a:r>
              <a:t>2. You rent it, every year. You cannot buy a domain name forever. You pay a registrar for the right to use it for one or more years, then renew. If nobody renews it, someone else can take it, so put the renewal date on the office calendar.</a:t>
            </a:r>
          </a:p>
          <a:p>
            <a:r>
              <a:t>3. DNS points the name to a number. DNS (Domain Name System) is like an address book for websites. It matches each name to the number address, called an IP (Internet Protocol) address, of the computer that holds the site.</a:t>
            </a:r>
          </a:p>
          <a:p>
            <a:r>
              <a:t>4. The web host stores the files. A web server is both a computer that stores a website's files and the software that sends them out. Hosting means putting your files on that server, often in a data center that runs day and night.</a:t>
            </a:r>
          </a:p>
          <a:p>
            <a:r>
              <a:t>5. A visitor arrives. When someone types the name, their computer asks DNS for the number, then asks that server for the page. The pages come back in small pieces called packets.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Reading a Web Address</a:t>
            </a:r>
          </a:p>
          <a:p/>
          <a:p>
            <a:r>
              <a:t>What the picture shows: A browser address bar showing https://www.numu.tech/about with each part colored and labeled: scheme, subdomain, domain name, top-level domain, and path.</a:t>
            </a:r>
          </a:p>
          <a:p/>
          <a:p>
            <a:r>
              <a:t>1. Scheme. https:// is the scheme. It tells the browser how to talk to the website. HTTPS stands for Hypertext Transfer Protocol Secure, and the "S" means secure: the conversation is scrambled so others on the network cannot read it.</a:t>
            </a:r>
          </a:p>
          <a:p>
            <a:r>
              <a:t>2. Subdomain. www is a subdomain, a section of a website's name. Many sites work with or without it.</a:t>
            </a:r>
          </a:p>
          <a:p>
            <a:r>
              <a:t>3. Domain name. numu is the name the website's owner registered. Domain names are easy for people to remember, unlike the number addresses computers use.</a:t>
            </a:r>
          </a:p>
          <a:p>
            <a:r>
              <a:t>4. Top-level domain. .tech is the top-level domain, the last part of the name. Others include .com, .org, .gov, and .edu.</a:t>
            </a:r>
          </a:p>
          <a:p>
            <a:r>
              <a:t>5. Path. /about points to a specific page on the website, like a room inside a building.</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Web Page in Your Browser</a:t>
            </a:r>
          </a:p>
          <a:p/>
          <a:p>
            <a:r>
              <a:t>What the picture shows: A browser window showing tabs, back and reload buttons, an address bar with a padlock and https address, and a community center page with a menu, heading, picture, link, button, and footer. A side panel shows the same page as HTML code.</a:t>
            </a:r>
          </a:p>
          <a:p/>
          <a:p>
            <a:r>
              <a:t>1. Tabs. Each tab is its own page. You can keep several pages open and switch between them, like folders on a desk.</a:t>
            </a:r>
          </a:p>
          <a:p>
            <a:r>
              <a:t>2. Back, forward, and reload. The arrows take you to the page you saw before or after. The circle arrow, reload, asks the server for the page again, which helps if it did not load right.</a:t>
            </a:r>
          </a:p>
          <a:p>
            <a:r>
              <a:t>3. The address bar and padlock. The address bar shows the page's full address, called a URL (Uniform Resource Locator). The padlock and https mean the connection is encrypted with HTTPS (Hypertext Transfer Protocol Secure), so others cannot read it. It does not prove the site is honest.</a:t>
            </a:r>
          </a:p>
          <a:p>
            <a:r>
              <a:t>4. The menu. The menu at the top is a list of links to the site's main pages. On a phone it often hides behind a button with three lines.</a:t>
            </a:r>
          </a:p>
          <a:p>
            <a:r>
              <a:t>5. Headings, pictures, and text. Headings, pictures, and paragraphs are written in HTML (HyperText Markup Language). CSS (Cascading Style Sheets) sets the colors and layout you see.</a:t>
            </a:r>
          </a:p>
          <a:p>
            <a:r>
              <a:t>6. Links and buttons. Underlined words are links to another page. Buttons do something when you click them, often with JavaScript, a programming language that makes pages respond.</a:t>
            </a:r>
          </a:p>
          <a:p>
            <a:r>
              <a:t>7. View the source. Most computer browsers let you right-click a page and choose View page source to see its HTML. Every page on the web is built from text like this.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Three Building Blocks of Every Page</a:t>
            </a:r>
          </a:p>
          <a:p/>
          <a:p>
            <a:r>
              <a:t>What the picture shows: Three houses: a bare wooden frame labeled HTML structure, a painted house labeled CSS style, and a house with glowing lights and a ringing doorbell labeled JavaScript action.</a:t>
            </a:r>
          </a:p>
          <a:p/>
          <a:p>
            <a:r>
              <a:t>1. HTML: the frame. HTML (HyperText Markup Language) is the structure of the page: the headings, paragraphs, pictures, and links. It is like the frame and walls of a house. Tags such as  for a heading and  for a paragraph mark each part.</a:t>
            </a:r>
          </a:p>
          <a:p>
            <a:r>
              <a:t>2. CSS: the paint. CSS (Cascading Style Sheets) controls how the page looks: colors, fonts, spacing, and layout. It is like the paint, furniture, and decorations. The same HTML can look very different with different CSS.</a:t>
            </a:r>
          </a:p>
          <a:p>
            <a:r>
              <a:t>3. JavaScript: the wiring. JavaScript, often shortened to JS, is a programming language that makes the page respond when you do something, like opening a menu, playing a video, or checking a form before you send it. It is like the electrical wiring that runs the lights and the doorbell.</a:t>
            </a:r>
          </a:p>
          <a:p>
            <a:r>
              <a:t>4. Your browser builds it. Your browser reads all three and paints the finished page on your screen in a moment. On most computers you can right-click a page and choose "View page source" to see its HTML.</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web address says how, which site, and which page</a:t>
            </a:r>
          </a:p>
          <a:p>
            <a:r>
              <a:t>DNS turns names into numbers</a:t>
            </a:r>
          </a:p>
          <a:p>
            <a:r>
              <a:t>HTML builds it, CSS styles it, JavaScript makes it move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community center's website disappeared, and the name now shows an ad page. What most likely happened?</a:t>
            </a:r>
          </a:p>
          <a:p>
            <a:r>
              <a:t>Answer: A. Nobody renewed the domain name</a:t>
            </a:r>
          </a:p>
          <a:p>
            <a:r>
              <a:t>Domain names are rented for one or more years. If no one renews, the name can lapse and someone else can take it.</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community center's website disappeared, and the name now shows an ad page. What most likely happened?</a:t>
            </a:r>
          </a:p>
          <a:p>
            <a:r>
              <a:t>Answer: A. Nobody renewed the domain name</a:t>
            </a:r>
          </a:p>
          <a:p>
            <a:r>
              <a:t>Domain names are rented for one or more years. If no one renews, the name can lapse and someone else can take it.</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What does DNS (the Domain Name System) do?</a:t>
            </a:r>
          </a:p>
          <a:p>
            <a:r>
              <a:t>Answer: B. Turns a name like numu.tech into an IP (Internet Protocol) address</a:t>
            </a:r>
          </a:p>
          <a:p>
            <a:r>
              <a:t>DNS is the internet's address book. It finds the number for the name you typed.</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What does DNS (the Domain Name System) do?</a:t>
            </a:r>
          </a:p>
          <a:p>
            <a:r>
              <a:t>Answer: B. Turns a name like numu.tech into an IP (Internet Protocol) address</a:t>
            </a:r>
          </a:p>
          <a:p>
            <a:r>
              <a:t>DNS is the internet's address book. It finds the number for the name you typed.</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page says 404. What happened?</a:t>
            </a:r>
          </a:p>
          <a:p>
            <a:r>
              <a:t>Answer: A. The page was not found</a:t>
            </a:r>
          </a:p>
          <a:p>
            <a:r>
              <a:t>404 means the server could not find that page. The address may be mistyped or the page may have moved.</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page says 404. What happened?</a:t>
            </a:r>
          </a:p>
          <a:p>
            <a:r>
              <a:t>Answer: A. The page was not found</a:t>
            </a:r>
          </a:p>
          <a:p>
            <a:r>
              <a:t>404 means the server could not find that page. The address may be mistyped or the page may have moved.</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What does the padlock next to the address mean?</a:t>
            </a:r>
          </a:p>
          <a:p>
            <a:r>
              <a:t>Answer: B. The connection is private</a:t>
            </a:r>
          </a:p>
          <a:p>
            <a:r>
              <a:t>HTTPS (Hypertext Transfer Protocol Secure) keeps the conversation private. It does not prove who runs the site, so still check before sharing personal information.</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What does the padlock next to the address mean?</a:t>
            </a:r>
          </a:p>
          <a:p>
            <a:r>
              <a:t>Answer: B. The connection is private</a:t>
            </a:r>
          </a:p>
          <a:p>
            <a:r>
              <a:t>HTTPS (Hypertext Transfer Protocol Secure) keeps the conversation private. It does not prove who runs the site, so still check before sharing personal information.</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Which part of a web page sets its colors and layout?</a:t>
            </a:r>
          </a:p>
          <a:p>
            <a:r>
              <a:t>Answer: A. CSS (Cascading Style Sheets)</a:t>
            </a:r>
          </a:p>
          <a:p>
            <a:r>
              <a:t>HTML (HyperText Markup Language) gives the page its structure, CSS (Cascading Style Sheets) styles it, and JavaScript makes it respond.</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Which part of a web page sets its colors and layout?</a:t>
            </a:r>
          </a:p>
          <a:p>
            <a:r>
              <a:t>Answer: A. CSS (Cascading Style Sheets)</a:t>
            </a:r>
          </a:p>
          <a:p>
            <a:r>
              <a:t>HTML (HyperText Markup Language) gives the page its structure, CSS (Cascading Style Sheets) styles it, and JavaScript makes it respond.</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 THIS CLASS (45 minutes)</a:t>
            </a:r>
          </a:p>
          <a:p/>
          <a:p>
            <a:r>
              <a:t>Lesson plan:</a:t>
            </a:r>
          </a:p>
          <a:p>
            <a:r>
              <a:t>- 5 min: Start here: read the story. Ask: what website would you want for a program or business here?</a:t>
            </a:r>
          </a:p>
          <a:p>
            <a:r>
              <a:t>- 10 min: Website: DNS and the request. Have two volunteers act out the browser and the server.</a:t>
            </a:r>
          </a:p>
          <a:p>
            <a:r>
              <a:t>- 12 min: Domain: renting a name and hosting, then read a web address together. Hand out the planning steps.</a:t>
            </a:r>
          </a:p>
          <a:p>
            <a:r>
              <a:t>- 10 min: Browser Page Example: open a real page and point out each part, then view its source.</a:t>
            </a:r>
          </a:p>
          <a:p>
            <a:r>
              <a:t>- 8 min: Practice and quiz together and the three Remember cards.</a:t>
            </a:r>
          </a:p>
          <a:p/>
          <a:p>
            <a:r>
              <a:t>What you need:</a:t>
            </a:r>
          </a:p>
          <a:p>
            <a:r>
              <a:t>- Projector or large TV for the slides</a:t>
            </a:r>
          </a:p>
          <a:p>
            <a:r>
              <a:t>- Printed handouts</a:t>
            </a:r>
          </a:p>
          <a:p>
            <a:r>
              <a:t>- A computer with a browser for a live demonstration</a:t>
            </a:r>
          </a:p>
          <a:p>
            <a:r>
              <a:t>- Optional: sticky notes for the address-reading activity</a:t>
            </a:r>
          </a:p>
          <a:p/>
          <a:p>
            <a:r>
              <a:t>Talk about it:</a:t>
            </a:r>
          </a:p>
          <a:p>
            <a:r>
              <a:t>- What information do people here have trouble finding online?</a:t>
            </a:r>
          </a:p>
          <a:p>
            <a:r>
              <a:t>- Who should own a program's website name, and how do you keep it from being lost?</a:t>
            </a:r>
          </a:p>
          <a:p>
            <a:r>
              <a:t>- How can you tell if a website is the real one before you type personal information?</a:t>
            </a:r>
          </a:p>
          <a:p/>
          <a:p>
            <a:r>
              <a:t>The picture slides have every numbered detail in their speaker notes.</a:t>
            </a:r>
          </a:p>
          <a:p/>
          <a:p>
            <a:r>
              <a:t>STORY: The Lakeview Community Center wants a website so families can see the events calendar from home. The director has three questions: What name should we use, and who do we pay for it? Where do the pages live? And what happens when someone types our address and presses Enter? In about a second, the visitor's browser reads the address, finds the right computer, asks for the page, and builds it on the screen. This class answers the director's questions one picture at a time.</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 THIS CLASS (45 minutes)</a:t>
            </a:r>
          </a:p>
          <a:p/>
          <a:p>
            <a:r>
              <a:t>Lesson plan:</a:t>
            </a:r>
          </a:p>
          <a:p>
            <a:r>
              <a:t>- 5 min: Start here: read the story. Ask: what website would you want for a program or business here?</a:t>
            </a:r>
          </a:p>
          <a:p>
            <a:r>
              <a:t>- 10 min: Website: DNS and the request. Have two volunteers act out the browser and the server.</a:t>
            </a:r>
          </a:p>
          <a:p>
            <a:r>
              <a:t>- 12 min: Domain: renting a name and hosting, then read a web address together. Hand out the planning steps.</a:t>
            </a:r>
          </a:p>
          <a:p>
            <a:r>
              <a:t>- 10 min: Browser Page Example: open a real page and point out each part, then view its source.</a:t>
            </a:r>
          </a:p>
          <a:p>
            <a:r>
              <a:t>- 8 min: Practice and quiz together and the three Remember cards.</a:t>
            </a:r>
          </a:p>
          <a:p/>
          <a:p>
            <a:r>
              <a:t>What you need:</a:t>
            </a:r>
          </a:p>
          <a:p>
            <a:r>
              <a:t>- Projector or large TV for the slides</a:t>
            </a:r>
          </a:p>
          <a:p>
            <a:r>
              <a:t>- Printed handouts</a:t>
            </a:r>
          </a:p>
          <a:p>
            <a:r>
              <a:t>- A computer with a browser for a live demonstration</a:t>
            </a:r>
          </a:p>
          <a:p>
            <a:r>
              <a:t>- Optional: sticky notes for the address-reading activity</a:t>
            </a:r>
          </a:p>
          <a:p/>
          <a:p>
            <a:r>
              <a:t>Talk about it:</a:t>
            </a:r>
          </a:p>
          <a:p>
            <a:r>
              <a:t>- What information do people here have trouble finding online?</a:t>
            </a:r>
          </a:p>
          <a:p>
            <a:r>
              <a:t>- Who should own a program's website name, and how do you keep it from being lost?</a:t>
            </a:r>
          </a:p>
          <a:p>
            <a:r>
              <a:t>- How can you tell if a website is the real one before you type personal information?</a:t>
            </a:r>
          </a:p>
          <a:p/>
          <a:p>
            <a:r>
              <a:t>The picture slides have every numbered detail in their speaker notes.</a:t>
            </a:r>
          </a:p>
          <a:p/>
          <a:p>
            <a:r>
              <a:t>STORY: The Lakeview Community Center wants a website so families can see the events calendar from home. The director has three questions: What name should we use, and who do we pay for it? Where do the pages live? And what happens when someone types our address and presses Enter? In about a second, the visitor's browser reads the address, finds the right computer, asks for the page, and builds it on the screen. This class answers the director's questions one picture at a time.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3.jpg"/><Relationship Id="rId5" Type="http://schemas.microsoft.com/office/2007/relationships/media" Target="../media/media1.mp3"/><Relationship Id="rId6" Type="http://schemas.openxmlformats.org/officeDocument/2006/relationships/audio" Target="../media/media1.mp3"/><Relationship Id="rId7"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5.jpg"/><Relationship Id="rId4" Type="http://schemas.microsoft.com/office/2007/relationships/media" Target="../media/media2.mp3"/><Relationship Id="rId5" Type="http://schemas.openxmlformats.org/officeDocument/2006/relationships/audio" Target="../media/media2.mp3"/><Relationship Id="rId6"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6.jpg"/><Relationship Id="rId4" Type="http://schemas.microsoft.com/office/2007/relationships/media" Target="../media/media3.mp3"/><Relationship Id="rId5" Type="http://schemas.openxmlformats.org/officeDocument/2006/relationships/audio" Target="../media/media3.mp3"/><Relationship Id="rId6"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7.jpg"/><Relationship Id="rId4" Type="http://schemas.microsoft.com/office/2007/relationships/media" Target="../media/media4.mp3"/><Relationship Id="rId5" Type="http://schemas.openxmlformats.org/officeDocument/2006/relationships/audio" Target="../media/media4.mp3"/><Relationship Id="rId6"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8.jpg"/><Relationship Id="rId4" Type="http://schemas.microsoft.com/office/2007/relationships/media" Target="../media/media5.mp3"/><Relationship Id="rId5" Type="http://schemas.openxmlformats.org/officeDocument/2006/relationships/audio" Target="../media/media5.mp3"/><Relationship Id="rId6"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9.jpg"/><Relationship Id="rId4" Type="http://schemas.microsoft.com/office/2007/relationships/media" Target="../media/media6.mp3"/><Relationship Id="rId5" Type="http://schemas.openxmlformats.org/officeDocument/2006/relationships/audio" Target="../media/media6.mp3"/><Relationship Id="rId6"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10.jpg"/><Relationship Id="rId4" Type="http://schemas.microsoft.com/office/2007/relationships/media" Target="../media/media7.mp3"/><Relationship Id="rId5" Type="http://schemas.openxmlformats.org/officeDocument/2006/relationships/audio" Target="../media/media7.mp3"/><Relationship Id="rId6"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microsoft.com/office/2007/relationships/media" Target="../media/media8.mp3"/><Relationship Id="rId4" Type="http://schemas.openxmlformats.org/officeDocument/2006/relationships/audio" Target="../media/media8.mp3"/><Relationship Id="rId5"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11.png"/><Relationship Id="rId5" Type="http://schemas.openxmlformats.org/officeDocument/2006/relationships/image" Target="../media/image12.png"/><Relationship Id="rId6" Type="http://schemas.openxmlformats.org/officeDocument/2006/relationships/image" Target="../media/image1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image" Target="../media/image14.png"/><Relationship Id="rId5" Type="http://schemas.openxmlformats.org/officeDocument/2006/relationships/image" Target="../media/image1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image" Target="../media/image14.png"/><Relationship Id="rId5" Type="http://schemas.openxmlformats.org/officeDocument/2006/relationships/image" Target="../media/image1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1.png"/><Relationship Id="rId4" Type="http://schemas.openxmlformats.org/officeDocument/2006/relationships/image" Target="../media/image15.png"/><Relationship Id="rId5" Type="http://schemas.openxmlformats.org/officeDocument/2006/relationships/image" Target="../media/image1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1.png"/><Relationship Id="rId4" Type="http://schemas.openxmlformats.org/officeDocument/2006/relationships/image" Target="../media/image15.png"/><Relationship Id="rId5" Type="http://schemas.openxmlformats.org/officeDocument/2006/relationships/image" Target="../media/image1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1.png"/><Relationship Id="rId4" Type="http://schemas.openxmlformats.org/officeDocument/2006/relationships/image" Target="../media/image16.png"/><Relationship Id="rId5" Type="http://schemas.openxmlformats.org/officeDocument/2006/relationships/image" Target="../media/image1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1.png"/><Relationship Id="rId4" Type="http://schemas.openxmlformats.org/officeDocument/2006/relationships/image" Target="../media/image16.png"/><Relationship Id="rId5" Type="http://schemas.openxmlformats.org/officeDocument/2006/relationships/image" Target="../media/image1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1.png"/><Relationship Id="rId4" Type="http://schemas.openxmlformats.org/officeDocument/2006/relationships/image" Target="../media/image17.png"/><Relationship Id="rId5" Type="http://schemas.openxmlformats.org/officeDocument/2006/relationships/image" Target="../media/image1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1.png"/><Relationship Id="rId4" Type="http://schemas.openxmlformats.org/officeDocument/2006/relationships/image" Target="../media/image17.png"/><Relationship Id="rId5" Type="http://schemas.openxmlformats.org/officeDocument/2006/relationships/image" Target="../media/image1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1.png"/><Relationship Id="rId4" Type="http://schemas.openxmlformats.org/officeDocument/2006/relationships/image" Target="../media/image13.png"/><Relationship Id="rId5" Type="http://schemas.openxmlformats.org/officeDocument/2006/relationships/image" Target="../media/image1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1.png"/><Relationship Id="rId4" Type="http://schemas.openxmlformats.org/officeDocument/2006/relationships/image" Target="../media/image13.png"/><Relationship Id="rId5" Type="http://schemas.openxmlformats.org/officeDocument/2006/relationships/image" Target="../media/image1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developer.mozilla.org/en-US/docs/Learn_web_development/Getting_started/Web_standards/How_the_web_works" TargetMode="External"/><Relationship Id="rId4" Type="http://schemas.openxmlformats.org/officeDocument/2006/relationships/hyperlink" Target="https://developer.mozilla.org/en-US/docs/Learn_web_development/Howto/Web_mechanics/What_is_a_domain_name" TargetMode="External"/><Relationship Id="rId5" Type="http://schemas.openxmlformats.org/officeDocument/2006/relationships/hyperlink" Target="https://developer.mozilla.org/en-US/docs/Learn_web_development/Howto/Web_mechanics/What_is_a_URL"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www.cloudflare.com/learning/dns/what-is-dns/" TargetMode="External"/><Relationship Id="rId4" Type="http://schemas.openxmlformats.org/officeDocument/2006/relationships/hyperlink" Target="https://code.org/videos"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6080760"/>
            <a:ext cx="12191695" cy="77724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6016752"/>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 name="Picture 3" descr="numu-logo.png"/>
          <p:cNvPicPr>
            <a:picLocks noChangeAspect="1"/>
          </p:cNvPicPr>
          <p:nvPr/>
        </p:nvPicPr>
        <p:blipFill>
          <a:blip r:embed="rId3"/>
          <a:stretch>
            <a:fillRect/>
          </a:stretch>
        </p:blipFill>
        <p:spPr>
          <a:xfrm>
            <a:off x="640080" y="502920"/>
            <a:ext cx="914400" cy="914400"/>
          </a:xfrm>
          <a:prstGeom prst="rect">
            <a:avLst/>
          </a:prstGeom>
        </p:spPr>
      </p:pic>
      <p:pic>
        <p:nvPicPr>
          <p:cNvPr id="5" name="Picture 4" descr="numu-wordmark-white.png"/>
          <p:cNvPicPr>
            <a:picLocks noChangeAspect="1"/>
          </p:cNvPicPr>
          <p:nvPr/>
        </p:nvPicPr>
        <p:blipFill>
          <a:blip r:embed="rId4"/>
          <a:stretch>
            <a:fillRect/>
          </a:stretch>
        </p:blipFill>
        <p:spPr>
          <a:xfrm>
            <a:off x="1737360" y="713232"/>
            <a:ext cx="1846881" cy="502920"/>
          </a:xfrm>
          <a:prstGeom prst="rect">
            <a:avLst/>
          </a:prstGeom>
        </p:spPr>
      </p:pic>
      <p:sp>
        <p:nvSpPr>
          <p:cNvPr id="6" name="TextBox 5"/>
          <p:cNvSpPr txBox="1"/>
          <p:nvPr/>
        </p:nvSpPr>
        <p:spPr>
          <a:xfrm>
            <a:off x="640080" y="1973071"/>
            <a:ext cx="5943600" cy="630936"/>
          </a:xfrm>
          <a:prstGeom prst="rect">
            <a:avLst/>
          </a:prstGeom>
          <a:noFill/>
        </p:spPr>
        <p:txBody>
          <a:bodyPr wrap="square" lIns="36576" rIns="36576" tIns="0" bIns="0" anchor="t">
            <a:noAutofit/>
          </a:bodyPr>
          <a:lstStyle/>
          <a:p>
            <a:pPr algn="l">
              <a:lnSpc>
                <a:spcPts val="2124"/>
              </a:lnSpc>
              <a:spcBef>
                <a:spcPts val="0"/>
              </a:spcBef>
              <a:spcAft>
                <a:spcPts val="0"/>
              </a:spcAft>
            </a:pPr>
            <a:r>
              <a:rPr sz="1800" b="1" i="0">
                <a:solidFill>
                  <a:srgbClr val="F7E10C"/>
                </a:solidFill>
                <a:latin typeface="Helvetica"/>
              </a:rPr>
              <a:t>COMMUNITY TECH RESOURCES  ·  COMMUNITY CLASS 8 OF 10</a:t>
            </a:r>
          </a:p>
        </p:txBody>
      </p:sp>
      <p:sp>
        <p:nvSpPr>
          <p:cNvPr id="7" name="TextBox 6"/>
          <p:cNvSpPr txBox="1"/>
          <p:nvPr/>
        </p:nvSpPr>
        <p:spPr>
          <a:xfrm>
            <a:off x="640080" y="2649728"/>
            <a:ext cx="5943600" cy="1530096"/>
          </a:xfrm>
          <a:prstGeom prst="rect">
            <a:avLst/>
          </a:prstGeom>
          <a:noFill/>
        </p:spPr>
        <p:txBody>
          <a:bodyPr wrap="square" lIns="36576" rIns="36576" tIns="0" bIns="0" anchor="t">
            <a:noAutofit/>
          </a:bodyPr>
          <a:lstStyle/>
          <a:p>
            <a:pPr algn="l">
              <a:lnSpc>
                <a:spcPts val="5664"/>
              </a:lnSpc>
              <a:spcBef>
                <a:spcPts val="0"/>
              </a:spcBef>
              <a:spcAft>
                <a:spcPts val="0"/>
              </a:spcAft>
            </a:pPr>
            <a:r>
              <a:rPr sz="4800" b="1" i="0">
                <a:solidFill>
                  <a:srgbClr val="FFFFFF"/>
                </a:solidFill>
                <a:latin typeface="Helvetica"/>
              </a:rPr>
              <a:t>How Does a Website Work?</a:t>
            </a:r>
          </a:p>
        </p:txBody>
      </p:sp>
      <p:sp>
        <p:nvSpPr>
          <p:cNvPr id="8" name="TextBox 7"/>
          <p:cNvSpPr txBox="1"/>
          <p:nvPr/>
        </p:nvSpPr>
        <p:spPr>
          <a:xfrm>
            <a:off x="640080" y="4271264"/>
            <a:ext cx="5943600" cy="750823"/>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DCE6F0"/>
                </a:solidFill>
                <a:latin typeface="Helvetica"/>
              </a:rPr>
              <a:t>Domain names, hosting, browsers, and what happens when you press Enter</a:t>
            </a:r>
          </a:p>
        </p:txBody>
      </p:sp>
      <p:sp>
        <p:nvSpPr>
          <p:cNvPr id="9" name="Rounded Rectangle 8"/>
          <p:cNvSpPr/>
          <p:nvPr/>
        </p:nvSpPr>
        <p:spPr>
          <a:xfrm>
            <a:off x="640080" y="5159248"/>
            <a:ext cx="1438286" cy="438912"/>
          </a:xfrm>
          <a:prstGeom prst="roundRect">
            <a:avLst>
              <a:gd name="adj" fmla="val 50000"/>
            </a:avLst>
          </a:prstGeom>
          <a:no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0080" y="5159248"/>
            <a:ext cx="1438286" cy="438912"/>
          </a:xfrm>
          <a:prstGeom prst="rect">
            <a:avLst/>
          </a:prstGeom>
          <a:noFill/>
        </p:spPr>
        <p:txBody>
          <a:bodyPr wrap="square" lIns="0" rIns="0" tIns="0" bIns="0" anchor="ctr">
            <a:noAutofit/>
          </a:bodyPr>
          <a:lstStyle/>
          <a:p>
            <a:pPr algn="ctr">
              <a:lnSpc>
                <a:spcPts val="2124"/>
              </a:lnSpc>
              <a:spcBef>
                <a:spcPts val="0"/>
              </a:spcBef>
              <a:spcAft>
                <a:spcPts val="0"/>
              </a:spcAft>
            </a:pPr>
            <a:r>
              <a:rPr sz="1800" b="1" i="0">
                <a:solidFill>
                  <a:srgbClr val="FFFFFF"/>
                </a:solidFill>
                <a:latin typeface="Helvetica"/>
              </a:rPr>
              <a:t>Everyone</a:t>
            </a:r>
          </a:p>
        </p:txBody>
      </p:sp>
      <p:sp>
        <p:nvSpPr>
          <p:cNvPr id="11" name="Rounded Rectangle 10"/>
          <p:cNvSpPr/>
          <p:nvPr/>
        </p:nvSpPr>
        <p:spPr>
          <a:xfrm>
            <a:off x="2215526" y="5159248"/>
            <a:ext cx="1135641" cy="438912"/>
          </a:xfrm>
          <a:prstGeom prst="roundRect">
            <a:avLst>
              <a:gd name="adj" fmla="val 50000"/>
            </a:avLst>
          </a:prstGeom>
          <a:no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2215526" y="5159248"/>
            <a:ext cx="1135641" cy="438912"/>
          </a:xfrm>
          <a:prstGeom prst="rect">
            <a:avLst/>
          </a:prstGeom>
          <a:noFill/>
        </p:spPr>
        <p:txBody>
          <a:bodyPr wrap="square" lIns="0" rIns="0" tIns="0" bIns="0" anchor="ctr">
            <a:noAutofit/>
          </a:bodyPr>
          <a:lstStyle/>
          <a:p>
            <a:pPr algn="ctr">
              <a:lnSpc>
                <a:spcPts val="2124"/>
              </a:lnSpc>
              <a:spcBef>
                <a:spcPts val="0"/>
              </a:spcBef>
              <a:spcAft>
                <a:spcPts val="0"/>
              </a:spcAft>
            </a:pPr>
            <a:r>
              <a:rPr sz="1800" b="1" i="0">
                <a:solidFill>
                  <a:srgbClr val="FFFFFF"/>
                </a:solidFill>
                <a:latin typeface="Helvetica"/>
              </a:rPr>
              <a:t>35 min</a:t>
            </a:r>
          </a:p>
        </p:txBody>
      </p:sp>
      <p:sp>
        <p:nvSpPr>
          <p:cNvPr id="13" name="Rounded Rectangle 12"/>
          <p:cNvSpPr/>
          <p:nvPr/>
        </p:nvSpPr>
        <p:spPr>
          <a:xfrm>
            <a:off x="3488328" y="5159248"/>
            <a:ext cx="1492436" cy="438912"/>
          </a:xfrm>
          <a:prstGeom prst="roundRect">
            <a:avLst>
              <a:gd name="adj" fmla="val 50000"/>
            </a:avLst>
          </a:prstGeom>
          <a:no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3488328" y="5159248"/>
            <a:ext cx="1492436" cy="438912"/>
          </a:xfrm>
          <a:prstGeom prst="rect">
            <a:avLst/>
          </a:prstGeom>
          <a:noFill/>
        </p:spPr>
        <p:txBody>
          <a:bodyPr wrap="square" lIns="0" rIns="0" tIns="0" bIns="0" anchor="ctr">
            <a:noAutofit/>
          </a:bodyPr>
          <a:lstStyle/>
          <a:p>
            <a:pPr algn="ctr">
              <a:lnSpc>
                <a:spcPts val="2124"/>
              </a:lnSpc>
              <a:spcBef>
                <a:spcPts val="0"/>
              </a:spcBef>
              <a:spcAft>
                <a:spcPts val="0"/>
              </a:spcAft>
            </a:pPr>
            <a:r>
              <a:rPr sz="1800" b="1" i="0">
                <a:solidFill>
                  <a:srgbClr val="FFFFFF"/>
                </a:solidFill>
                <a:latin typeface="Helvetica"/>
              </a:rPr>
              <a:t>6 pictures</a:t>
            </a:r>
          </a:p>
        </p:txBody>
      </p:sp>
      <p:sp>
        <p:nvSpPr>
          <p:cNvPr id="15" name="Rectangle 14"/>
          <p:cNvSpPr/>
          <p:nvPr/>
        </p:nvSpPr>
        <p:spPr>
          <a:xfrm>
            <a:off x="6812280" y="1828800"/>
            <a:ext cx="4846320" cy="277154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6" name="Picture 15" descr="card-web.jpg"/>
          <p:cNvPicPr>
            <a:picLocks noChangeAspect="1"/>
          </p:cNvPicPr>
          <p:nvPr/>
        </p:nvPicPr>
        <p:blipFill>
          <a:blip r:embed="rId5"/>
          <a:stretch>
            <a:fillRect/>
          </a:stretch>
        </p:blipFill>
        <p:spPr>
          <a:xfrm>
            <a:off x="6858000" y="1874519"/>
            <a:ext cx="4754880" cy="2680106"/>
          </a:xfrm>
          <a:prstGeom prst="rect">
            <a:avLst/>
          </a:prstGeom>
        </p:spPr>
      </p:pic>
      <p:sp>
        <p:nvSpPr>
          <p:cNvPr id="17" name="TextBox 16"/>
          <p:cNvSpPr txBox="1"/>
          <p:nvPr/>
        </p:nvSpPr>
        <p:spPr>
          <a:xfrm>
            <a:off x="640080" y="6080760"/>
            <a:ext cx="10911535" cy="777240"/>
          </a:xfrm>
          <a:prstGeom prst="rect">
            <a:avLst/>
          </a:prstGeom>
          <a:noFill/>
        </p:spPr>
        <p:txBody>
          <a:bodyPr wrap="square" lIns="36576" rIns="36576" tIns="0" bIns="0" anchor="ctr">
            <a:noAutofit/>
          </a:bodyPr>
          <a:lstStyle/>
          <a:p>
            <a:pPr algn="l">
              <a:lnSpc>
                <a:spcPts val="2124"/>
              </a:lnSpc>
              <a:spcBef>
                <a:spcPts val="0"/>
              </a:spcBef>
              <a:spcAft>
                <a:spcPts val="0"/>
              </a:spcAft>
            </a:pPr>
            <a:r>
              <a:rPr sz="1800" b="0" i="0">
                <a:solidFill>
                  <a:srgbClr val="FFFFFF"/>
                </a:solidFill>
                <a:latin typeface="Helvetica"/>
              </a:rPr>
              <a:t>Free class from the Numu Communications Learning Center  ·  www.numu.tech/resources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What you will learn</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640080" y="1297939"/>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640080" y="1288795"/>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t>
            </a:r>
          </a:p>
        </p:txBody>
      </p:sp>
      <p:sp>
        <p:nvSpPr>
          <p:cNvPr id="8" name="TextBox 7"/>
          <p:cNvSpPr txBox="1"/>
          <p:nvPr/>
        </p:nvSpPr>
        <p:spPr>
          <a:xfrm>
            <a:off x="1298448" y="1298448"/>
            <a:ext cx="10253167" cy="985520"/>
          </a:xfrm>
          <a:prstGeom prst="rect">
            <a:avLst/>
          </a:prstGeom>
          <a:noFill/>
        </p:spPr>
        <p:txBody>
          <a:bodyPr wrap="square" lIns="36576" rIns="36576" tIns="0" bIns="0" anchor="t">
            <a:noAutofit/>
          </a:bodyPr>
          <a:lstStyle/>
          <a:p>
            <a:pPr algn="l">
              <a:lnSpc>
                <a:spcPts val="3304"/>
              </a:lnSpc>
              <a:spcBef>
                <a:spcPts val="0"/>
              </a:spcBef>
              <a:spcAft>
                <a:spcPts val="0"/>
              </a:spcAft>
            </a:pPr>
            <a:r>
              <a:rPr sz="2800" b="0" i="0">
                <a:solidFill>
                  <a:srgbClr val="14233A"/>
                </a:solidFill>
                <a:latin typeface="Helvetica"/>
              </a:rPr>
              <a:t>Explain what a domain name is, why it is rented every year, and what a web host does</a:t>
            </a:r>
          </a:p>
        </p:txBody>
      </p:sp>
      <p:sp>
        <p:nvSpPr>
          <p:cNvPr id="9" name="Oval 8"/>
          <p:cNvSpPr/>
          <p:nvPr/>
        </p:nvSpPr>
        <p:spPr>
          <a:xfrm>
            <a:off x="640080" y="2283459"/>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0080" y="2274316"/>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t>
            </a:r>
          </a:p>
        </p:txBody>
      </p:sp>
      <p:sp>
        <p:nvSpPr>
          <p:cNvPr id="11" name="TextBox 10"/>
          <p:cNvSpPr txBox="1"/>
          <p:nvPr/>
        </p:nvSpPr>
        <p:spPr>
          <a:xfrm>
            <a:off x="1298448" y="2283967"/>
            <a:ext cx="10253167" cy="565912"/>
          </a:xfrm>
          <a:prstGeom prst="rect">
            <a:avLst/>
          </a:prstGeom>
          <a:noFill/>
        </p:spPr>
        <p:txBody>
          <a:bodyPr wrap="square" lIns="36576" rIns="36576" tIns="0" bIns="0" anchor="t">
            <a:noAutofit/>
          </a:bodyPr>
          <a:lstStyle/>
          <a:p>
            <a:pPr algn="l">
              <a:lnSpc>
                <a:spcPts val="3304"/>
              </a:lnSpc>
              <a:spcBef>
                <a:spcPts val="0"/>
              </a:spcBef>
              <a:spcAft>
                <a:spcPts val="0"/>
              </a:spcAft>
            </a:pPr>
            <a:r>
              <a:rPr sz="2800" b="0" i="0">
                <a:solidFill>
                  <a:srgbClr val="14233A"/>
                </a:solidFill>
                <a:latin typeface="Helvetica"/>
              </a:rPr>
              <a:t>Read a web address and say what each part means</a:t>
            </a:r>
          </a:p>
        </p:txBody>
      </p:sp>
      <p:sp>
        <p:nvSpPr>
          <p:cNvPr id="12" name="Oval 11"/>
          <p:cNvSpPr/>
          <p:nvPr/>
        </p:nvSpPr>
        <p:spPr>
          <a:xfrm>
            <a:off x="640080" y="2849371"/>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40080" y="2840227"/>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t>
            </a:r>
          </a:p>
        </p:txBody>
      </p:sp>
      <p:sp>
        <p:nvSpPr>
          <p:cNvPr id="14" name="TextBox 13"/>
          <p:cNvSpPr txBox="1"/>
          <p:nvPr/>
        </p:nvSpPr>
        <p:spPr>
          <a:xfrm>
            <a:off x="1298448" y="2849879"/>
            <a:ext cx="10253167" cy="985520"/>
          </a:xfrm>
          <a:prstGeom prst="rect">
            <a:avLst/>
          </a:prstGeom>
          <a:noFill/>
        </p:spPr>
        <p:txBody>
          <a:bodyPr wrap="square" lIns="36576" rIns="36576" tIns="0" bIns="0" anchor="t">
            <a:noAutofit/>
          </a:bodyPr>
          <a:lstStyle/>
          <a:p>
            <a:pPr algn="l">
              <a:lnSpc>
                <a:spcPts val="3304"/>
              </a:lnSpc>
              <a:spcBef>
                <a:spcPts val="0"/>
              </a:spcBef>
              <a:spcAft>
                <a:spcPts val="0"/>
              </a:spcAft>
            </a:pPr>
            <a:r>
              <a:rPr sz="2800" b="0" i="0">
                <a:solidFill>
                  <a:srgbClr val="14233A"/>
                </a:solidFill>
                <a:latin typeface="Helvetica"/>
              </a:rPr>
              <a:t>Describe the four steps your browser takes when you press Enter</a:t>
            </a:r>
          </a:p>
        </p:txBody>
      </p:sp>
      <p:sp>
        <p:nvSpPr>
          <p:cNvPr id="15" name="Oval 14"/>
          <p:cNvSpPr/>
          <p:nvPr/>
        </p:nvSpPr>
        <p:spPr>
          <a:xfrm>
            <a:off x="640080" y="3834891"/>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640080" y="3825747"/>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t>
            </a:r>
          </a:p>
        </p:txBody>
      </p:sp>
      <p:sp>
        <p:nvSpPr>
          <p:cNvPr id="17" name="TextBox 16"/>
          <p:cNvSpPr txBox="1"/>
          <p:nvPr/>
        </p:nvSpPr>
        <p:spPr>
          <a:xfrm>
            <a:off x="1298448" y="3835399"/>
            <a:ext cx="10253167" cy="985520"/>
          </a:xfrm>
          <a:prstGeom prst="rect">
            <a:avLst/>
          </a:prstGeom>
          <a:noFill/>
        </p:spPr>
        <p:txBody>
          <a:bodyPr wrap="square" lIns="36576" rIns="36576" tIns="0" bIns="0" anchor="t">
            <a:noAutofit/>
          </a:bodyPr>
          <a:lstStyle/>
          <a:p>
            <a:pPr algn="l">
              <a:lnSpc>
                <a:spcPts val="3304"/>
              </a:lnSpc>
              <a:spcBef>
                <a:spcPts val="0"/>
              </a:spcBef>
              <a:spcAft>
                <a:spcPts val="0"/>
              </a:spcAft>
            </a:pPr>
            <a:r>
              <a:rPr sz="2800" b="0" i="0">
                <a:solidFill>
                  <a:srgbClr val="14233A"/>
                </a:solidFill>
                <a:latin typeface="Helvetica"/>
              </a:rPr>
              <a:t>Point out the parts of a web page and the three languages that build it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The story</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Rectangle 5"/>
          <p:cNvSpPr/>
          <p:nvPr/>
        </p:nvSpPr>
        <p:spPr>
          <a:xfrm>
            <a:off x="594359" y="1298448"/>
            <a:ext cx="91440" cy="4767072"/>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6675120" cy="5212080"/>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The Lakeview Community Center wants a website so families can see the events calendar from home. The director has three questions: What name should we use, and who do we pay for it? Where do the pages live? And what happens when someone types our address and presses Enter? In about a second, the visitor's browser reads the address, finds the right computer, asks for the page, and builds it on the screen. This class answers the director's questions one picture at a time.</a:t>
            </a:r>
          </a:p>
        </p:txBody>
      </p:sp>
      <p:sp>
        <p:nvSpPr>
          <p:cNvPr id="8" name="Rectangle 7"/>
          <p:cNvSpPr/>
          <p:nvPr/>
        </p:nvSpPr>
        <p:spPr>
          <a:xfrm>
            <a:off x="7909560" y="1920240"/>
            <a:ext cx="3794760" cy="2134209"/>
          </a:xfrm>
          <a:prstGeom prst="rect">
            <a:avLst/>
          </a:prstGeom>
          <a:solidFill>
            <a:srgbClr val="A9C4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9" name="Picture 8" descr="card-web.jpg"/>
          <p:cNvPicPr>
            <a:picLocks noChangeAspect="1"/>
          </p:cNvPicPr>
          <p:nvPr/>
        </p:nvPicPr>
        <p:blipFill>
          <a:blip r:embed="rId4"/>
          <a:stretch>
            <a:fillRect/>
          </a:stretch>
        </p:blipFill>
        <p:spPr>
          <a:xfrm>
            <a:off x="7955279" y="1965960"/>
            <a:ext cx="3703320" cy="2083003"/>
          </a:xfrm>
          <a:prstGeom prst="rect">
            <a:avLst/>
          </a:prstGeom>
        </p:spPr>
      </p:pic>
      <p:pic>
        <p:nvPicPr>
          <p:cNvPr id="10" name="Narration">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7"/>
          <a:stretch>
            <a:fillRect/>
          </a:stretch>
        </p:blipFill>
        <p:spPr>
          <a:xfrm>
            <a:off x="11231575" y="5897880"/>
            <a:ext cx="566928" cy="566928"/>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10"/>
                </p:tgtEl>
              </p:cMediaNode>
            </p:audio>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00843D"/>
        </a:solidFill>
        <a:effectLst/>
      </p:bgPr>
    </p:bg>
    <p:spTree>
      <p:nvGrpSpPr>
        <p:cNvPr id="1" name=""/>
        <p:cNvGrpSpPr/>
        <p:nvPr/>
      </p:nvGrpSpPr>
      <p:grpSpPr/>
      <p:sp>
        <p:nvSpPr>
          <p:cNvPr id="2" name="Rectangle 1"/>
          <p:cNvSpPr/>
          <p:nvPr/>
        </p:nvSpPr>
        <p:spPr>
          <a:xfrm>
            <a:off x="0" y="6748272"/>
            <a:ext cx="12191695" cy="10972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822960" y="1554480"/>
            <a:ext cx="1524007" cy="548640"/>
          </a:xfrm>
          <a:prstGeom prst="roundRect">
            <a:avLst>
              <a:gd name="adj" fmla="val 50000"/>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822960" y="1554480"/>
            <a:ext cx="1524007" cy="54864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0B2447"/>
                </a:solidFill>
                <a:latin typeface="Helvetica"/>
              </a:rPr>
              <a:t>PART 1</a:t>
            </a:r>
          </a:p>
        </p:txBody>
      </p:sp>
      <p:sp>
        <p:nvSpPr>
          <p:cNvPr id="5" name="TextBox 4"/>
          <p:cNvSpPr txBox="1"/>
          <p:nvPr/>
        </p:nvSpPr>
        <p:spPr>
          <a:xfrm>
            <a:off x="822960" y="2331720"/>
            <a:ext cx="10424160" cy="1828800"/>
          </a:xfrm>
          <a:prstGeom prst="rect">
            <a:avLst/>
          </a:prstGeom>
          <a:noFill/>
        </p:spPr>
        <p:txBody>
          <a:bodyPr wrap="square" lIns="36576" rIns="36576" tIns="0" bIns="0" anchor="t">
            <a:noAutofit/>
          </a:bodyPr>
          <a:lstStyle/>
          <a:p>
            <a:pPr algn="l">
              <a:lnSpc>
                <a:spcPts val="5664"/>
              </a:lnSpc>
              <a:spcBef>
                <a:spcPts val="0"/>
              </a:spcBef>
              <a:spcAft>
                <a:spcPts val="0"/>
              </a:spcAft>
            </a:pPr>
            <a:r>
              <a:rPr sz="4800" b="1" i="0">
                <a:solidFill>
                  <a:srgbClr val="FFFFFF"/>
                </a:solidFill>
                <a:latin typeface="Helvetica"/>
              </a:rPr>
              <a:t>Website</a:t>
            </a:r>
          </a:p>
        </p:txBody>
      </p:sp>
      <p:sp>
        <p:nvSpPr>
          <p:cNvPr id="6" name="TextBox 5"/>
          <p:cNvSpPr txBox="1"/>
          <p:nvPr/>
        </p:nvSpPr>
        <p:spPr>
          <a:xfrm>
            <a:off x="822960" y="3325367"/>
            <a:ext cx="10424160" cy="298399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E8F3EC"/>
                </a:solidFill>
                <a:latin typeface="Helvetica"/>
              </a:rPr>
              <a:t>What happens in the second after you press Enter: your browser finds the right computer and asks it for the page.</a:t>
            </a:r>
          </a:p>
        </p:txBody>
      </p:sp>
      <p:sp>
        <p:nvSpPr>
          <p:cNvPr id="7" name="TextBox 6"/>
          <p:cNvSpPr txBox="1"/>
          <p:nvPr/>
        </p:nvSpPr>
        <p:spPr>
          <a:xfrm>
            <a:off x="822960" y="5989320"/>
            <a:ext cx="5486400"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F7E10C"/>
                </a:solidFill>
                <a:latin typeface="Helvetica"/>
              </a:rPr>
              <a:t>2 pictures to explore</a:t>
            </a:r>
          </a:p>
        </p:txBody>
      </p:sp>
      <p:pic>
        <p:nvPicPr>
          <p:cNvPr id="8" name="Picture 7" descr="numu-logo.png"/>
          <p:cNvPicPr>
            <a:picLocks noChangeAspect="1"/>
          </p:cNvPicPr>
          <p:nvPr/>
        </p:nvPicPr>
        <p:blipFill>
          <a:blip r:embed="rId2"/>
          <a:stretch>
            <a:fillRect/>
          </a:stretch>
        </p:blipFill>
        <p:spPr>
          <a:xfrm>
            <a:off x="10820095" y="5440680"/>
            <a:ext cx="868680" cy="868680"/>
          </a:xfrm>
          <a:prstGeom prst="rect">
            <a:avLst/>
          </a:prstGeom>
        </p:spPr>
      </p:pic>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884246"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Finding the Server: DNS</a:t>
            </a:r>
          </a:p>
        </p:txBody>
      </p:sp>
      <p:sp>
        <p:nvSpPr>
          <p:cNvPr id="4" name="TextBox 3"/>
          <p:cNvSpPr txBox="1"/>
          <p:nvPr/>
        </p:nvSpPr>
        <p:spPr>
          <a:xfrm>
            <a:off x="9204286" y="0"/>
            <a:ext cx="2667369"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1  ·  Picture 1 of 6</a:t>
            </a:r>
          </a:p>
        </p:txBody>
      </p:sp>
      <p:pic>
        <p:nvPicPr>
          <p:cNvPr id="5" name="Picture 4" descr="deck-1-1.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13270"/>
                    <p14:bmk name="2" time="32920"/>
                    <p14:bmk name="3" time="46980"/>
                    <p14:bmk name="4" time="59370"/>
                    <p14:bmk name="5" time="68770"/>
                    <p14:bmk name="6" time="8138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884246"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Asking and Answering: HTTP</a:t>
            </a:r>
          </a:p>
        </p:txBody>
      </p:sp>
      <p:sp>
        <p:nvSpPr>
          <p:cNvPr id="4" name="TextBox 3"/>
          <p:cNvSpPr txBox="1"/>
          <p:nvPr/>
        </p:nvSpPr>
        <p:spPr>
          <a:xfrm>
            <a:off x="9204286" y="0"/>
            <a:ext cx="2667369"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1  ·  Picture 2 of 6</a:t>
            </a:r>
          </a:p>
        </p:txBody>
      </p:sp>
      <p:pic>
        <p:nvPicPr>
          <p:cNvPr id="5" name="Picture 4" descr="deck-1-2.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3770"/>
                    <p14:bmk name="2" time="21990"/>
                    <p14:bmk name="3" time="40200"/>
                    <p14:bmk name="4" time="5797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00843D"/>
        </a:solidFill>
        <a:effectLst/>
      </p:bgPr>
    </p:bg>
    <p:spTree>
      <p:nvGrpSpPr>
        <p:cNvPr id="1" name=""/>
        <p:cNvGrpSpPr/>
        <p:nvPr/>
      </p:nvGrpSpPr>
      <p:grpSpPr/>
      <p:sp>
        <p:nvSpPr>
          <p:cNvPr id="2" name="Rectangle 1"/>
          <p:cNvSpPr/>
          <p:nvPr/>
        </p:nvSpPr>
        <p:spPr>
          <a:xfrm>
            <a:off x="0" y="6748272"/>
            <a:ext cx="12191695" cy="10972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822960" y="1554480"/>
            <a:ext cx="1524007" cy="548640"/>
          </a:xfrm>
          <a:prstGeom prst="roundRect">
            <a:avLst>
              <a:gd name="adj" fmla="val 50000"/>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822960" y="1554480"/>
            <a:ext cx="1524007" cy="54864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0B2447"/>
                </a:solidFill>
                <a:latin typeface="Helvetica"/>
              </a:rPr>
              <a:t>PART 2</a:t>
            </a:r>
          </a:p>
        </p:txBody>
      </p:sp>
      <p:sp>
        <p:nvSpPr>
          <p:cNvPr id="5" name="TextBox 4"/>
          <p:cNvSpPr txBox="1"/>
          <p:nvPr/>
        </p:nvSpPr>
        <p:spPr>
          <a:xfrm>
            <a:off x="822960" y="2331720"/>
            <a:ext cx="10424160" cy="1828800"/>
          </a:xfrm>
          <a:prstGeom prst="rect">
            <a:avLst/>
          </a:prstGeom>
          <a:noFill/>
        </p:spPr>
        <p:txBody>
          <a:bodyPr wrap="square" lIns="36576" rIns="36576" tIns="0" bIns="0" anchor="t">
            <a:noAutofit/>
          </a:bodyPr>
          <a:lstStyle/>
          <a:p>
            <a:pPr algn="l">
              <a:lnSpc>
                <a:spcPts val="5664"/>
              </a:lnSpc>
              <a:spcBef>
                <a:spcPts val="0"/>
              </a:spcBef>
              <a:spcAft>
                <a:spcPts val="0"/>
              </a:spcAft>
            </a:pPr>
            <a:r>
              <a:rPr sz="4800" b="1" i="0">
                <a:solidFill>
                  <a:srgbClr val="FFFFFF"/>
                </a:solidFill>
                <a:latin typeface="Helvetica"/>
              </a:rPr>
              <a:t>Domain</a:t>
            </a:r>
          </a:p>
        </p:txBody>
      </p:sp>
      <p:sp>
        <p:nvSpPr>
          <p:cNvPr id="6" name="TextBox 5"/>
          <p:cNvSpPr txBox="1"/>
          <p:nvPr/>
        </p:nvSpPr>
        <p:spPr>
          <a:xfrm>
            <a:off x="822960" y="3325367"/>
            <a:ext cx="10424160" cy="298399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E8F3EC"/>
                </a:solidFill>
                <a:latin typeface="Helvetica"/>
              </a:rPr>
              <a:t>Every website needs a name people can remember and a computer that stores its files. Here is how to get both.</a:t>
            </a:r>
          </a:p>
        </p:txBody>
      </p:sp>
      <p:sp>
        <p:nvSpPr>
          <p:cNvPr id="7" name="TextBox 6"/>
          <p:cNvSpPr txBox="1"/>
          <p:nvPr/>
        </p:nvSpPr>
        <p:spPr>
          <a:xfrm>
            <a:off x="822960" y="5989320"/>
            <a:ext cx="5486400"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F7E10C"/>
                </a:solidFill>
                <a:latin typeface="Helvetica"/>
              </a:rPr>
              <a:t>2 pictures to explore</a:t>
            </a:r>
          </a:p>
        </p:txBody>
      </p:sp>
      <p:pic>
        <p:nvPicPr>
          <p:cNvPr id="8" name="Picture 7" descr="numu-logo.png"/>
          <p:cNvPicPr>
            <a:picLocks noChangeAspect="1"/>
          </p:cNvPicPr>
          <p:nvPr/>
        </p:nvPicPr>
        <p:blipFill>
          <a:blip r:embed="rId2"/>
          <a:stretch>
            <a:fillRect/>
          </a:stretch>
        </p:blipFill>
        <p:spPr>
          <a:xfrm>
            <a:off x="10820095" y="5440680"/>
            <a:ext cx="868680" cy="868680"/>
          </a:xfrm>
          <a:prstGeom prst="rect">
            <a:avLst/>
          </a:prstGeom>
        </p:spPr>
      </p:pic>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884246"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A Name and a Home for a Website</a:t>
            </a:r>
          </a:p>
        </p:txBody>
      </p:sp>
      <p:sp>
        <p:nvSpPr>
          <p:cNvPr id="4" name="TextBox 3"/>
          <p:cNvSpPr txBox="1"/>
          <p:nvPr/>
        </p:nvSpPr>
        <p:spPr>
          <a:xfrm>
            <a:off x="9204286" y="0"/>
            <a:ext cx="2667369"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2  ·  Picture 3 of 6</a:t>
            </a:r>
          </a:p>
        </p:txBody>
      </p:sp>
      <p:pic>
        <p:nvPicPr>
          <p:cNvPr id="5" name="Picture 4" descr="deck-2-1.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13370"/>
                    <p14:bmk name="2" time="39120"/>
                    <p14:bmk name="3" time="55830"/>
                    <p14:bmk name="4" time="73300"/>
                    <p14:bmk name="5" time="8948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884246"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Reading a Web Address</a:t>
            </a:r>
          </a:p>
        </p:txBody>
      </p:sp>
      <p:sp>
        <p:nvSpPr>
          <p:cNvPr id="4" name="TextBox 3"/>
          <p:cNvSpPr txBox="1"/>
          <p:nvPr/>
        </p:nvSpPr>
        <p:spPr>
          <a:xfrm>
            <a:off x="9204286" y="0"/>
            <a:ext cx="2667369"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2  ·  Picture 4 of 6</a:t>
            </a:r>
          </a:p>
        </p:txBody>
      </p:sp>
      <p:pic>
        <p:nvPicPr>
          <p:cNvPr id="5" name="Picture 4" descr="deck-2-2.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2660"/>
                    <p14:bmk name="2" time="23810"/>
                    <p14:bmk name="3" time="33810"/>
                    <p14:bmk name="4" time="45990"/>
                    <p14:bmk name="5" time="5765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Planning a website for your program or business</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640080" y="128295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640080" y="128295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1</a:t>
            </a:r>
          </a:p>
        </p:txBody>
      </p:sp>
      <p:sp>
        <p:nvSpPr>
          <p:cNvPr id="8" name="TextBox 7"/>
          <p:cNvSpPr txBox="1"/>
          <p:nvPr/>
        </p:nvSpPr>
        <p:spPr>
          <a:xfrm>
            <a:off x="1298448" y="1298448"/>
            <a:ext cx="10253167" cy="1614931"/>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Choose the name</a:t>
            </a:r>
          </a:p>
          <a:p>
            <a:pPr algn="l">
              <a:lnSpc>
                <a:spcPts val="2832"/>
              </a:lnSpc>
              <a:spcBef>
                <a:spcPts val="0"/>
              </a:spcBef>
              <a:spcAft>
                <a:spcPts val="0"/>
              </a:spcAft>
            </a:pPr>
            <a:r>
              <a:rPr sz="2400" b="0" i="0">
                <a:solidFill>
                  <a:srgbClr val="3E5547"/>
                </a:solidFill>
                <a:latin typeface="Helvetica"/>
              </a:rPr>
              <a:t>Pick something short and easy to say on the radio. Check that it is free at a registrar, and register it in the organization's name, not a staff member's.</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186"/>
              </a:lnSpc>
              <a:spcBef>
                <a:spcPts val="0"/>
              </a:spcBef>
              <a:spcAft>
                <a:spcPts val="0"/>
              </a:spcAft>
            </a:pPr>
            <a:r>
              <a:rPr sz="2700" b="1" i="0">
                <a:solidFill>
                  <a:srgbClr val="FFFFFF"/>
                </a:solidFill>
                <a:latin typeface="Helvetica"/>
              </a:rPr>
              <a:t>Planning a website for your program or business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640080" y="128295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640080" y="128295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2</a:t>
            </a:r>
          </a:p>
        </p:txBody>
      </p:sp>
      <p:sp>
        <p:nvSpPr>
          <p:cNvPr id="8" name="TextBox 7"/>
          <p:cNvSpPr txBox="1"/>
          <p:nvPr/>
        </p:nvSpPr>
        <p:spPr>
          <a:xfrm>
            <a:off x="1298448" y="1298448"/>
            <a:ext cx="10253167" cy="1614931"/>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Write down the renewal date</a:t>
            </a:r>
          </a:p>
          <a:p>
            <a:pPr algn="l">
              <a:lnSpc>
                <a:spcPts val="2832"/>
              </a:lnSpc>
              <a:spcBef>
                <a:spcPts val="0"/>
              </a:spcBef>
              <a:spcAft>
                <a:spcPts val="0"/>
              </a:spcAft>
            </a:pPr>
            <a:r>
              <a:rPr sz="2400" b="0" i="0">
                <a:solidFill>
                  <a:srgbClr val="3E5547"/>
                </a:solidFill>
                <a:latin typeface="Helvetica"/>
              </a:rPr>
              <a:t>Domain names are rented for one or more years. Put the renewal date and the account login in a safe, shared place so the name is never lost when staff change.</a:t>
            </a:r>
          </a:p>
        </p:txBody>
      </p:sp>
      <p:sp>
        <p:nvSpPr>
          <p:cNvPr id="9" name="Oval 8"/>
          <p:cNvSpPr/>
          <p:nvPr/>
        </p:nvSpPr>
        <p:spPr>
          <a:xfrm>
            <a:off x="640080" y="2897886"/>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0080" y="2897886"/>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3</a:t>
            </a:r>
          </a:p>
        </p:txBody>
      </p:sp>
      <p:sp>
        <p:nvSpPr>
          <p:cNvPr id="11" name="TextBox 10"/>
          <p:cNvSpPr txBox="1"/>
          <p:nvPr/>
        </p:nvSpPr>
        <p:spPr>
          <a:xfrm>
            <a:off x="1298448" y="2913380"/>
            <a:ext cx="10253167" cy="1255268"/>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Pick a web host</a:t>
            </a:r>
          </a:p>
          <a:p>
            <a:pPr algn="l">
              <a:lnSpc>
                <a:spcPts val="2832"/>
              </a:lnSpc>
              <a:spcBef>
                <a:spcPts val="0"/>
              </a:spcBef>
              <a:spcAft>
                <a:spcPts val="0"/>
              </a:spcAft>
            </a:pPr>
            <a:r>
              <a:rPr sz="2400" b="0" i="0">
                <a:solidFill>
                  <a:srgbClr val="3E5547"/>
                </a:solidFill>
                <a:latin typeface="Helvetica"/>
              </a:rPr>
              <a:t>Many hosts offer simple website builders. Ask about the yearly cost, backups, and whether HTTPS is included.</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186"/>
              </a:lnSpc>
              <a:spcBef>
                <a:spcPts val="0"/>
              </a:spcBef>
              <a:spcAft>
                <a:spcPts val="0"/>
              </a:spcAft>
            </a:pPr>
            <a:r>
              <a:rPr sz="2700" b="1" i="0">
                <a:solidFill>
                  <a:srgbClr val="FFFFFF"/>
                </a:solidFill>
                <a:latin typeface="Helvetica"/>
              </a:rPr>
              <a:t>Planning a website for your program or business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640080" y="128295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640080" y="128295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4</a:t>
            </a:r>
          </a:p>
        </p:txBody>
      </p:sp>
      <p:sp>
        <p:nvSpPr>
          <p:cNvPr id="8" name="TextBox 7"/>
          <p:cNvSpPr txBox="1"/>
          <p:nvPr/>
        </p:nvSpPr>
        <p:spPr>
          <a:xfrm>
            <a:off x="1298448" y="1298448"/>
            <a:ext cx="10253167" cy="1255268"/>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Plan the pages</a:t>
            </a:r>
          </a:p>
          <a:p>
            <a:pPr algn="l">
              <a:lnSpc>
                <a:spcPts val="2832"/>
              </a:lnSpc>
              <a:spcBef>
                <a:spcPts val="0"/>
              </a:spcBef>
              <a:spcAft>
                <a:spcPts val="0"/>
              </a:spcAft>
            </a:pPr>
            <a:r>
              <a:rPr sz="2400" b="0" i="0">
                <a:solidFill>
                  <a:srgbClr val="3E5547"/>
                </a:solidFill>
                <a:latin typeface="Helvetica"/>
              </a:rPr>
              <a:t>Start with the basics people ask for: hours, location, phone, upcoming events, and how to get help.</a:t>
            </a:r>
          </a:p>
        </p:txBody>
      </p:sp>
      <p:sp>
        <p:nvSpPr>
          <p:cNvPr id="9" name="Oval 8"/>
          <p:cNvSpPr/>
          <p:nvPr/>
        </p:nvSpPr>
        <p:spPr>
          <a:xfrm>
            <a:off x="640080" y="2538221"/>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0080" y="2538221"/>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5</a:t>
            </a:r>
          </a:p>
        </p:txBody>
      </p:sp>
      <p:sp>
        <p:nvSpPr>
          <p:cNvPr id="11" name="TextBox 10"/>
          <p:cNvSpPr txBox="1"/>
          <p:nvPr/>
        </p:nvSpPr>
        <p:spPr>
          <a:xfrm>
            <a:off x="1298448" y="2553715"/>
            <a:ext cx="10253167" cy="1255268"/>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Keep it current</a:t>
            </a:r>
          </a:p>
          <a:p>
            <a:pPr algn="l">
              <a:lnSpc>
                <a:spcPts val="2832"/>
              </a:lnSpc>
              <a:spcBef>
                <a:spcPts val="0"/>
              </a:spcBef>
              <a:spcAft>
                <a:spcPts val="0"/>
              </a:spcAft>
            </a:pPr>
            <a:r>
              <a:rPr sz="2400" b="0" i="0">
                <a:solidFill>
                  <a:srgbClr val="3E5547"/>
                </a:solidFill>
                <a:latin typeface="Helvetica"/>
              </a:rPr>
              <a:t>Name one person to update the site each month. An out-of-date calendar sends people to events that already happened.</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00843D"/>
        </a:solidFill>
        <a:effectLst/>
      </p:bgPr>
    </p:bg>
    <p:spTree>
      <p:nvGrpSpPr>
        <p:cNvPr id="1" name=""/>
        <p:cNvGrpSpPr/>
        <p:nvPr/>
      </p:nvGrpSpPr>
      <p:grpSpPr/>
      <p:sp>
        <p:nvSpPr>
          <p:cNvPr id="2" name="Rectangle 1"/>
          <p:cNvSpPr/>
          <p:nvPr/>
        </p:nvSpPr>
        <p:spPr>
          <a:xfrm>
            <a:off x="0" y="6748272"/>
            <a:ext cx="12191695" cy="10972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822960" y="1554480"/>
            <a:ext cx="1524007" cy="548640"/>
          </a:xfrm>
          <a:prstGeom prst="roundRect">
            <a:avLst>
              <a:gd name="adj" fmla="val 50000"/>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822960" y="1554480"/>
            <a:ext cx="1524007" cy="54864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0B2447"/>
                </a:solidFill>
                <a:latin typeface="Helvetica"/>
              </a:rPr>
              <a:t>PART 3</a:t>
            </a:r>
          </a:p>
        </p:txBody>
      </p:sp>
      <p:sp>
        <p:nvSpPr>
          <p:cNvPr id="5" name="TextBox 4"/>
          <p:cNvSpPr txBox="1"/>
          <p:nvPr/>
        </p:nvSpPr>
        <p:spPr>
          <a:xfrm>
            <a:off x="822960" y="2331720"/>
            <a:ext cx="10424160" cy="1828800"/>
          </a:xfrm>
          <a:prstGeom prst="rect">
            <a:avLst/>
          </a:prstGeom>
          <a:noFill/>
        </p:spPr>
        <p:txBody>
          <a:bodyPr wrap="square" lIns="36576" rIns="36576" tIns="0" bIns="0" anchor="t">
            <a:noAutofit/>
          </a:bodyPr>
          <a:lstStyle/>
          <a:p>
            <a:pPr algn="l">
              <a:lnSpc>
                <a:spcPts val="5664"/>
              </a:lnSpc>
              <a:spcBef>
                <a:spcPts val="0"/>
              </a:spcBef>
              <a:spcAft>
                <a:spcPts val="0"/>
              </a:spcAft>
            </a:pPr>
            <a:r>
              <a:rPr sz="4800" b="1" i="0">
                <a:solidFill>
                  <a:srgbClr val="FFFFFF"/>
                </a:solidFill>
                <a:latin typeface="Helvetica"/>
              </a:rPr>
              <a:t>Browser Page Example</a:t>
            </a:r>
          </a:p>
        </p:txBody>
      </p:sp>
      <p:sp>
        <p:nvSpPr>
          <p:cNvPr id="6" name="TextBox 5"/>
          <p:cNvSpPr txBox="1"/>
          <p:nvPr/>
        </p:nvSpPr>
        <p:spPr>
          <a:xfrm>
            <a:off x="822960" y="3325367"/>
            <a:ext cx="10424160" cy="298399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E8F3EC"/>
                </a:solidFill>
                <a:latin typeface="Helvetica"/>
              </a:rPr>
              <a:t>A real page, piece by piece: the parts of your browser and the three kinds of text that build every page.</a:t>
            </a:r>
          </a:p>
        </p:txBody>
      </p:sp>
      <p:sp>
        <p:nvSpPr>
          <p:cNvPr id="7" name="TextBox 6"/>
          <p:cNvSpPr txBox="1"/>
          <p:nvPr/>
        </p:nvSpPr>
        <p:spPr>
          <a:xfrm>
            <a:off x="822960" y="5989320"/>
            <a:ext cx="5486400"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F7E10C"/>
                </a:solidFill>
                <a:latin typeface="Helvetica"/>
              </a:rPr>
              <a:t>2 pictures to explore</a:t>
            </a:r>
          </a:p>
        </p:txBody>
      </p:sp>
      <p:pic>
        <p:nvPicPr>
          <p:cNvPr id="8" name="Picture 7" descr="numu-logo.png"/>
          <p:cNvPicPr>
            <a:picLocks noChangeAspect="1"/>
          </p:cNvPicPr>
          <p:nvPr/>
        </p:nvPicPr>
        <p:blipFill>
          <a:blip r:embed="rId2"/>
          <a:stretch>
            <a:fillRect/>
          </a:stretch>
        </p:blipFill>
        <p:spPr>
          <a:xfrm>
            <a:off x="10820095" y="5440680"/>
            <a:ext cx="868680" cy="868680"/>
          </a:xfrm>
          <a:prstGeom prst="rect">
            <a:avLst/>
          </a:prstGeom>
        </p:spPr>
      </p:pic>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884246"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A Web Page in Your Browser</a:t>
            </a:r>
          </a:p>
        </p:txBody>
      </p:sp>
      <p:sp>
        <p:nvSpPr>
          <p:cNvPr id="4" name="TextBox 3"/>
          <p:cNvSpPr txBox="1"/>
          <p:nvPr/>
        </p:nvSpPr>
        <p:spPr>
          <a:xfrm>
            <a:off x="9204286" y="0"/>
            <a:ext cx="2667369"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3  ·  Picture 5 of 6</a:t>
            </a:r>
          </a:p>
        </p:txBody>
      </p:sp>
      <p:pic>
        <p:nvPicPr>
          <p:cNvPr id="5" name="Picture 4" descr="deck-3-1.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13120"/>
                    <p14:bmk name="2" time="22950"/>
                    <p14:bmk name="3" time="36380"/>
                    <p14:bmk name="4" time="59280"/>
                    <p14:bmk name="5" time="70150"/>
                    <p14:bmk name="6" time="85080"/>
                    <p14:bmk name="7" time="9869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884246"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Three Building Blocks of Every Page</a:t>
            </a:r>
          </a:p>
        </p:txBody>
      </p:sp>
      <p:sp>
        <p:nvSpPr>
          <p:cNvPr id="4" name="TextBox 3"/>
          <p:cNvSpPr txBox="1"/>
          <p:nvPr/>
        </p:nvSpPr>
        <p:spPr>
          <a:xfrm>
            <a:off x="9204286" y="0"/>
            <a:ext cx="2667369"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3  ·  Picture 6 of 6</a:t>
            </a:r>
          </a:p>
        </p:txBody>
      </p:sp>
      <p:pic>
        <p:nvPicPr>
          <p:cNvPr id="5" name="Picture 4" descr="deck-3-2.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3430"/>
                    <p14:bmk name="2" time="21910"/>
                    <p14:bmk name="3" time="40120"/>
                    <p14:bmk name="4" time="6130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Try it at home</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TextBox 5"/>
          <p:cNvSpPr txBox="1"/>
          <p:nvPr/>
        </p:nvSpPr>
        <p:spPr>
          <a:xfrm>
            <a:off x="640080" y="1298448"/>
            <a:ext cx="10911535" cy="612140"/>
          </a:xfrm>
          <a:prstGeom prst="rect">
            <a:avLst/>
          </a:prstGeom>
          <a:noFill/>
        </p:spPr>
        <p:txBody>
          <a:bodyPr wrap="square" lIns="36576" rIns="36576" tIns="0" bIns="0" anchor="t">
            <a:noAutofit/>
          </a:bodyPr>
          <a:lstStyle/>
          <a:p>
            <a:pPr algn="l">
              <a:lnSpc>
                <a:spcPts val="3068"/>
              </a:lnSpc>
              <a:spcBef>
                <a:spcPts val="0"/>
              </a:spcBef>
              <a:spcAft>
                <a:spcPts val="600"/>
              </a:spcAft>
            </a:pPr>
            <a:r>
              <a:rPr sz="2600" b="0" i="0">
                <a:solidFill>
                  <a:srgbClr val="3E5547"/>
                </a:solidFill>
                <a:latin typeface="Helvetica"/>
              </a:rPr>
              <a:t>Use any browser on a phone or computer:</a:t>
            </a:r>
          </a:p>
        </p:txBody>
      </p:sp>
      <p:sp>
        <p:nvSpPr>
          <p:cNvPr id="7" name="Oval 6"/>
          <p:cNvSpPr/>
          <p:nvPr/>
        </p:nvSpPr>
        <p:spPr>
          <a:xfrm>
            <a:off x="640080" y="1895093"/>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640080" y="1895093"/>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1</a:t>
            </a:r>
          </a:p>
        </p:txBody>
      </p:sp>
      <p:sp>
        <p:nvSpPr>
          <p:cNvPr id="9" name="TextBox 8"/>
          <p:cNvSpPr txBox="1"/>
          <p:nvPr/>
        </p:nvSpPr>
        <p:spPr>
          <a:xfrm>
            <a:off x="1298448" y="1910587"/>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Open a website you trust and find the padlock next to the address. Tap or click it to see the connection details.</a:t>
            </a:r>
          </a:p>
        </p:txBody>
      </p:sp>
      <p:sp>
        <p:nvSpPr>
          <p:cNvPr id="10" name="Oval 9"/>
          <p:cNvSpPr/>
          <p:nvPr/>
        </p:nvSpPr>
        <p:spPr>
          <a:xfrm>
            <a:off x="640080" y="2820670"/>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640080" y="2820670"/>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2</a:t>
            </a:r>
          </a:p>
        </p:txBody>
      </p:sp>
      <p:sp>
        <p:nvSpPr>
          <p:cNvPr id="12" name="TextBox 11"/>
          <p:cNvSpPr txBox="1"/>
          <p:nvPr/>
        </p:nvSpPr>
        <p:spPr>
          <a:xfrm>
            <a:off x="1298448" y="2836164"/>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Copy the full web address and paste it into a note. Circle the scheme, the domain name, the top-level domain, and the path.</a:t>
            </a:r>
          </a:p>
        </p:txBody>
      </p:sp>
      <p:pic>
        <p:nvPicPr>
          <p:cNvPr id="13" name="Narration">
            <a:hlinkClick r:id="" action="ppaction://media"/>
          </p:cNvPr>
          <p:cNvPicPr>
            <a:picLocks noChangeAspect="1"/>
          </p:cNvPicPr>
          <p:nvPr>
            <a:audioFile r:link="rId4"/>
            <p:extLst>
              <p:ext uri="{DAA4B4D4-6D71-4841-9C94-3DE7FCFB9230}">
                <p14:media xmlns:p14="http://schemas.microsoft.com/office/powerpoint/2010/main" r:embed="rId3">
                  <p14:bmkLst>
                    <p14:bmk name="1" time="4810"/>
                    <p14:bmk name="2" time="13220"/>
                    <p14:bmk name="3" time="22220"/>
                    <p14:bmk name="4" time="32280"/>
                    <p14:bmk name="5" time="39770"/>
                    <p14:bmk name="Remember" time="45920"/>
                  </p14:bmkLst>
                </p14:media>
              </p:ext>
            </p:extLst>
          </p:nvPr>
        </p:nvPicPr>
        <p:blipFill>
          <a:blip r:embed="rId5"/>
          <a:stretch>
            <a:fillRect/>
          </a:stretch>
        </p:blipFill>
        <p:spPr>
          <a:xfrm>
            <a:off x="11231575" y="5897880"/>
            <a:ext cx="566928" cy="566928"/>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13"/>
                </p:tgtEl>
              </p:cMediaNode>
            </p:audio>
          </p:childTnLst>
        </p:cTn>
      </p:par>
    </p:tnLst>
  </p:timing>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Try it at home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640080" y="1282954"/>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640080" y="128295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3</a:t>
            </a:r>
          </a:p>
        </p:txBody>
      </p:sp>
      <p:sp>
        <p:nvSpPr>
          <p:cNvPr id="8" name="TextBox 7"/>
          <p:cNvSpPr txBox="1"/>
          <p:nvPr/>
        </p:nvSpPr>
        <p:spPr>
          <a:xfrm>
            <a:off x="1298448" y="1298448"/>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Type a page that does not exist on purpose, such as numu.tech/no-such-page, and look for the 404 message.</a:t>
            </a:r>
          </a:p>
        </p:txBody>
      </p:sp>
      <p:sp>
        <p:nvSpPr>
          <p:cNvPr id="9" name="Oval 8"/>
          <p:cNvSpPr/>
          <p:nvPr/>
        </p:nvSpPr>
        <p:spPr>
          <a:xfrm>
            <a:off x="640080" y="2208530"/>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0080" y="2208530"/>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4</a:t>
            </a:r>
          </a:p>
        </p:txBody>
      </p:sp>
      <p:sp>
        <p:nvSpPr>
          <p:cNvPr id="11" name="TextBox 10"/>
          <p:cNvSpPr txBox="1"/>
          <p:nvPr/>
        </p:nvSpPr>
        <p:spPr>
          <a:xfrm>
            <a:off x="1298448" y="2224024"/>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On a computer, right-click a page and choose View page source. Find one heading tag, such as .</a:t>
            </a:r>
          </a:p>
        </p:txBody>
      </p:sp>
      <p:sp>
        <p:nvSpPr>
          <p:cNvPr id="12" name="Oval 11"/>
          <p:cNvSpPr/>
          <p:nvPr/>
        </p:nvSpPr>
        <p:spPr>
          <a:xfrm>
            <a:off x="640080" y="3134106"/>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40080" y="3134106"/>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5</a:t>
            </a:r>
          </a:p>
        </p:txBody>
      </p:sp>
      <p:sp>
        <p:nvSpPr>
          <p:cNvPr id="14" name="TextBox 13"/>
          <p:cNvSpPr txBox="1"/>
          <p:nvPr/>
        </p:nvSpPr>
        <p:spPr>
          <a:xfrm>
            <a:off x="1298448" y="3149600"/>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Open two tabs and use the back and forward arrows to move between pages.</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Remember</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Rounded Rectangle 5"/>
          <p:cNvSpPr/>
          <p:nvPr/>
        </p:nvSpPr>
        <p:spPr>
          <a:xfrm>
            <a:off x="640080" y="1435607"/>
            <a:ext cx="3423818" cy="4937760"/>
          </a:xfrm>
          <a:prstGeom prst="roundRect">
            <a:avLst>
              <a:gd name="adj" fmla="val 6000"/>
            </a:avLst>
          </a:prstGeom>
          <a:solidFill>
            <a:srgbClr val="FFFFFF"/>
          </a:solidFill>
          <a:ln w="1905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Picture 6" descr="icon-url.png"/>
          <p:cNvPicPr>
            <a:picLocks noChangeAspect="1"/>
          </p:cNvPicPr>
          <p:nvPr/>
        </p:nvPicPr>
        <p:blipFill>
          <a:blip r:embed="rId4"/>
          <a:stretch>
            <a:fillRect/>
          </a:stretch>
        </p:blipFill>
        <p:spPr>
          <a:xfrm>
            <a:off x="1346149" y="1709928"/>
            <a:ext cx="2011680" cy="2011680"/>
          </a:xfrm>
          <a:prstGeom prst="rect">
            <a:avLst/>
          </a:prstGeom>
        </p:spPr>
      </p:pic>
      <p:sp>
        <p:nvSpPr>
          <p:cNvPr id="8" name="TextBox 7"/>
          <p:cNvSpPr txBox="1"/>
          <p:nvPr/>
        </p:nvSpPr>
        <p:spPr>
          <a:xfrm>
            <a:off x="868680" y="3995928"/>
            <a:ext cx="2966618" cy="2377440"/>
          </a:xfrm>
          <a:prstGeom prst="rect">
            <a:avLst/>
          </a:prstGeom>
          <a:noFill/>
        </p:spPr>
        <p:txBody>
          <a:bodyPr wrap="square" lIns="36576" rIns="36576" tIns="0" bIns="0" anchor="t">
            <a:noAutofit/>
          </a:bodyPr>
          <a:lstStyle/>
          <a:p>
            <a:pPr algn="ctr">
              <a:lnSpc>
                <a:spcPts val="3304"/>
              </a:lnSpc>
              <a:spcBef>
                <a:spcPts val="0"/>
              </a:spcBef>
              <a:spcAft>
                <a:spcPts val="0"/>
              </a:spcAft>
            </a:pPr>
            <a:r>
              <a:rPr sz="2800" b="1" i="0">
                <a:solidFill>
                  <a:srgbClr val="14233A"/>
                </a:solidFill>
                <a:latin typeface="Helvetica"/>
              </a:rPr>
              <a:t>A web address says how, which site, and which page</a:t>
            </a:r>
          </a:p>
        </p:txBody>
      </p:sp>
      <p:sp>
        <p:nvSpPr>
          <p:cNvPr id="9" name="Rounded Rectangle 8"/>
          <p:cNvSpPr/>
          <p:nvPr/>
        </p:nvSpPr>
        <p:spPr>
          <a:xfrm>
            <a:off x="4383938" y="1435607"/>
            <a:ext cx="3423818" cy="4937760"/>
          </a:xfrm>
          <a:prstGeom prst="roundRect">
            <a:avLst>
              <a:gd name="adj" fmla="val 6000"/>
            </a:avLst>
          </a:prstGeom>
          <a:solidFill>
            <a:srgbClr val="FFFFFF"/>
          </a:solidFill>
          <a:ln w="1905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0" name="Picture 9" descr="icon-dns.png"/>
          <p:cNvPicPr>
            <a:picLocks noChangeAspect="1"/>
          </p:cNvPicPr>
          <p:nvPr/>
        </p:nvPicPr>
        <p:blipFill>
          <a:blip r:embed="rId5"/>
          <a:stretch>
            <a:fillRect/>
          </a:stretch>
        </p:blipFill>
        <p:spPr>
          <a:xfrm>
            <a:off x="5090007" y="1709928"/>
            <a:ext cx="2011680" cy="2011680"/>
          </a:xfrm>
          <a:prstGeom prst="rect">
            <a:avLst/>
          </a:prstGeom>
        </p:spPr>
      </p:pic>
      <p:sp>
        <p:nvSpPr>
          <p:cNvPr id="11" name="TextBox 10"/>
          <p:cNvSpPr txBox="1"/>
          <p:nvPr/>
        </p:nvSpPr>
        <p:spPr>
          <a:xfrm>
            <a:off x="4612538" y="3995928"/>
            <a:ext cx="2966618" cy="2377440"/>
          </a:xfrm>
          <a:prstGeom prst="rect">
            <a:avLst/>
          </a:prstGeom>
          <a:noFill/>
        </p:spPr>
        <p:txBody>
          <a:bodyPr wrap="square" lIns="36576" rIns="36576" tIns="0" bIns="0" anchor="t">
            <a:noAutofit/>
          </a:bodyPr>
          <a:lstStyle/>
          <a:p>
            <a:pPr algn="ctr">
              <a:lnSpc>
                <a:spcPts val="3304"/>
              </a:lnSpc>
              <a:spcBef>
                <a:spcPts val="0"/>
              </a:spcBef>
              <a:spcAft>
                <a:spcPts val="0"/>
              </a:spcAft>
            </a:pPr>
            <a:r>
              <a:rPr sz="2800" b="1" i="0">
                <a:solidFill>
                  <a:srgbClr val="14233A"/>
                </a:solidFill>
                <a:latin typeface="Helvetica"/>
              </a:rPr>
              <a:t>DNS turns names into numbers</a:t>
            </a:r>
          </a:p>
        </p:txBody>
      </p:sp>
      <p:sp>
        <p:nvSpPr>
          <p:cNvPr id="12" name="Rounded Rectangle 11"/>
          <p:cNvSpPr/>
          <p:nvPr/>
        </p:nvSpPr>
        <p:spPr>
          <a:xfrm>
            <a:off x="8127796" y="1435607"/>
            <a:ext cx="3423818" cy="4937760"/>
          </a:xfrm>
          <a:prstGeom prst="roundRect">
            <a:avLst>
              <a:gd name="adj" fmla="val 6000"/>
            </a:avLst>
          </a:prstGeom>
          <a:solidFill>
            <a:srgbClr val="FFFFFF"/>
          </a:solidFill>
          <a:ln w="1905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3" name="Picture 12" descr="icon-code.png"/>
          <p:cNvPicPr>
            <a:picLocks noChangeAspect="1"/>
          </p:cNvPicPr>
          <p:nvPr/>
        </p:nvPicPr>
        <p:blipFill>
          <a:blip r:embed="rId6"/>
          <a:stretch>
            <a:fillRect/>
          </a:stretch>
        </p:blipFill>
        <p:spPr>
          <a:xfrm>
            <a:off x="8833866" y="1709928"/>
            <a:ext cx="2011680" cy="2011680"/>
          </a:xfrm>
          <a:prstGeom prst="rect">
            <a:avLst/>
          </a:prstGeom>
        </p:spPr>
      </p:pic>
      <p:sp>
        <p:nvSpPr>
          <p:cNvPr id="14" name="TextBox 13"/>
          <p:cNvSpPr txBox="1"/>
          <p:nvPr/>
        </p:nvSpPr>
        <p:spPr>
          <a:xfrm>
            <a:off x="8356396" y="3995928"/>
            <a:ext cx="2966618" cy="2377440"/>
          </a:xfrm>
          <a:prstGeom prst="rect">
            <a:avLst/>
          </a:prstGeom>
          <a:noFill/>
        </p:spPr>
        <p:txBody>
          <a:bodyPr wrap="square" lIns="36576" rIns="36576" tIns="0" bIns="0" anchor="t">
            <a:noAutofit/>
          </a:bodyPr>
          <a:lstStyle/>
          <a:p>
            <a:pPr algn="ctr">
              <a:lnSpc>
                <a:spcPts val="3304"/>
              </a:lnSpc>
              <a:spcBef>
                <a:spcPts val="0"/>
              </a:spcBef>
              <a:spcAft>
                <a:spcPts val="0"/>
              </a:spcAft>
            </a:pPr>
            <a:r>
              <a:rPr sz="2800" b="1" i="0">
                <a:solidFill>
                  <a:srgbClr val="14233A"/>
                </a:solidFill>
                <a:latin typeface="Helvetica"/>
              </a:rPr>
              <a:t>HTML builds it, CSS styles it, JavaScript makes it move</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Check what you learned: question 1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304"/>
              </a:lnSpc>
              <a:spcBef>
                <a:spcPts val="0"/>
              </a:spcBef>
              <a:spcAft>
                <a:spcPts val="0"/>
              </a:spcAft>
            </a:pPr>
            <a:r>
              <a:rPr sz="2800" b="1" i="0">
                <a:solidFill>
                  <a:srgbClr val="14233A"/>
                </a:solidFill>
                <a:latin typeface="Helvetica"/>
              </a:rPr>
              <a:t>The community center's website disappeared, and the name now shows an ad page. What most likely happened?</a:t>
            </a:r>
          </a:p>
        </p:txBody>
      </p:sp>
      <p:sp>
        <p:nvSpPr>
          <p:cNvPr id="7" name="Rounded Rectangle 6"/>
          <p:cNvSpPr/>
          <p:nvPr/>
        </p:nvSpPr>
        <p:spPr>
          <a:xfrm>
            <a:off x="640080" y="2411984"/>
            <a:ext cx="5295747"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594864"/>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594864"/>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A</a:t>
            </a:r>
          </a:p>
        </p:txBody>
      </p:sp>
      <p:pic>
        <p:nvPicPr>
          <p:cNvPr id="10" name="Picture 9" descr="icon-doc.png"/>
          <p:cNvPicPr>
            <a:picLocks noChangeAspect="1"/>
          </p:cNvPicPr>
          <p:nvPr/>
        </p:nvPicPr>
        <p:blipFill>
          <a:blip r:embed="rId4"/>
          <a:stretch>
            <a:fillRect/>
          </a:stretch>
        </p:blipFill>
        <p:spPr>
          <a:xfrm>
            <a:off x="2579293" y="2640584"/>
            <a:ext cx="1417320" cy="1417320"/>
          </a:xfrm>
          <a:prstGeom prst="rect">
            <a:avLst/>
          </a:prstGeom>
        </p:spPr>
      </p:pic>
      <p:sp>
        <p:nvSpPr>
          <p:cNvPr id="11" name="TextBox 10"/>
          <p:cNvSpPr txBox="1"/>
          <p:nvPr/>
        </p:nvSpPr>
        <p:spPr>
          <a:xfrm>
            <a:off x="868680" y="4213352"/>
            <a:ext cx="4838547"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Nobody renewed the domain name</a:t>
            </a:r>
          </a:p>
        </p:txBody>
      </p:sp>
      <p:sp>
        <p:nvSpPr>
          <p:cNvPr id="12" name="Rounded Rectangle 11"/>
          <p:cNvSpPr/>
          <p:nvPr/>
        </p:nvSpPr>
        <p:spPr>
          <a:xfrm>
            <a:off x="6255867" y="2411984"/>
            <a:ext cx="5295747"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6438747" y="2594864"/>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6438747" y="2594864"/>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B</a:t>
            </a:r>
          </a:p>
        </p:txBody>
      </p:sp>
      <p:pic>
        <p:nvPicPr>
          <p:cNvPr id="15" name="Picture 14" descr="icon-code.png"/>
          <p:cNvPicPr>
            <a:picLocks noChangeAspect="1"/>
          </p:cNvPicPr>
          <p:nvPr/>
        </p:nvPicPr>
        <p:blipFill>
          <a:blip r:embed="rId5"/>
          <a:stretch>
            <a:fillRect/>
          </a:stretch>
        </p:blipFill>
        <p:spPr>
          <a:xfrm>
            <a:off x="8195081" y="2640584"/>
            <a:ext cx="1417320" cy="1417320"/>
          </a:xfrm>
          <a:prstGeom prst="rect">
            <a:avLst/>
          </a:prstGeom>
        </p:spPr>
      </p:pic>
      <p:sp>
        <p:nvSpPr>
          <p:cNvPr id="16" name="TextBox 15"/>
          <p:cNvSpPr txBox="1"/>
          <p:nvPr/>
        </p:nvSpPr>
        <p:spPr>
          <a:xfrm>
            <a:off x="6484467" y="4213352"/>
            <a:ext cx="4838547"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The HTML (HyperText Markup Language) was spelled wrong</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Answer: question 1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304"/>
              </a:lnSpc>
              <a:spcBef>
                <a:spcPts val="0"/>
              </a:spcBef>
              <a:spcAft>
                <a:spcPts val="0"/>
              </a:spcAft>
            </a:pPr>
            <a:r>
              <a:rPr sz="2800" b="1" i="0">
                <a:solidFill>
                  <a:srgbClr val="14233A"/>
                </a:solidFill>
                <a:latin typeface="Helvetica"/>
              </a:rPr>
              <a:t>The community center's website disappeared, and the name now shows an ad page. What most likely happened?</a:t>
            </a:r>
          </a:p>
        </p:txBody>
      </p:sp>
      <p:sp>
        <p:nvSpPr>
          <p:cNvPr id="7" name="Rounded Rectangle 6"/>
          <p:cNvSpPr/>
          <p:nvPr/>
        </p:nvSpPr>
        <p:spPr>
          <a:xfrm>
            <a:off x="640080" y="2411984"/>
            <a:ext cx="10911535" cy="731520"/>
          </a:xfrm>
          <a:prstGeom prst="roundRect">
            <a:avLst>
              <a:gd name="adj" fmla="val 12000"/>
            </a:avLst>
          </a:prstGeom>
          <a:solidFill>
            <a:srgbClr val="E3F6EA"/>
          </a:solidFill>
          <a:ln w="50800">
            <a:solidFill>
              <a:srgbClr val="1E7A45"/>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549143"/>
            <a:ext cx="457200" cy="45720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549143"/>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a:t>
            </a:r>
          </a:p>
        </p:txBody>
      </p:sp>
      <p:pic>
        <p:nvPicPr>
          <p:cNvPr id="10" name="Picture 9" descr="icon-doc.png"/>
          <p:cNvPicPr>
            <a:picLocks noChangeAspect="1"/>
          </p:cNvPicPr>
          <p:nvPr/>
        </p:nvPicPr>
        <p:blipFill>
          <a:blip r:embed="rId4"/>
          <a:stretch>
            <a:fillRect/>
          </a:stretch>
        </p:blipFill>
        <p:spPr>
          <a:xfrm>
            <a:off x="1417319" y="2457704"/>
            <a:ext cx="640080" cy="640080"/>
          </a:xfrm>
          <a:prstGeom prst="rect">
            <a:avLst/>
          </a:prstGeom>
        </p:spPr>
      </p:pic>
      <p:sp>
        <p:nvSpPr>
          <p:cNvPr id="11" name="TextBox 10"/>
          <p:cNvSpPr txBox="1"/>
          <p:nvPr/>
        </p:nvSpPr>
        <p:spPr>
          <a:xfrm>
            <a:off x="2240280" y="2411984"/>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14233A"/>
                </a:solidFill>
                <a:latin typeface="Helvetica"/>
              </a:rPr>
              <a:t>Nobody renewed the domain name</a:t>
            </a:r>
          </a:p>
        </p:txBody>
      </p:sp>
      <p:sp>
        <p:nvSpPr>
          <p:cNvPr id="12" name="Rounded Rectangle 11"/>
          <p:cNvSpPr/>
          <p:nvPr/>
        </p:nvSpPr>
        <p:spPr>
          <a:xfrm>
            <a:off x="9539935" y="2549143"/>
            <a:ext cx="1828800" cy="457200"/>
          </a:xfrm>
          <a:prstGeom prst="roundRect">
            <a:avLst>
              <a:gd name="adj" fmla="val 50000"/>
            </a:avLst>
          </a:prstGeom>
          <a:solidFill>
            <a:srgbClr val="1E7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9539935" y="2549143"/>
            <a:ext cx="18288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 Correct</a:t>
            </a:r>
          </a:p>
        </p:txBody>
      </p:sp>
      <p:sp>
        <p:nvSpPr>
          <p:cNvPr id="14" name="Rounded Rectangle 13"/>
          <p:cNvSpPr/>
          <p:nvPr/>
        </p:nvSpPr>
        <p:spPr>
          <a:xfrm>
            <a:off x="640080" y="3280664"/>
            <a:ext cx="10911535" cy="947928"/>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822959" y="3526027"/>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822959" y="3526027"/>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B</a:t>
            </a:r>
          </a:p>
        </p:txBody>
      </p:sp>
      <p:pic>
        <p:nvPicPr>
          <p:cNvPr id="17" name="Picture 16" descr="icon-code.png"/>
          <p:cNvPicPr>
            <a:picLocks noChangeAspect="1"/>
          </p:cNvPicPr>
          <p:nvPr/>
        </p:nvPicPr>
        <p:blipFill>
          <a:blip r:embed="rId5"/>
          <a:stretch>
            <a:fillRect/>
          </a:stretch>
        </p:blipFill>
        <p:spPr>
          <a:xfrm>
            <a:off x="1417319" y="3434588"/>
            <a:ext cx="640080" cy="640080"/>
          </a:xfrm>
          <a:prstGeom prst="rect">
            <a:avLst/>
          </a:prstGeom>
        </p:spPr>
      </p:pic>
      <p:sp>
        <p:nvSpPr>
          <p:cNvPr id="18" name="TextBox 17"/>
          <p:cNvSpPr txBox="1"/>
          <p:nvPr/>
        </p:nvSpPr>
        <p:spPr>
          <a:xfrm>
            <a:off x="2240280" y="3280664"/>
            <a:ext cx="7116775" cy="947928"/>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5B6B63"/>
                </a:solidFill>
                <a:latin typeface="Helvetica"/>
              </a:rPr>
              <a:t>The HTML (HyperText Markup Language) was spelled wrong</a:t>
            </a:r>
          </a:p>
        </p:txBody>
      </p:sp>
      <p:sp>
        <p:nvSpPr>
          <p:cNvPr id="19" name="Rectangle 18"/>
          <p:cNvSpPr/>
          <p:nvPr/>
        </p:nvSpPr>
        <p:spPr>
          <a:xfrm>
            <a:off x="640080" y="4502912"/>
            <a:ext cx="10911535" cy="1204976"/>
          </a:xfrm>
          <a:prstGeom prst="rect">
            <a:avLst/>
          </a:prstGeom>
          <a:solidFill>
            <a:srgbClr val="FFFFFF"/>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868680" y="4685792"/>
            <a:ext cx="10454335" cy="1022096"/>
          </a:xfrm>
          <a:prstGeom prst="rect">
            <a:avLst/>
          </a:prstGeom>
          <a:noFill/>
        </p:spPr>
        <p:txBody>
          <a:bodyPr wrap="square" lIns="36576" rIns="36576" tIns="0" bIns="0" anchor="t">
            <a:noAutofit/>
          </a:bodyPr>
          <a:lstStyle/>
          <a:p>
            <a:pPr algn="l">
              <a:lnSpc>
                <a:spcPts val="3304"/>
              </a:lnSpc>
              <a:spcBef>
                <a:spcPts val="0"/>
              </a:spcBef>
              <a:spcAft>
                <a:spcPts val="0"/>
              </a:spcAft>
            </a:pPr>
            <a:r>
              <a:rPr sz="2800" b="1" i="0">
                <a:solidFill>
                  <a:srgbClr val="1E7A45"/>
                </a:solidFill>
                <a:latin typeface="Helvetica"/>
              </a:rPr>
              <a:t>Why: </a:t>
            </a:r>
            <a:r>
              <a:rPr sz="2800" b="0" i="0">
                <a:solidFill>
                  <a:srgbClr val="14233A"/>
                </a:solidFill>
                <a:latin typeface="Helvetica"/>
              </a:rPr>
              <a:t>Domain names are rented for one or more years. If no one renews, the name can lapse and someone else can take it.</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Check what you learned: question 2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540"/>
              </a:lnSpc>
              <a:spcBef>
                <a:spcPts val="0"/>
              </a:spcBef>
              <a:spcAft>
                <a:spcPts val="0"/>
              </a:spcAft>
            </a:pPr>
            <a:r>
              <a:rPr sz="3000" b="1" i="0">
                <a:solidFill>
                  <a:srgbClr val="14233A"/>
                </a:solidFill>
                <a:latin typeface="Helvetica"/>
              </a:rPr>
              <a:t>What does DNS (the Domain Name System) do?</a:t>
            </a:r>
          </a:p>
        </p:txBody>
      </p:sp>
      <p:sp>
        <p:nvSpPr>
          <p:cNvPr id="7" name="Rounded Rectangle 6"/>
          <p:cNvSpPr/>
          <p:nvPr/>
        </p:nvSpPr>
        <p:spPr>
          <a:xfrm>
            <a:off x="640080" y="2022347"/>
            <a:ext cx="5295747"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20522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20522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A</a:t>
            </a:r>
          </a:p>
        </p:txBody>
      </p:sp>
      <p:pic>
        <p:nvPicPr>
          <p:cNvPr id="10" name="Picture 9" descr="icon-lock.png"/>
          <p:cNvPicPr>
            <a:picLocks noChangeAspect="1"/>
          </p:cNvPicPr>
          <p:nvPr/>
        </p:nvPicPr>
        <p:blipFill>
          <a:blip r:embed="rId4"/>
          <a:stretch>
            <a:fillRect/>
          </a:stretch>
        </p:blipFill>
        <p:spPr>
          <a:xfrm>
            <a:off x="2579293" y="2250948"/>
            <a:ext cx="1417320" cy="1417320"/>
          </a:xfrm>
          <a:prstGeom prst="rect">
            <a:avLst/>
          </a:prstGeom>
        </p:spPr>
      </p:pic>
      <p:sp>
        <p:nvSpPr>
          <p:cNvPr id="11" name="TextBox 10"/>
          <p:cNvSpPr txBox="1"/>
          <p:nvPr/>
        </p:nvSpPr>
        <p:spPr>
          <a:xfrm>
            <a:off x="868680" y="3823716"/>
            <a:ext cx="4838547"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Locks the website</a:t>
            </a:r>
          </a:p>
        </p:txBody>
      </p:sp>
      <p:sp>
        <p:nvSpPr>
          <p:cNvPr id="12" name="Rounded Rectangle 11"/>
          <p:cNvSpPr/>
          <p:nvPr/>
        </p:nvSpPr>
        <p:spPr>
          <a:xfrm>
            <a:off x="6255867" y="2022347"/>
            <a:ext cx="5295747"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6438747" y="220522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6438747" y="220522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B</a:t>
            </a:r>
          </a:p>
        </p:txBody>
      </p:sp>
      <p:pic>
        <p:nvPicPr>
          <p:cNvPr id="15" name="Picture 14" descr="icon-dns.png"/>
          <p:cNvPicPr>
            <a:picLocks noChangeAspect="1"/>
          </p:cNvPicPr>
          <p:nvPr/>
        </p:nvPicPr>
        <p:blipFill>
          <a:blip r:embed="rId5"/>
          <a:stretch>
            <a:fillRect/>
          </a:stretch>
        </p:blipFill>
        <p:spPr>
          <a:xfrm>
            <a:off x="8195081" y="2250948"/>
            <a:ext cx="1417320" cy="1417320"/>
          </a:xfrm>
          <a:prstGeom prst="rect">
            <a:avLst/>
          </a:prstGeom>
        </p:spPr>
      </p:pic>
      <p:sp>
        <p:nvSpPr>
          <p:cNvPr id="16" name="TextBox 15"/>
          <p:cNvSpPr txBox="1"/>
          <p:nvPr/>
        </p:nvSpPr>
        <p:spPr>
          <a:xfrm>
            <a:off x="6484467" y="3823716"/>
            <a:ext cx="4838547"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Turns a name like numu.tech into an IP (Internet Protocol) address</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Answer: question 2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540"/>
              </a:lnSpc>
              <a:spcBef>
                <a:spcPts val="0"/>
              </a:spcBef>
              <a:spcAft>
                <a:spcPts val="0"/>
              </a:spcAft>
            </a:pPr>
            <a:r>
              <a:rPr sz="3000" b="1" i="0">
                <a:solidFill>
                  <a:srgbClr val="14233A"/>
                </a:solidFill>
                <a:latin typeface="Helvetica"/>
              </a:rPr>
              <a:t>What does DNS (the Domain Name System) do?</a:t>
            </a:r>
          </a:p>
        </p:txBody>
      </p:sp>
      <p:sp>
        <p:nvSpPr>
          <p:cNvPr id="7" name="Rounded Rectangle 6"/>
          <p:cNvSpPr/>
          <p:nvPr/>
        </p:nvSpPr>
        <p:spPr>
          <a:xfrm>
            <a:off x="640080" y="2022347"/>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159507"/>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159507"/>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a:t>
            </a:r>
          </a:p>
        </p:txBody>
      </p:sp>
      <p:pic>
        <p:nvPicPr>
          <p:cNvPr id="10" name="Picture 9" descr="icon-lock.png"/>
          <p:cNvPicPr>
            <a:picLocks noChangeAspect="1"/>
          </p:cNvPicPr>
          <p:nvPr/>
        </p:nvPicPr>
        <p:blipFill>
          <a:blip r:embed="rId4"/>
          <a:stretch>
            <a:fillRect/>
          </a:stretch>
        </p:blipFill>
        <p:spPr>
          <a:xfrm>
            <a:off x="1417319" y="2068068"/>
            <a:ext cx="640080" cy="640080"/>
          </a:xfrm>
          <a:prstGeom prst="rect">
            <a:avLst/>
          </a:prstGeom>
        </p:spPr>
      </p:pic>
      <p:sp>
        <p:nvSpPr>
          <p:cNvPr id="11" name="TextBox 10"/>
          <p:cNvSpPr txBox="1"/>
          <p:nvPr/>
        </p:nvSpPr>
        <p:spPr>
          <a:xfrm>
            <a:off x="2240280" y="2022347"/>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5B6B63"/>
                </a:solidFill>
                <a:latin typeface="Helvetica"/>
              </a:rPr>
              <a:t>Locks the website</a:t>
            </a:r>
          </a:p>
        </p:txBody>
      </p:sp>
      <p:sp>
        <p:nvSpPr>
          <p:cNvPr id="12" name="Rounded Rectangle 11"/>
          <p:cNvSpPr/>
          <p:nvPr/>
        </p:nvSpPr>
        <p:spPr>
          <a:xfrm>
            <a:off x="640080" y="2891028"/>
            <a:ext cx="10911535" cy="947928"/>
          </a:xfrm>
          <a:prstGeom prst="roundRect">
            <a:avLst>
              <a:gd name="adj" fmla="val 12000"/>
            </a:avLst>
          </a:prstGeom>
          <a:solidFill>
            <a:srgbClr val="E3F6EA"/>
          </a:solidFill>
          <a:ln w="50800">
            <a:solidFill>
              <a:srgbClr val="1E7A45"/>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822959" y="3136391"/>
            <a:ext cx="457200" cy="45720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822959" y="3136391"/>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B</a:t>
            </a:r>
          </a:p>
        </p:txBody>
      </p:sp>
      <p:pic>
        <p:nvPicPr>
          <p:cNvPr id="15" name="Picture 14" descr="icon-dns.png"/>
          <p:cNvPicPr>
            <a:picLocks noChangeAspect="1"/>
          </p:cNvPicPr>
          <p:nvPr/>
        </p:nvPicPr>
        <p:blipFill>
          <a:blip r:embed="rId5"/>
          <a:stretch>
            <a:fillRect/>
          </a:stretch>
        </p:blipFill>
        <p:spPr>
          <a:xfrm>
            <a:off x="1417319" y="3044952"/>
            <a:ext cx="640080" cy="640080"/>
          </a:xfrm>
          <a:prstGeom prst="rect">
            <a:avLst/>
          </a:prstGeom>
        </p:spPr>
      </p:pic>
      <p:sp>
        <p:nvSpPr>
          <p:cNvPr id="16" name="TextBox 15"/>
          <p:cNvSpPr txBox="1"/>
          <p:nvPr/>
        </p:nvSpPr>
        <p:spPr>
          <a:xfrm>
            <a:off x="2240280" y="2891028"/>
            <a:ext cx="7116775" cy="947928"/>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14233A"/>
                </a:solidFill>
                <a:latin typeface="Helvetica"/>
              </a:rPr>
              <a:t>Turns a name like numu.tech into an IP (Internet Protocol) address</a:t>
            </a:r>
          </a:p>
        </p:txBody>
      </p:sp>
      <p:sp>
        <p:nvSpPr>
          <p:cNvPr id="17" name="Rounded Rectangle 16"/>
          <p:cNvSpPr/>
          <p:nvPr/>
        </p:nvSpPr>
        <p:spPr>
          <a:xfrm>
            <a:off x="9539935" y="3136391"/>
            <a:ext cx="1828800" cy="457200"/>
          </a:xfrm>
          <a:prstGeom prst="roundRect">
            <a:avLst>
              <a:gd name="adj" fmla="val 50000"/>
            </a:avLst>
          </a:prstGeom>
          <a:solidFill>
            <a:srgbClr val="1E7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9539935" y="3136391"/>
            <a:ext cx="18288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 Correct</a:t>
            </a:r>
          </a:p>
        </p:txBody>
      </p:sp>
      <p:sp>
        <p:nvSpPr>
          <p:cNvPr id="19" name="Rectangle 18"/>
          <p:cNvSpPr/>
          <p:nvPr/>
        </p:nvSpPr>
        <p:spPr>
          <a:xfrm>
            <a:off x="640080" y="4113275"/>
            <a:ext cx="10911535" cy="1204976"/>
          </a:xfrm>
          <a:prstGeom prst="rect">
            <a:avLst/>
          </a:prstGeom>
          <a:solidFill>
            <a:srgbClr val="FFFFFF"/>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868680" y="4296156"/>
            <a:ext cx="10454335" cy="1022096"/>
          </a:xfrm>
          <a:prstGeom prst="rect">
            <a:avLst/>
          </a:prstGeom>
          <a:noFill/>
        </p:spPr>
        <p:txBody>
          <a:bodyPr wrap="square" lIns="36576" rIns="36576" tIns="0" bIns="0" anchor="t">
            <a:noAutofit/>
          </a:bodyPr>
          <a:lstStyle/>
          <a:p>
            <a:pPr algn="l">
              <a:lnSpc>
                <a:spcPts val="3304"/>
              </a:lnSpc>
              <a:spcBef>
                <a:spcPts val="0"/>
              </a:spcBef>
              <a:spcAft>
                <a:spcPts val="0"/>
              </a:spcAft>
            </a:pPr>
            <a:r>
              <a:rPr sz="2800" b="1" i="0">
                <a:solidFill>
                  <a:srgbClr val="1E7A45"/>
                </a:solidFill>
                <a:latin typeface="Helvetica"/>
              </a:rPr>
              <a:t>Why: </a:t>
            </a:r>
            <a:r>
              <a:rPr sz="2800" b="0" i="0">
                <a:solidFill>
                  <a:srgbClr val="14233A"/>
                </a:solidFill>
                <a:latin typeface="Helvetica"/>
              </a:rPr>
              <a:t>DNS is the internet's address book. It finds the number for the name you typed.</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Check what you learned: question 3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540"/>
              </a:lnSpc>
              <a:spcBef>
                <a:spcPts val="0"/>
              </a:spcBef>
              <a:spcAft>
                <a:spcPts val="0"/>
              </a:spcAft>
            </a:pPr>
            <a:r>
              <a:rPr sz="3000" b="1" i="0">
                <a:solidFill>
                  <a:srgbClr val="14233A"/>
                </a:solidFill>
                <a:latin typeface="Helvetica"/>
              </a:rPr>
              <a:t>A page says 404. What happened?</a:t>
            </a:r>
          </a:p>
        </p:txBody>
      </p:sp>
      <p:sp>
        <p:nvSpPr>
          <p:cNvPr id="7" name="Rounded Rectangle 6"/>
          <p:cNvSpPr/>
          <p:nvPr/>
        </p:nvSpPr>
        <p:spPr>
          <a:xfrm>
            <a:off x="640080" y="2022347"/>
            <a:ext cx="5295747"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20522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20522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A</a:t>
            </a:r>
          </a:p>
        </p:txBody>
      </p:sp>
      <p:pic>
        <p:nvPicPr>
          <p:cNvPr id="10" name="Picture 9" descr="icon-cross.png"/>
          <p:cNvPicPr>
            <a:picLocks noChangeAspect="1"/>
          </p:cNvPicPr>
          <p:nvPr/>
        </p:nvPicPr>
        <p:blipFill>
          <a:blip r:embed="rId4"/>
          <a:stretch>
            <a:fillRect/>
          </a:stretch>
        </p:blipFill>
        <p:spPr>
          <a:xfrm>
            <a:off x="2579293" y="2250948"/>
            <a:ext cx="1417320" cy="1417320"/>
          </a:xfrm>
          <a:prstGeom prst="rect">
            <a:avLst/>
          </a:prstGeom>
        </p:spPr>
      </p:pic>
      <p:sp>
        <p:nvSpPr>
          <p:cNvPr id="11" name="TextBox 10"/>
          <p:cNvSpPr txBox="1"/>
          <p:nvPr/>
        </p:nvSpPr>
        <p:spPr>
          <a:xfrm>
            <a:off x="868680" y="3823716"/>
            <a:ext cx="4838547"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The page was not found</a:t>
            </a:r>
          </a:p>
        </p:txBody>
      </p:sp>
      <p:sp>
        <p:nvSpPr>
          <p:cNvPr id="12" name="Rounded Rectangle 11"/>
          <p:cNvSpPr/>
          <p:nvPr/>
        </p:nvSpPr>
        <p:spPr>
          <a:xfrm>
            <a:off x="6255867" y="2022347"/>
            <a:ext cx="5295747"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6438747" y="220522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6438747" y="220522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B</a:t>
            </a:r>
          </a:p>
        </p:txBody>
      </p:sp>
      <p:pic>
        <p:nvPicPr>
          <p:cNvPr id="15" name="Picture 14" descr="icon-check.png"/>
          <p:cNvPicPr>
            <a:picLocks noChangeAspect="1"/>
          </p:cNvPicPr>
          <p:nvPr/>
        </p:nvPicPr>
        <p:blipFill>
          <a:blip r:embed="rId5"/>
          <a:stretch>
            <a:fillRect/>
          </a:stretch>
        </p:blipFill>
        <p:spPr>
          <a:xfrm>
            <a:off x="8195081" y="2250948"/>
            <a:ext cx="1417320" cy="1417320"/>
          </a:xfrm>
          <a:prstGeom prst="rect">
            <a:avLst/>
          </a:prstGeom>
        </p:spPr>
      </p:pic>
      <p:sp>
        <p:nvSpPr>
          <p:cNvPr id="16" name="TextBox 15"/>
          <p:cNvSpPr txBox="1"/>
          <p:nvPr/>
        </p:nvSpPr>
        <p:spPr>
          <a:xfrm>
            <a:off x="6484467" y="3823716"/>
            <a:ext cx="4838547"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The page loaded fine</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Answer: question 3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540"/>
              </a:lnSpc>
              <a:spcBef>
                <a:spcPts val="0"/>
              </a:spcBef>
              <a:spcAft>
                <a:spcPts val="0"/>
              </a:spcAft>
            </a:pPr>
            <a:r>
              <a:rPr sz="3000" b="1" i="0">
                <a:solidFill>
                  <a:srgbClr val="14233A"/>
                </a:solidFill>
                <a:latin typeface="Helvetica"/>
              </a:rPr>
              <a:t>A page says 404. What happened?</a:t>
            </a:r>
          </a:p>
        </p:txBody>
      </p:sp>
      <p:sp>
        <p:nvSpPr>
          <p:cNvPr id="7" name="Rounded Rectangle 6"/>
          <p:cNvSpPr/>
          <p:nvPr/>
        </p:nvSpPr>
        <p:spPr>
          <a:xfrm>
            <a:off x="640080" y="2022347"/>
            <a:ext cx="10911535" cy="731520"/>
          </a:xfrm>
          <a:prstGeom prst="roundRect">
            <a:avLst>
              <a:gd name="adj" fmla="val 12000"/>
            </a:avLst>
          </a:prstGeom>
          <a:solidFill>
            <a:srgbClr val="E3F6EA"/>
          </a:solidFill>
          <a:ln w="50800">
            <a:solidFill>
              <a:srgbClr val="1E7A45"/>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159507"/>
            <a:ext cx="457200" cy="45720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159507"/>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a:t>
            </a:r>
          </a:p>
        </p:txBody>
      </p:sp>
      <p:pic>
        <p:nvPicPr>
          <p:cNvPr id="10" name="Picture 9" descr="icon-cross.png"/>
          <p:cNvPicPr>
            <a:picLocks noChangeAspect="1"/>
          </p:cNvPicPr>
          <p:nvPr/>
        </p:nvPicPr>
        <p:blipFill>
          <a:blip r:embed="rId4"/>
          <a:stretch>
            <a:fillRect/>
          </a:stretch>
        </p:blipFill>
        <p:spPr>
          <a:xfrm>
            <a:off x="1417319" y="2068068"/>
            <a:ext cx="640080" cy="640080"/>
          </a:xfrm>
          <a:prstGeom prst="rect">
            <a:avLst/>
          </a:prstGeom>
        </p:spPr>
      </p:pic>
      <p:sp>
        <p:nvSpPr>
          <p:cNvPr id="11" name="TextBox 10"/>
          <p:cNvSpPr txBox="1"/>
          <p:nvPr/>
        </p:nvSpPr>
        <p:spPr>
          <a:xfrm>
            <a:off x="2240280" y="2022347"/>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14233A"/>
                </a:solidFill>
                <a:latin typeface="Helvetica"/>
              </a:rPr>
              <a:t>The page was not found</a:t>
            </a:r>
          </a:p>
        </p:txBody>
      </p:sp>
      <p:sp>
        <p:nvSpPr>
          <p:cNvPr id="12" name="Rounded Rectangle 11"/>
          <p:cNvSpPr/>
          <p:nvPr/>
        </p:nvSpPr>
        <p:spPr>
          <a:xfrm>
            <a:off x="9539935" y="2159507"/>
            <a:ext cx="1828800" cy="457200"/>
          </a:xfrm>
          <a:prstGeom prst="roundRect">
            <a:avLst>
              <a:gd name="adj" fmla="val 50000"/>
            </a:avLst>
          </a:prstGeom>
          <a:solidFill>
            <a:srgbClr val="1E7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9539935" y="2159507"/>
            <a:ext cx="18288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 Correct</a:t>
            </a:r>
          </a:p>
        </p:txBody>
      </p:sp>
      <p:sp>
        <p:nvSpPr>
          <p:cNvPr id="14" name="Rounded Rectangle 13"/>
          <p:cNvSpPr/>
          <p:nvPr/>
        </p:nvSpPr>
        <p:spPr>
          <a:xfrm>
            <a:off x="640080" y="2891028"/>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822959" y="3028188"/>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822959" y="3028188"/>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B</a:t>
            </a:r>
          </a:p>
        </p:txBody>
      </p:sp>
      <p:pic>
        <p:nvPicPr>
          <p:cNvPr id="17" name="Picture 16" descr="icon-check.png"/>
          <p:cNvPicPr>
            <a:picLocks noChangeAspect="1"/>
          </p:cNvPicPr>
          <p:nvPr/>
        </p:nvPicPr>
        <p:blipFill>
          <a:blip r:embed="rId5"/>
          <a:stretch>
            <a:fillRect/>
          </a:stretch>
        </p:blipFill>
        <p:spPr>
          <a:xfrm>
            <a:off x="1417319" y="2936748"/>
            <a:ext cx="640080" cy="640080"/>
          </a:xfrm>
          <a:prstGeom prst="rect">
            <a:avLst/>
          </a:prstGeom>
        </p:spPr>
      </p:pic>
      <p:sp>
        <p:nvSpPr>
          <p:cNvPr id="18" name="TextBox 17"/>
          <p:cNvSpPr txBox="1"/>
          <p:nvPr/>
        </p:nvSpPr>
        <p:spPr>
          <a:xfrm>
            <a:off x="2240280" y="2891028"/>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5B6B63"/>
                </a:solidFill>
                <a:latin typeface="Helvetica"/>
              </a:rPr>
              <a:t>The page loaded fine</a:t>
            </a:r>
          </a:p>
        </p:txBody>
      </p:sp>
      <p:sp>
        <p:nvSpPr>
          <p:cNvPr id="19" name="Rectangle 18"/>
          <p:cNvSpPr/>
          <p:nvPr/>
        </p:nvSpPr>
        <p:spPr>
          <a:xfrm>
            <a:off x="640080" y="3896868"/>
            <a:ext cx="10911535" cy="1204976"/>
          </a:xfrm>
          <a:prstGeom prst="rect">
            <a:avLst/>
          </a:prstGeom>
          <a:solidFill>
            <a:srgbClr val="FFFFFF"/>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868680" y="4079748"/>
            <a:ext cx="10454335" cy="1022096"/>
          </a:xfrm>
          <a:prstGeom prst="rect">
            <a:avLst/>
          </a:prstGeom>
          <a:noFill/>
        </p:spPr>
        <p:txBody>
          <a:bodyPr wrap="square" lIns="36576" rIns="36576" tIns="0" bIns="0" anchor="t">
            <a:noAutofit/>
          </a:bodyPr>
          <a:lstStyle/>
          <a:p>
            <a:pPr algn="l">
              <a:lnSpc>
                <a:spcPts val="3304"/>
              </a:lnSpc>
              <a:spcBef>
                <a:spcPts val="0"/>
              </a:spcBef>
              <a:spcAft>
                <a:spcPts val="0"/>
              </a:spcAft>
            </a:pPr>
            <a:r>
              <a:rPr sz="2800" b="1" i="0">
                <a:solidFill>
                  <a:srgbClr val="1E7A45"/>
                </a:solidFill>
                <a:latin typeface="Helvetica"/>
              </a:rPr>
              <a:t>Why: </a:t>
            </a:r>
            <a:r>
              <a:rPr sz="2800" b="0" i="0">
                <a:solidFill>
                  <a:srgbClr val="14233A"/>
                </a:solidFill>
                <a:latin typeface="Helvetica"/>
              </a:rPr>
              <a:t>404 means the server could not find that page. The address may be mistyped or the page may have moved.</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Check what you learned: question 4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540"/>
              </a:lnSpc>
              <a:spcBef>
                <a:spcPts val="0"/>
              </a:spcBef>
              <a:spcAft>
                <a:spcPts val="0"/>
              </a:spcAft>
            </a:pPr>
            <a:r>
              <a:rPr sz="3000" b="1" i="0">
                <a:solidFill>
                  <a:srgbClr val="14233A"/>
                </a:solidFill>
                <a:latin typeface="Helvetica"/>
              </a:rPr>
              <a:t>What does the padlock next to the address mean?</a:t>
            </a:r>
          </a:p>
        </p:txBody>
      </p:sp>
      <p:sp>
        <p:nvSpPr>
          <p:cNvPr id="7" name="Rounded Rectangle 6"/>
          <p:cNvSpPr/>
          <p:nvPr/>
        </p:nvSpPr>
        <p:spPr>
          <a:xfrm>
            <a:off x="640080" y="2022347"/>
            <a:ext cx="5295747"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20522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20522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A</a:t>
            </a:r>
          </a:p>
        </p:txBody>
      </p:sp>
      <p:pic>
        <p:nvPicPr>
          <p:cNvPr id="10" name="Picture 9" descr="icon-check.png"/>
          <p:cNvPicPr>
            <a:picLocks noChangeAspect="1"/>
          </p:cNvPicPr>
          <p:nvPr/>
        </p:nvPicPr>
        <p:blipFill>
          <a:blip r:embed="rId4"/>
          <a:stretch>
            <a:fillRect/>
          </a:stretch>
        </p:blipFill>
        <p:spPr>
          <a:xfrm>
            <a:off x="2579293" y="2250948"/>
            <a:ext cx="1417320" cy="1417320"/>
          </a:xfrm>
          <a:prstGeom prst="rect">
            <a:avLst/>
          </a:prstGeom>
        </p:spPr>
      </p:pic>
      <p:sp>
        <p:nvSpPr>
          <p:cNvPr id="11" name="TextBox 10"/>
          <p:cNvSpPr txBox="1"/>
          <p:nvPr/>
        </p:nvSpPr>
        <p:spPr>
          <a:xfrm>
            <a:off x="868680" y="3823716"/>
            <a:ext cx="4838547"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The website is guaranteed honest</a:t>
            </a:r>
          </a:p>
        </p:txBody>
      </p:sp>
      <p:sp>
        <p:nvSpPr>
          <p:cNvPr id="12" name="Rounded Rectangle 11"/>
          <p:cNvSpPr/>
          <p:nvPr/>
        </p:nvSpPr>
        <p:spPr>
          <a:xfrm>
            <a:off x="6255867" y="2022347"/>
            <a:ext cx="5295747"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6438747" y="220522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6438747" y="220522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B</a:t>
            </a:r>
          </a:p>
        </p:txBody>
      </p:sp>
      <p:pic>
        <p:nvPicPr>
          <p:cNvPr id="15" name="Picture 14" descr="icon-lock.png"/>
          <p:cNvPicPr>
            <a:picLocks noChangeAspect="1"/>
          </p:cNvPicPr>
          <p:nvPr/>
        </p:nvPicPr>
        <p:blipFill>
          <a:blip r:embed="rId5"/>
          <a:stretch>
            <a:fillRect/>
          </a:stretch>
        </p:blipFill>
        <p:spPr>
          <a:xfrm>
            <a:off x="8195081" y="2250948"/>
            <a:ext cx="1417320" cy="1417320"/>
          </a:xfrm>
          <a:prstGeom prst="rect">
            <a:avLst/>
          </a:prstGeom>
        </p:spPr>
      </p:pic>
      <p:sp>
        <p:nvSpPr>
          <p:cNvPr id="16" name="TextBox 15"/>
          <p:cNvSpPr txBox="1"/>
          <p:nvPr/>
        </p:nvSpPr>
        <p:spPr>
          <a:xfrm>
            <a:off x="6484467" y="3823716"/>
            <a:ext cx="4838547"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The connection is private</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Answer: question 4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540"/>
              </a:lnSpc>
              <a:spcBef>
                <a:spcPts val="0"/>
              </a:spcBef>
              <a:spcAft>
                <a:spcPts val="0"/>
              </a:spcAft>
            </a:pPr>
            <a:r>
              <a:rPr sz="3000" b="1" i="0">
                <a:solidFill>
                  <a:srgbClr val="14233A"/>
                </a:solidFill>
                <a:latin typeface="Helvetica"/>
              </a:rPr>
              <a:t>What does the padlock next to the address mean?</a:t>
            </a:r>
          </a:p>
        </p:txBody>
      </p:sp>
      <p:sp>
        <p:nvSpPr>
          <p:cNvPr id="7" name="Rounded Rectangle 6"/>
          <p:cNvSpPr/>
          <p:nvPr/>
        </p:nvSpPr>
        <p:spPr>
          <a:xfrm>
            <a:off x="640080" y="2022347"/>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159507"/>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159507"/>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a:t>
            </a:r>
          </a:p>
        </p:txBody>
      </p:sp>
      <p:pic>
        <p:nvPicPr>
          <p:cNvPr id="10" name="Picture 9" descr="icon-check.png"/>
          <p:cNvPicPr>
            <a:picLocks noChangeAspect="1"/>
          </p:cNvPicPr>
          <p:nvPr/>
        </p:nvPicPr>
        <p:blipFill>
          <a:blip r:embed="rId4"/>
          <a:stretch>
            <a:fillRect/>
          </a:stretch>
        </p:blipFill>
        <p:spPr>
          <a:xfrm>
            <a:off x="1417319" y="2068068"/>
            <a:ext cx="640080" cy="640080"/>
          </a:xfrm>
          <a:prstGeom prst="rect">
            <a:avLst/>
          </a:prstGeom>
        </p:spPr>
      </p:pic>
      <p:sp>
        <p:nvSpPr>
          <p:cNvPr id="11" name="TextBox 10"/>
          <p:cNvSpPr txBox="1"/>
          <p:nvPr/>
        </p:nvSpPr>
        <p:spPr>
          <a:xfrm>
            <a:off x="2240280" y="2022347"/>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5B6B63"/>
                </a:solidFill>
                <a:latin typeface="Helvetica"/>
              </a:rPr>
              <a:t>The website is guaranteed honest</a:t>
            </a:r>
          </a:p>
        </p:txBody>
      </p:sp>
      <p:sp>
        <p:nvSpPr>
          <p:cNvPr id="12" name="Rounded Rectangle 11"/>
          <p:cNvSpPr/>
          <p:nvPr/>
        </p:nvSpPr>
        <p:spPr>
          <a:xfrm>
            <a:off x="640080" y="2891028"/>
            <a:ext cx="10911535" cy="731520"/>
          </a:xfrm>
          <a:prstGeom prst="roundRect">
            <a:avLst>
              <a:gd name="adj" fmla="val 12000"/>
            </a:avLst>
          </a:prstGeom>
          <a:solidFill>
            <a:srgbClr val="E3F6EA"/>
          </a:solidFill>
          <a:ln w="50800">
            <a:solidFill>
              <a:srgbClr val="1E7A45"/>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822959" y="3028188"/>
            <a:ext cx="457200" cy="45720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822959" y="3028188"/>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B</a:t>
            </a:r>
          </a:p>
        </p:txBody>
      </p:sp>
      <p:pic>
        <p:nvPicPr>
          <p:cNvPr id="15" name="Picture 14" descr="icon-lock.png"/>
          <p:cNvPicPr>
            <a:picLocks noChangeAspect="1"/>
          </p:cNvPicPr>
          <p:nvPr/>
        </p:nvPicPr>
        <p:blipFill>
          <a:blip r:embed="rId5"/>
          <a:stretch>
            <a:fillRect/>
          </a:stretch>
        </p:blipFill>
        <p:spPr>
          <a:xfrm>
            <a:off x="1417319" y="2936748"/>
            <a:ext cx="640080" cy="640080"/>
          </a:xfrm>
          <a:prstGeom prst="rect">
            <a:avLst/>
          </a:prstGeom>
        </p:spPr>
      </p:pic>
      <p:sp>
        <p:nvSpPr>
          <p:cNvPr id="16" name="TextBox 15"/>
          <p:cNvSpPr txBox="1"/>
          <p:nvPr/>
        </p:nvSpPr>
        <p:spPr>
          <a:xfrm>
            <a:off x="2240280" y="2891028"/>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14233A"/>
                </a:solidFill>
                <a:latin typeface="Helvetica"/>
              </a:rPr>
              <a:t>The connection is private</a:t>
            </a:r>
          </a:p>
        </p:txBody>
      </p:sp>
      <p:sp>
        <p:nvSpPr>
          <p:cNvPr id="17" name="Rounded Rectangle 16"/>
          <p:cNvSpPr/>
          <p:nvPr/>
        </p:nvSpPr>
        <p:spPr>
          <a:xfrm>
            <a:off x="9539935" y="3028188"/>
            <a:ext cx="1828800" cy="457200"/>
          </a:xfrm>
          <a:prstGeom prst="roundRect">
            <a:avLst>
              <a:gd name="adj" fmla="val 50000"/>
            </a:avLst>
          </a:prstGeom>
          <a:solidFill>
            <a:srgbClr val="1E7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9539935" y="3028188"/>
            <a:ext cx="18288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 Correct</a:t>
            </a:r>
          </a:p>
        </p:txBody>
      </p:sp>
      <p:sp>
        <p:nvSpPr>
          <p:cNvPr id="19" name="Rectangle 18"/>
          <p:cNvSpPr/>
          <p:nvPr/>
        </p:nvSpPr>
        <p:spPr>
          <a:xfrm>
            <a:off x="640080" y="3896868"/>
            <a:ext cx="10911535" cy="1624583"/>
          </a:xfrm>
          <a:prstGeom prst="rect">
            <a:avLst/>
          </a:prstGeom>
          <a:solidFill>
            <a:srgbClr val="FFFFFF"/>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868680" y="4079748"/>
            <a:ext cx="10454335" cy="1441703"/>
          </a:xfrm>
          <a:prstGeom prst="rect">
            <a:avLst/>
          </a:prstGeom>
          <a:noFill/>
        </p:spPr>
        <p:txBody>
          <a:bodyPr wrap="square" lIns="36576" rIns="36576" tIns="0" bIns="0" anchor="t">
            <a:noAutofit/>
          </a:bodyPr>
          <a:lstStyle/>
          <a:p>
            <a:pPr algn="l">
              <a:lnSpc>
                <a:spcPts val="3304"/>
              </a:lnSpc>
              <a:spcBef>
                <a:spcPts val="0"/>
              </a:spcBef>
              <a:spcAft>
                <a:spcPts val="0"/>
              </a:spcAft>
            </a:pPr>
            <a:r>
              <a:rPr sz="2800" b="1" i="0">
                <a:solidFill>
                  <a:srgbClr val="1E7A45"/>
                </a:solidFill>
                <a:latin typeface="Helvetica"/>
              </a:rPr>
              <a:t>Why: </a:t>
            </a:r>
            <a:r>
              <a:rPr sz="2800" b="0" i="0">
                <a:solidFill>
                  <a:srgbClr val="14233A"/>
                </a:solidFill>
                <a:latin typeface="Helvetica"/>
              </a:rPr>
              <a:t>HTTPS (Hypertext Transfer Protocol Secure) keeps the conversation private. It does not prove who runs the site, so still check before sharing personal information.</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Check what you learned: question 5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540"/>
              </a:lnSpc>
              <a:spcBef>
                <a:spcPts val="0"/>
              </a:spcBef>
              <a:spcAft>
                <a:spcPts val="0"/>
              </a:spcAft>
            </a:pPr>
            <a:r>
              <a:rPr sz="3000" b="1" i="0">
                <a:solidFill>
                  <a:srgbClr val="14233A"/>
                </a:solidFill>
                <a:latin typeface="Helvetica"/>
              </a:rPr>
              <a:t>Which part of a web page sets its colors and layout?</a:t>
            </a:r>
          </a:p>
        </p:txBody>
      </p:sp>
      <p:sp>
        <p:nvSpPr>
          <p:cNvPr id="7" name="Rounded Rectangle 6"/>
          <p:cNvSpPr/>
          <p:nvPr/>
        </p:nvSpPr>
        <p:spPr>
          <a:xfrm>
            <a:off x="640080" y="2022347"/>
            <a:ext cx="5295747"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20522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20522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A</a:t>
            </a:r>
          </a:p>
        </p:txBody>
      </p:sp>
      <p:pic>
        <p:nvPicPr>
          <p:cNvPr id="10" name="Picture 9" descr="icon-code.png"/>
          <p:cNvPicPr>
            <a:picLocks noChangeAspect="1"/>
          </p:cNvPicPr>
          <p:nvPr/>
        </p:nvPicPr>
        <p:blipFill>
          <a:blip r:embed="rId4"/>
          <a:stretch>
            <a:fillRect/>
          </a:stretch>
        </p:blipFill>
        <p:spPr>
          <a:xfrm>
            <a:off x="2579293" y="2250948"/>
            <a:ext cx="1417320" cy="1417320"/>
          </a:xfrm>
          <a:prstGeom prst="rect">
            <a:avLst/>
          </a:prstGeom>
        </p:spPr>
      </p:pic>
      <p:sp>
        <p:nvSpPr>
          <p:cNvPr id="11" name="TextBox 10"/>
          <p:cNvSpPr txBox="1"/>
          <p:nvPr/>
        </p:nvSpPr>
        <p:spPr>
          <a:xfrm>
            <a:off x="868680" y="3823716"/>
            <a:ext cx="4838547"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CSS (Cascading Style Sheets)</a:t>
            </a:r>
          </a:p>
        </p:txBody>
      </p:sp>
      <p:sp>
        <p:nvSpPr>
          <p:cNvPr id="12" name="Rounded Rectangle 11"/>
          <p:cNvSpPr/>
          <p:nvPr/>
        </p:nvSpPr>
        <p:spPr>
          <a:xfrm>
            <a:off x="6255867" y="2022347"/>
            <a:ext cx="5295747"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6438747" y="220522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6438747" y="220522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B</a:t>
            </a:r>
          </a:p>
        </p:txBody>
      </p:sp>
      <p:pic>
        <p:nvPicPr>
          <p:cNvPr id="15" name="Picture 14" descr="icon-url.png"/>
          <p:cNvPicPr>
            <a:picLocks noChangeAspect="1"/>
          </p:cNvPicPr>
          <p:nvPr/>
        </p:nvPicPr>
        <p:blipFill>
          <a:blip r:embed="rId5"/>
          <a:stretch>
            <a:fillRect/>
          </a:stretch>
        </p:blipFill>
        <p:spPr>
          <a:xfrm>
            <a:off x="8195081" y="2250948"/>
            <a:ext cx="1417320" cy="1417320"/>
          </a:xfrm>
          <a:prstGeom prst="rect">
            <a:avLst/>
          </a:prstGeom>
        </p:spPr>
      </p:pic>
      <p:sp>
        <p:nvSpPr>
          <p:cNvPr id="16" name="TextBox 15"/>
          <p:cNvSpPr txBox="1"/>
          <p:nvPr/>
        </p:nvSpPr>
        <p:spPr>
          <a:xfrm>
            <a:off x="6484467" y="3823716"/>
            <a:ext cx="4838547"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The domain name</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Answer: question 5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540"/>
              </a:lnSpc>
              <a:spcBef>
                <a:spcPts val="0"/>
              </a:spcBef>
              <a:spcAft>
                <a:spcPts val="0"/>
              </a:spcAft>
            </a:pPr>
            <a:r>
              <a:rPr sz="3000" b="1" i="0">
                <a:solidFill>
                  <a:srgbClr val="14233A"/>
                </a:solidFill>
                <a:latin typeface="Helvetica"/>
              </a:rPr>
              <a:t>Which part of a web page sets its colors and layout?</a:t>
            </a:r>
          </a:p>
        </p:txBody>
      </p:sp>
      <p:sp>
        <p:nvSpPr>
          <p:cNvPr id="7" name="Rounded Rectangle 6"/>
          <p:cNvSpPr/>
          <p:nvPr/>
        </p:nvSpPr>
        <p:spPr>
          <a:xfrm>
            <a:off x="640080" y="2022347"/>
            <a:ext cx="10911535" cy="731520"/>
          </a:xfrm>
          <a:prstGeom prst="roundRect">
            <a:avLst>
              <a:gd name="adj" fmla="val 12000"/>
            </a:avLst>
          </a:prstGeom>
          <a:solidFill>
            <a:srgbClr val="E3F6EA"/>
          </a:solidFill>
          <a:ln w="50800">
            <a:solidFill>
              <a:srgbClr val="1E7A45"/>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159507"/>
            <a:ext cx="457200" cy="45720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159507"/>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a:t>
            </a:r>
          </a:p>
        </p:txBody>
      </p:sp>
      <p:pic>
        <p:nvPicPr>
          <p:cNvPr id="10" name="Picture 9" descr="icon-code.png"/>
          <p:cNvPicPr>
            <a:picLocks noChangeAspect="1"/>
          </p:cNvPicPr>
          <p:nvPr/>
        </p:nvPicPr>
        <p:blipFill>
          <a:blip r:embed="rId4"/>
          <a:stretch>
            <a:fillRect/>
          </a:stretch>
        </p:blipFill>
        <p:spPr>
          <a:xfrm>
            <a:off x="1417319" y="2068068"/>
            <a:ext cx="640080" cy="640080"/>
          </a:xfrm>
          <a:prstGeom prst="rect">
            <a:avLst/>
          </a:prstGeom>
        </p:spPr>
      </p:pic>
      <p:sp>
        <p:nvSpPr>
          <p:cNvPr id="11" name="TextBox 10"/>
          <p:cNvSpPr txBox="1"/>
          <p:nvPr/>
        </p:nvSpPr>
        <p:spPr>
          <a:xfrm>
            <a:off x="2240280" y="2022347"/>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14233A"/>
                </a:solidFill>
                <a:latin typeface="Helvetica"/>
              </a:rPr>
              <a:t>CSS (Cascading Style Sheets)</a:t>
            </a:r>
          </a:p>
        </p:txBody>
      </p:sp>
      <p:sp>
        <p:nvSpPr>
          <p:cNvPr id="12" name="Rounded Rectangle 11"/>
          <p:cNvSpPr/>
          <p:nvPr/>
        </p:nvSpPr>
        <p:spPr>
          <a:xfrm>
            <a:off x="9539935" y="2159507"/>
            <a:ext cx="1828800" cy="457200"/>
          </a:xfrm>
          <a:prstGeom prst="roundRect">
            <a:avLst>
              <a:gd name="adj" fmla="val 50000"/>
            </a:avLst>
          </a:prstGeom>
          <a:solidFill>
            <a:srgbClr val="1E7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9539935" y="2159507"/>
            <a:ext cx="18288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 Correct</a:t>
            </a:r>
          </a:p>
        </p:txBody>
      </p:sp>
      <p:sp>
        <p:nvSpPr>
          <p:cNvPr id="14" name="Rounded Rectangle 13"/>
          <p:cNvSpPr/>
          <p:nvPr/>
        </p:nvSpPr>
        <p:spPr>
          <a:xfrm>
            <a:off x="640080" y="2891028"/>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822959" y="3028188"/>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822959" y="3028188"/>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B</a:t>
            </a:r>
          </a:p>
        </p:txBody>
      </p:sp>
      <p:pic>
        <p:nvPicPr>
          <p:cNvPr id="17" name="Picture 16" descr="icon-url.png"/>
          <p:cNvPicPr>
            <a:picLocks noChangeAspect="1"/>
          </p:cNvPicPr>
          <p:nvPr/>
        </p:nvPicPr>
        <p:blipFill>
          <a:blip r:embed="rId5"/>
          <a:stretch>
            <a:fillRect/>
          </a:stretch>
        </p:blipFill>
        <p:spPr>
          <a:xfrm>
            <a:off x="1417319" y="2936748"/>
            <a:ext cx="640080" cy="640080"/>
          </a:xfrm>
          <a:prstGeom prst="rect">
            <a:avLst/>
          </a:prstGeom>
        </p:spPr>
      </p:pic>
      <p:sp>
        <p:nvSpPr>
          <p:cNvPr id="18" name="TextBox 17"/>
          <p:cNvSpPr txBox="1"/>
          <p:nvPr/>
        </p:nvSpPr>
        <p:spPr>
          <a:xfrm>
            <a:off x="2240280" y="2891028"/>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5B6B63"/>
                </a:solidFill>
                <a:latin typeface="Helvetica"/>
              </a:rPr>
              <a:t>The domain name</a:t>
            </a:r>
          </a:p>
        </p:txBody>
      </p:sp>
      <p:sp>
        <p:nvSpPr>
          <p:cNvPr id="19" name="Rectangle 18"/>
          <p:cNvSpPr/>
          <p:nvPr/>
        </p:nvSpPr>
        <p:spPr>
          <a:xfrm>
            <a:off x="640080" y="3896868"/>
            <a:ext cx="10911535" cy="1624583"/>
          </a:xfrm>
          <a:prstGeom prst="rect">
            <a:avLst/>
          </a:prstGeom>
          <a:solidFill>
            <a:srgbClr val="FFFFFF"/>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868680" y="4079748"/>
            <a:ext cx="10454335" cy="1441703"/>
          </a:xfrm>
          <a:prstGeom prst="rect">
            <a:avLst/>
          </a:prstGeom>
          <a:noFill/>
        </p:spPr>
        <p:txBody>
          <a:bodyPr wrap="square" lIns="36576" rIns="36576" tIns="0" bIns="0" anchor="t">
            <a:noAutofit/>
          </a:bodyPr>
          <a:lstStyle/>
          <a:p>
            <a:pPr algn="l">
              <a:lnSpc>
                <a:spcPts val="3304"/>
              </a:lnSpc>
              <a:spcBef>
                <a:spcPts val="0"/>
              </a:spcBef>
              <a:spcAft>
                <a:spcPts val="0"/>
              </a:spcAft>
            </a:pPr>
            <a:r>
              <a:rPr sz="2800" b="1" i="0">
                <a:solidFill>
                  <a:srgbClr val="1E7A45"/>
                </a:solidFill>
                <a:latin typeface="Helvetica"/>
              </a:rPr>
              <a:t>Why: </a:t>
            </a:r>
            <a:r>
              <a:rPr sz="2800" b="0" i="0">
                <a:solidFill>
                  <a:srgbClr val="14233A"/>
                </a:solidFill>
                <a:latin typeface="Helvetica"/>
              </a:rPr>
              <a:t>HTML (HyperText Markup Language) gives the page its structure, CSS (Cascading Style Sheets) styles it, and JavaScript makes it respond.</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Words to know</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298448"/>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URL</a:t>
            </a:r>
          </a:p>
          <a:p>
            <a:pPr algn="l">
              <a:lnSpc>
                <a:spcPts val="2477"/>
              </a:lnSpc>
              <a:spcBef>
                <a:spcPts val="0"/>
              </a:spcBef>
              <a:spcAft>
                <a:spcPts val="0"/>
              </a:spcAft>
            </a:pPr>
            <a:r>
              <a:rPr sz="2100" b="0" i="0">
                <a:solidFill>
                  <a:srgbClr val="14233A"/>
                </a:solidFill>
                <a:latin typeface="Helvetica"/>
              </a:rPr>
              <a:t>Uniform Resource Locator. A full web address, such as https://www.numu.tech/resources.</a:t>
            </a:r>
          </a:p>
        </p:txBody>
      </p:sp>
      <p:sp>
        <p:nvSpPr>
          <p:cNvPr id="8" name="Rectangle 7"/>
          <p:cNvSpPr/>
          <p:nvPr/>
        </p:nvSpPr>
        <p:spPr>
          <a:xfrm>
            <a:off x="6233007" y="1298448"/>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6507327"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TLD</a:t>
            </a:r>
          </a:p>
          <a:p>
            <a:pPr algn="l">
              <a:lnSpc>
                <a:spcPts val="2477"/>
              </a:lnSpc>
              <a:spcBef>
                <a:spcPts val="0"/>
              </a:spcBef>
              <a:spcAft>
                <a:spcPts val="0"/>
              </a:spcAft>
            </a:pPr>
            <a:r>
              <a:rPr sz="2100" b="0" i="0">
                <a:solidFill>
                  <a:srgbClr val="14233A"/>
                </a:solidFill>
                <a:latin typeface="Helvetica"/>
              </a:rPr>
              <a:t>Top-Level Domain. The last part of a web name, such as .com, .org, .gov, or .tech.</a:t>
            </a:r>
          </a:p>
        </p:txBody>
      </p:sp>
      <p:sp>
        <p:nvSpPr>
          <p:cNvPr id="10" name="Rectangle 9"/>
          <p:cNvSpPr/>
          <p:nvPr/>
        </p:nvSpPr>
        <p:spPr>
          <a:xfrm>
            <a:off x="640080" y="4018787"/>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914400"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DNS</a:t>
            </a:r>
          </a:p>
          <a:p>
            <a:pPr algn="l">
              <a:lnSpc>
                <a:spcPts val="2477"/>
              </a:lnSpc>
              <a:spcBef>
                <a:spcPts val="0"/>
              </a:spcBef>
              <a:spcAft>
                <a:spcPts val="0"/>
              </a:spcAft>
            </a:pPr>
            <a:r>
              <a:rPr sz="2100" b="0" i="0">
                <a:solidFill>
                  <a:srgbClr val="14233A"/>
                </a:solidFill>
                <a:latin typeface="Helvetica"/>
              </a:rPr>
              <a:t>Domain Name System. The internet's phone book: it turns a name like numu.tech into a numeric IP address.</a:t>
            </a:r>
          </a:p>
        </p:txBody>
      </p:sp>
      <p:sp>
        <p:nvSpPr>
          <p:cNvPr id="12" name="Rectangle 11"/>
          <p:cNvSpPr/>
          <p:nvPr/>
        </p:nvSpPr>
        <p:spPr>
          <a:xfrm>
            <a:off x="6233007" y="4018787"/>
            <a:ext cx="91440" cy="196088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507327"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HTTP / HTTPS</a:t>
            </a:r>
          </a:p>
          <a:p>
            <a:pPr algn="l">
              <a:lnSpc>
                <a:spcPts val="2477"/>
              </a:lnSpc>
              <a:spcBef>
                <a:spcPts val="0"/>
              </a:spcBef>
              <a:spcAft>
                <a:spcPts val="0"/>
              </a:spcAft>
            </a:pPr>
            <a:r>
              <a:rPr sz="2100" b="0" i="0">
                <a:solidFill>
                  <a:srgbClr val="14233A"/>
                </a:solidFill>
                <a:latin typeface="Helvetica"/>
              </a:rPr>
              <a:t>HyperText Transfer Protocol (Secure). The rules a browser and a web server use to ask for and send pages. The S means the conversation is locked.</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Words to know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298448"/>
            <a:ext cx="91440" cy="196088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HTML</a:t>
            </a:r>
          </a:p>
          <a:p>
            <a:pPr algn="l">
              <a:lnSpc>
                <a:spcPts val="2477"/>
              </a:lnSpc>
              <a:spcBef>
                <a:spcPts val="0"/>
              </a:spcBef>
              <a:spcAft>
                <a:spcPts val="0"/>
              </a:spcAft>
            </a:pPr>
            <a:r>
              <a:rPr sz="2100" b="0" i="0">
                <a:solidFill>
                  <a:srgbClr val="14233A"/>
                </a:solidFill>
                <a:latin typeface="Helvetica"/>
              </a:rPr>
              <a:t>HyperText Markup Language. The text that tells a browser what is on a page: headings, paragraphs, pictures, and links.</a:t>
            </a:r>
          </a:p>
        </p:txBody>
      </p:sp>
      <p:sp>
        <p:nvSpPr>
          <p:cNvPr id="8" name="Rectangle 7"/>
          <p:cNvSpPr/>
          <p:nvPr/>
        </p:nvSpPr>
        <p:spPr>
          <a:xfrm>
            <a:off x="6233007" y="1298448"/>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6507327"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CSS</a:t>
            </a:r>
          </a:p>
          <a:p>
            <a:pPr algn="l">
              <a:lnSpc>
                <a:spcPts val="2477"/>
              </a:lnSpc>
              <a:spcBef>
                <a:spcPts val="0"/>
              </a:spcBef>
              <a:spcAft>
                <a:spcPts val="0"/>
              </a:spcAft>
            </a:pPr>
            <a:r>
              <a:rPr sz="2100" b="0" i="0">
                <a:solidFill>
                  <a:srgbClr val="14233A"/>
                </a:solidFill>
                <a:latin typeface="Helvetica"/>
              </a:rPr>
              <a:t>Cascading Style Sheets. The part of a web page that sets colors, fonts, and layout.</a:t>
            </a:r>
          </a:p>
        </p:txBody>
      </p:sp>
      <p:sp>
        <p:nvSpPr>
          <p:cNvPr id="10" name="Rectangle 9"/>
          <p:cNvSpPr/>
          <p:nvPr/>
        </p:nvSpPr>
        <p:spPr>
          <a:xfrm>
            <a:off x="640080" y="4018787"/>
            <a:ext cx="91440" cy="1331468"/>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914400"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JS</a:t>
            </a:r>
          </a:p>
          <a:p>
            <a:pPr algn="l">
              <a:lnSpc>
                <a:spcPts val="2477"/>
              </a:lnSpc>
              <a:spcBef>
                <a:spcPts val="0"/>
              </a:spcBef>
              <a:spcAft>
                <a:spcPts val="0"/>
              </a:spcAft>
            </a:pPr>
            <a:r>
              <a:rPr sz="2100" b="0" i="0">
                <a:solidFill>
                  <a:srgbClr val="14233A"/>
                </a:solidFill>
                <a:latin typeface="Helvetica"/>
              </a:rPr>
              <a:t>JavaScript. The programming language that makes web pages interactive.</a:t>
            </a:r>
          </a:p>
        </p:txBody>
      </p:sp>
      <p:sp>
        <p:nvSpPr>
          <p:cNvPr id="12" name="Rectangle 11"/>
          <p:cNvSpPr/>
          <p:nvPr/>
        </p:nvSpPr>
        <p:spPr>
          <a:xfrm>
            <a:off x="6233007" y="4018787"/>
            <a:ext cx="91440" cy="196088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507327"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IP, IPv4, IPv6</a:t>
            </a:r>
          </a:p>
          <a:p>
            <a:pPr algn="l">
              <a:lnSpc>
                <a:spcPts val="2477"/>
              </a:lnSpc>
              <a:spcBef>
                <a:spcPts val="0"/>
              </a:spcBef>
              <a:spcAft>
                <a:spcPts val="0"/>
              </a:spcAft>
            </a:pPr>
            <a:r>
              <a:rPr sz="2100" b="0" i="0">
                <a:solidFill>
                  <a:srgbClr val="14233A"/>
                </a:solidFill>
                <a:latin typeface="Helvetica"/>
              </a:rPr>
              <a:t>Internet Protocol, versions 4 and 6. The addressing system every device uses. IPv4 looks like 192.0.2.1; IPv6 looks like 2001:db8::1.</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Words to know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298448"/>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ISP</a:t>
            </a:r>
          </a:p>
          <a:p>
            <a:pPr algn="l">
              <a:lnSpc>
                <a:spcPts val="2477"/>
              </a:lnSpc>
              <a:spcBef>
                <a:spcPts val="0"/>
              </a:spcBef>
              <a:spcAft>
                <a:spcPts val="0"/>
              </a:spcAft>
            </a:pPr>
            <a:r>
              <a:rPr sz="2100" b="0" i="0">
                <a:solidFill>
                  <a:srgbClr val="14233A"/>
                </a:solidFill>
                <a:latin typeface="Helvetica"/>
              </a:rPr>
              <a:t>Internet Service Provider. The company or tribal utility that connects your home to the internet.</a:t>
            </a:r>
          </a:p>
        </p:txBody>
      </p:sp>
      <p:sp>
        <p:nvSpPr>
          <p:cNvPr id="8" name="Rectangle 7"/>
          <p:cNvSpPr/>
          <p:nvPr/>
        </p:nvSpPr>
        <p:spPr>
          <a:xfrm>
            <a:off x="6233007" y="1298448"/>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6507327"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Domain name</a:t>
            </a:r>
          </a:p>
          <a:p>
            <a:pPr algn="l">
              <a:lnSpc>
                <a:spcPts val="2477"/>
              </a:lnSpc>
              <a:spcBef>
                <a:spcPts val="0"/>
              </a:spcBef>
              <a:spcAft>
                <a:spcPts val="0"/>
              </a:spcAft>
            </a:pPr>
            <a:r>
              <a:rPr sz="2100" b="0" i="0">
                <a:solidFill>
                  <a:srgbClr val="14233A"/>
                </a:solidFill>
                <a:latin typeface="Helvetica"/>
              </a:rPr>
              <a:t>The easy-to-remember name of a website, such as numu.tech. You rent it from a registrar for one or more years.</a:t>
            </a:r>
          </a:p>
        </p:txBody>
      </p:sp>
      <p:sp>
        <p:nvSpPr>
          <p:cNvPr id="10" name="Rectangle 9"/>
          <p:cNvSpPr/>
          <p:nvPr/>
        </p:nvSpPr>
        <p:spPr>
          <a:xfrm>
            <a:off x="640080" y="4018787"/>
            <a:ext cx="91440" cy="196088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914400"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ICANN</a:t>
            </a:r>
          </a:p>
          <a:p>
            <a:pPr algn="l">
              <a:lnSpc>
                <a:spcPts val="2477"/>
              </a:lnSpc>
              <a:spcBef>
                <a:spcPts val="0"/>
              </a:spcBef>
              <a:spcAft>
                <a:spcPts val="0"/>
              </a:spcAft>
            </a:pPr>
            <a:r>
              <a:rPr sz="2100" b="0" i="0">
                <a:solidFill>
                  <a:srgbClr val="14233A"/>
                </a:solidFill>
                <a:latin typeface="Helvetica"/>
              </a:rPr>
              <a:t>Internet Corporation for Assigned Names and Numbers. The nonprofit that keeps the list of top-level domains such as .com and .org.</a:t>
            </a:r>
          </a:p>
        </p:txBody>
      </p:sp>
      <p:sp>
        <p:nvSpPr>
          <p:cNvPr id="12" name="Rectangle 11"/>
          <p:cNvSpPr/>
          <p:nvPr/>
        </p:nvSpPr>
        <p:spPr>
          <a:xfrm>
            <a:off x="6233007" y="4018787"/>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507327"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Registrar</a:t>
            </a:r>
          </a:p>
          <a:p>
            <a:pPr algn="l">
              <a:lnSpc>
                <a:spcPts val="2477"/>
              </a:lnSpc>
              <a:spcBef>
                <a:spcPts val="0"/>
              </a:spcBef>
              <a:spcAft>
                <a:spcPts val="0"/>
              </a:spcAft>
            </a:pPr>
            <a:r>
              <a:rPr sz="2100" b="0" i="0">
                <a:solidFill>
                  <a:srgbClr val="14233A"/>
                </a:solidFill>
                <a:latin typeface="Helvetica"/>
              </a:rPr>
              <a:t>A company that registers domain names and keeps the records of who is using each name.</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Words to know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298448"/>
            <a:ext cx="91440" cy="196088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Web host</a:t>
            </a:r>
          </a:p>
          <a:p>
            <a:pPr algn="l">
              <a:lnSpc>
                <a:spcPts val="2477"/>
              </a:lnSpc>
              <a:spcBef>
                <a:spcPts val="0"/>
              </a:spcBef>
              <a:spcAft>
                <a:spcPts val="0"/>
              </a:spcAft>
            </a:pPr>
            <a:r>
              <a:rPr sz="2100" b="0" i="0">
                <a:solidFill>
                  <a:srgbClr val="14233A"/>
                </a:solidFill>
                <a:latin typeface="Helvetica"/>
              </a:rPr>
              <a:t>A company or computer that stores a website's files and sends them to visitors. Putting your files there is called hosting.</a:t>
            </a:r>
          </a:p>
        </p:txBody>
      </p:sp>
      <p:sp>
        <p:nvSpPr>
          <p:cNvPr id="8" name="Rectangle 7"/>
          <p:cNvSpPr/>
          <p:nvPr/>
        </p:nvSpPr>
        <p:spPr>
          <a:xfrm>
            <a:off x="6233007" y="1298448"/>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6507327"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Web server</a:t>
            </a:r>
          </a:p>
          <a:p>
            <a:pPr algn="l">
              <a:lnSpc>
                <a:spcPts val="2477"/>
              </a:lnSpc>
              <a:spcBef>
                <a:spcPts val="0"/>
              </a:spcBef>
              <a:spcAft>
                <a:spcPts val="0"/>
              </a:spcAft>
            </a:pPr>
            <a:r>
              <a:rPr sz="2100" b="0" i="0">
                <a:solidFill>
                  <a:srgbClr val="14233A"/>
                </a:solidFill>
                <a:latin typeface="Helvetica"/>
              </a:rPr>
              <a:t>A computer that stores website files, plus the software that sends pages to browsers when they ask.</a:t>
            </a:r>
          </a:p>
        </p:txBody>
      </p:sp>
      <p:sp>
        <p:nvSpPr>
          <p:cNvPr id="10" name="Rectangle 9"/>
          <p:cNvSpPr/>
          <p:nvPr/>
        </p:nvSpPr>
        <p:spPr>
          <a:xfrm>
            <a:off x="640080" y="4018787"/>
            <a:ext cx="91440" cy="1331468"/>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914400"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Browser</a:t>
            </a:r>
          </a:p>
          <a:p>
            <a:pPr algn="l">
              <a:lnSpc>
                <a:spcPts val="2477"/>
              </a:lnSpc>
              <a:spcBef>
                <a:spcPts val="0"/>
              </a:spcBef>
              <a:spcAft>
                <a:spcPts val="0"/>
              </a:spcAft>
            </a:pPr>
            <a:r>
              <a:rPr sz="2100" b="0" i="0">
                <a:solidFill>
                  <a:srgbClr val="14233A"/>
                </a:solidFill>
                <a:latin typeface="Helvetica"/>
              </a:rPr>
              <a:t>The app you use to visit websites, such as Chrome, Edge, Firefox, or Safari.</a:t>
            </a:r>
          </a:p>
        </p:txBody>
      </p:sp>
      <p:sp>
        <p:nvSpPr>
          <p:cNvPr id="12" name="Rectangle 11"/>
          <p:cNvSpPr/>
          <p:nvPr/>
        </p:nvSpPr>
        <p:spPr>
          <a:xfrm>
            <a:off x="6233007" y="4018787"/>
            <a:ext cx="91440" cy="1331468"/>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507327"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404</a:t>
            </a:r>
          </a:p>
          <a:p>
            <a:pPr algn="l">
              <a:lnSpc>
                <a:spcPts val="2477"/>
              </a:lnSpc>
              <a:spcBef>
                <a:spcPts val="0"/>
              </a:spcBef>
              <a:spcAft>
                <a:spcPts val="0"/>
              </a:spcAft>
            </a:pPr>
            <a:r>
              <a:rPr sz="2100" b="0" i="0">
                <a:solidFill>
                  <a:srgbClr val="14233A"/>
                </a:solidFill>
                <a:latin typeface="Helvetica"/>
              </a:rPr>
              <a:t>The message a server sends when it cannot find the page you asked for.</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Learn more</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768096" y="1410970"/>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1298448" y="1298448"/>
            <a:ext cx="10253167" cy="1135379"/>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MDN: How the web works</a:t>
            </a:r>
          </a:p>
          <a:p>
            <a:pPr algn="l">
              <a:lnSpc>
                <a:spcPts val="2595"/>
              </a:lnSpc>
              <a:spcBef>
                <a:spcPts val="0"/>
              </a:spcBef>
              <a:spcAft>
                <a:spcPts val="0"/>
              </a:spcAft>
            </a:pPr>
            <a:r>
              <a:rPr sz="2200" b="0" i="0">
                <a:solidFill>
                  <a:srgbClr val="3E5547"/>
                </a:solidFill>
                <a:latin typeface="Helvetica"/>
              </a:rPr>
              <a:t>Mozilla's free, openly licensed beginner guide.</a:t>
            </a:r>
          </a:p>
          <a:p>
            <a:pPr algn="l">
              <a:lnSpc>
                <a:spcPts val="2124"/>
              </a:lnSpc>
              <a:spcBef>
                <a:spcPts val="0"/>
              </a:spcBef>
              <a:spcAft>
                <a:spcPts val="0"/>
              </a:spcAft>
            </a:pPr>
            <a:r>
              <a:rPr sz="1800" b="0" i="0">
                <a:solidFill>
                  <a:srgbClr val="0E7C93"/>
                </a:solidFill>
                <a:latin typeface="Helvetica"/>
                <a:hlinkClick r:id="rId3"/>
              </a:rPr>
              <a:t>https://developer.mozilla.org/en-US/docs/Learn_web_development/Getting_started/Web_standards/How_the_web_works</a:t>
            </a:r>
          </a:p>
        </p:txBody>
      </p:sp>
      <p:sp>
        <p:nvSpPr>
          <p:cNvPr id="8" name="Oval 7"/>
          <p:cNvSpPr/>
          <p:nvPr/>
        </p:nvSpPr>
        <p:spPr>
          <a:xfrm>
            <a:off x="768096" y="2546349"/>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1298448" y="2433827"/>
            <a:ext cx="10253167" cy="1135379"/>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MDN: What is a domain name?</a:t>
            </a:r>
          </a:p>
          <a:p>
            <a:pPr algn="l">
              <a:lnSpc>
                <a:spcPts val="2595"/>
              </a:lnSpc>
              <a:spcBef>
                <a:spcPts val="0"/>
              </a:spcBef>
              <a:spcAft>
                <a:spcPts val="0"/>
              </a:spcAft>
            </a:pPr>
            <a:r>
              <a:rPr sz="2200" b="0" i="0">
                <a:solidFill>
                  <a:srgbClr val="3E5547"/>
                </a:solidFill>
                <a:latin typeface="Helvetica"/>
              </a:rPr>
              <a:t>How names, registrars, and top-level domains work.</a:t>
            </a:r>
          </a:p>
          <a:p>
            <a:pPr algn="l">
              <a:lnSpc>
                <a:spcPts val="2124"/>
              </a:lnSpc>
              <a:spcBef>
                <a:spcPts val="0"/>
              </a:spcBef>
              <a:spcAft>
                <a:spcPts val="0"/>
              </a:spcAft>
            </a:pPr>
            <a:r>
              <a:rPr sz="1800" b="0" i="0">
                <a:solidFill>
                  <a:srgbClr val="0E7C93"/>
                </a:solidFill>
                <a:latin typeface="Helvetica"/>
                <a:hlinkClick r:id="rId4"/>
              </a:rPr>
              <a:t>https://developer.mozilla.org/en-US/docs/Learn_web_development/Howto/Web_mechanics/What_is_a_domain_name</a:t>
            </a:r>
          </a:p>
        </p:txBody>
      </p:sp>
      <p:sp>
        <p:nvSpPr>
          <p:cNvPr id="10" name="Oval 9"/>
          <p:cNvSpPr/>
          <p:nvPr/>
        </p:nvSpPr>
        <p:spPr>
          <a:xfrm>
            <a:off x="768096" y="3681729"/>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1298448" y="3569207"/>
            <a:ext cx="10253167" cy="1135379"/>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MDN: What is a URL?</a:t>
            </a:r>
          </a:p>
          <a:p>
            <a:pPr algn="l">
              <a:lnSpc>
                <a:spcPts val="2595"/>
              </a:lnSpc>
              <a:spcBef>
                <a:spcPts val="0"/>
              </a:spcBef>
              <a:spcAft>
                <a:spcPts val="0"/>
              </a:spcAft>
            </a:pPr>
            <a:r>
              <a:rPr sz="2200" b="0" i="0">
                <a:solidFill>
                  <a:srgbClr val="3E5547"/>
                </a:solidFill>
                <a:latin typeface="Helvetica"/>
              </a:rPr>
              <a:t>Every part of a web address, explained.</a:t>
            </a:r>
          </a:p>
          <a:p>
            <a:pPr algn="l">
              <a:lnSpc>
                <a:spcPts val="2124"/>
              </a:lnSpc>
              <a:spcBef>
                <a:spcPts val="0"/>
              </a:spcBef>
              <a:spcAft>
                <a:spcPts val="0"/>
              </a:spcAft>
            </a:pPr>
            <a:r>
              <a:rPr sz="1800" b="0" i="0">
                <a:solidFill>
                  <a:srgbClr val="0E7C93"/>
                </a:solidFill>
                <a:latin typeface="Helvetica"/>
                <a:hlinkClick r:id="rId5"/>
              </a:rPr>
              <a:t>https://developer.mozilla.org/en-US/docs/Learn_web_development/Howto/Web_mechanics/What_is_a_URL</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Learn more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768096" y="1410970"/>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1298448" y="1298448"/>
            <a:ext cx="10253167" cy="1135379"/>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Cloudflare: What is DNS?</a:t>
            </a:r>
          </a:p>
          <a:p>
            <a:pPr algn="l">
              <a:lnSpc>
                <a:spcPts val="2595"/>
              </a:lnSpc>
              <a:spcBef>
                <a:spcPts val="0"/>
              </a:spcBef>
              <a:spcAft>
                <a:spcPts val="0"/>
              </a:spcAft>
            </a:pPr>
            <a:r>
              <a:rPr sz="2200" b="0" i="0">
                <a:solidFill>
                  <a:srgbClr val="3E5547"/>
                </a:solidFill>
                <a:latin typeface="Helvetica"/>
              </a:rPr>
              <a:t>The address book of the internet, step by step.</a:t>
            </a:r>
          </a:p>
          <a:p>
            <a:pPr algn="l">
              <a:lnSpc>
                <a:spcPts val="2124"/>
              </a:lnSpc>
              <a:spcBef>
                <a:spcPts val="0"/>
              </a:spcBef>
              <a:spcAft>
                <a:spcPts val="0"/>
              </a:spcAft>
            </a:pPr>
            <a:r>
              <a:rPr sz="1800" b="0" i="0">
                <a:solidFill>
                  <a:srgbClr val="0E7C93"/>
                </a:solidFill>
                <a:latin typeface="Helvetica"/>
                <a:hlinkClick r:id="rId3"/>
              </a:rPr>
              <a:t>https://www.cloudflare.com/learning/dns/what-is-dns/</a:t>
            </a:r>
          </a:p>
        </p:txBody>
      </p:sp>
      <p:sp>
        <p:nvSpPr>
          <p:cNvPr id="8" name="Oval 7"/>
          <p:cNvSpPr/>
          <p:nvPr/>
        </p:nvSpPr>
        <p:spPr>
          <a:xfrm>
            <a:off x="768096" y="2546349"/>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1298448" y="2433827"/>
            <a:ext cx="10253167" cy="1135379"/>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Code.org: HTTP and HTML (video 5)</a:t>
            </a:r>
          </a:p>
          <a:p>
            <a:pPr algn="l">
              <a:lnSpc>
                <a:spcPts val="2595"/>
              </a:lnSpc>
              <a:spcBef>
                <a:spcPts val="0"/>
              </a:spcBef>
              <a:spcAft>
                <a:spcPts val="0"/>
              </a:spcAft>
            </a:pPr>
            <a:r>
              <a:rPr sz="2200" b="0" i="0">
                <a:solidFill>
                  <a:srgbClr val="3E5547"/>
                </a:solidFill>
                <a:latin typeface="Helvetica"/>
              </a:rPr>
              <a:t>A short video on how pages are requested and built.</a:t>
            </a:r>
          </a:p>
          <a:p>
            <a:pPr algn="l">
              <a:lnSpc>
                <a:spcPts val="2124"/>
              </a:lnSpc>
              <a:spcBef>
                <a:spcPts val="0"/>
              </a:spcBef>
              <a:spcAft>
                <a:spcPts val="0"/>
              </a:spcAft>
            </a:pPr>
            <a:r>
              <a:rPr sz="1800" b="0" i="0">
                <a:solidFill>
                  <a:srgbClr val="0E7C93"/>
                </a:solidFill>
                <a:latin typeface="Helvetica"/>
                <a:hlinkClick r:id="rId4"/>
              </a:rPr>
              <a:t>https://code.org/videos</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Teaching this class: lesson plan (45 minutes)</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33224"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5 min</a:t>
            </a:r>
          </a:p>
        </p:txBody>
      </p:sp>
      <p:sp>
        <p:nvSpPr>
          <p:cNvPr id="7" name="TextBox 6"/>
          <p:cNvSpPr txBox="1"/>
          <p:nvPr/>
        </p:nvSpPr>
        <p:spPr>
          <a:xfrm>
            <a:off x="1673304" y="1298448"/>
            <a:ext cx="9878310"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Start here: read the story. Ask: what website would you want for a program or business here?</a:t>
            </a:r>
          </a:p>
        </p:txBody>
      </p:sp>
      <p:sp>
        <p:nvSpPr>
          <p:cNvPr id="8" name="TextBox 7"/>
          <p:cNvSpPr txBox="1"/>
          <p:nvPr/>
        </p:nvSpPr>
        <p:spPr>
          <a:xfrm>
            <a:off x="640080" y="2104136"/>
            <a:ext cx="1033224"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10 min</a:t>
            </a:r>
          </a:p>
        </p:txBody>
      </p:sp>
      <p:sp>
        <p:nvSpPr>
          <p:cNvPr id="9" name="TextBox 8"/>
          <p:cNvSpPr txBox="1"/>
          <p:nvPr/>
        </p:nvSpPr>
        <p:spPr>
          <a:xfrm>
            <a:off x="1673304" y="2104136"/>
            <a:ext cx="9878310"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Website: DNS and the request. Have two volunteers act out the browser and the server.</a:t>
            </a:r>
          </a:p>
        </p:txBody>
      </p:sp>
      <p:sp>
        <p:nvSpPr>
          <p:cNvPr id="10" name="TextBox 9"/>
          <p:cNvSpPr txBox="1"/>
          <p:nvPr/>
        </p:nvSpPr>
        <p:spPr>
          <a:xfrm>
            <a:off x="640080" y="2909824"/>
            <a:ext cx="1033224"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12 min</a:t>
            </a:r>
          </a:p>
        </p:txBody>
      </p:sp>
      <p:sp>
        <p:nvSpPr>
          <p:cNvPr id="11" name="TextBox 10"/>
          <p:cNvSpPr txBox="1"/>
          <p:nvPr/>
        </p:nvSpPr>
        <p:spPr>
          <a:xfrm>
            <a:off x="1673304" y="2909824"/>
            <a:ext cx="9878310"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Domain: renting a name and hosting, then read a web address together. Hand out the planning steps.</a:t>
            </a:r>
          </a:p>
        </p:txBody>
      </p:sp>
      <p:sp>
        <p:nvSpPr>
          <p:cNvPr id="12" name="TextBox 11"/>
          <p:cNvSpPr txBox="1"/>
          <p:nvPr/>
        </p:nvSpPr>
        <p:spPr>
          <a:xfrm>
            <a:off x="640080" y="3715512"/>
            <a:ext cx="1033224"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10 min</a:t>
            </a:r>
          </a:p>
        </p:txBody>
      </p:sp>
      <p:sp>
        <p:nvSpPr>
          <p:cNvPr id="13" name="TextBox 12"/>
          <p:cNvSpPr txBox="1"/>
          <p:nvPr/>
        </p:nvSpPr>
        <p:spPr>
          <a:xfrm>
            <a:off x="1673304" y="3715512"/>
            <a:ext cx="9878310"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Browser Page Example: open a real page and point out each part, then view its source.</a:t>
            </a:r>
          </a:p>
        </p:txBody>
      </p:sp>
      <p:sp>
        <p:nvSpPr>
          <p:cNvPr id="14" name="TextBox 13"/>
          <p:cNvSpPr txBox="1"/>
          <p:nvPr/>
        </p:nvSpPr>
        <p:spPr>
          <a:xfrm>
            <a:off x="640080" y="4521200"/>
            <a:ext cx="1033224"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8 min</a:t>
            </a:r>
          </a:p>
        </p:txBody>
      </p:sp>
      <p:sp>
        <p:nvSpPr>
          <p:cNvPr id="15" name="TextBox 14"/>
          <p:cNvSpPr txBox="1"/>
          <p:nvPr/>
        </p:nvSpPr>
        <p:spPr>
          <a:xfrm>
            <a:off x="1673304" y="4521200"/>
            <a:ext cx="9878310"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Practice and quiz together and the three Remember cards.</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Teaching this class: materials and discussion</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505968"/>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006B31"/>
                </a:solidFill>
                <a:latin typeface="Helvetica"/>
              </a:rPr>
              <a:t>What you need</a:t>
            </a:r>
          </a:p>
        </p:txBody>
      </p:sp>
      <p:sp>
        <p:nvSpPr>
          <p:cNvPr id="7" name="Oval 6"/>
          <p:cNvSpPr/>
          <p:nvPr/>
        </p:nvSpPr>
        <p:spPr>
          <a:xfrm>
            <a:off x="768096" y="1886965"/>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1298448" y="1804415"/>
            <a:ext cx="10253167"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Projector or large TV for the slides</a:t>
            </a:r>
          </a:p>
        </p:txBody>
      </p:sp>
      <p:sp>
        <p:nvSpPr>
          <p:cNvPr id="9" name="Oval 8"/>
          <p:cNvSpPr/>
          <p:nvPr/>
        </p:nvSpPr>
        <p:spPr>
          <a:xfrm>
            <a:off x="768096" y="2362962"/>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1298448" y="2280412"/>
            <a:ext cx="10253167"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Printed handouts</a:t>
            </a:r>
          </a:p>
        </p:txBody>
      </p:sp>
      <p:sp>
        <p:nvSpPr>
          <p:cNvPr id="11" name="Oval 10"/>
          <p:cNvSpPr/>
          <p:nvPr/>
        </p:nvSpPr>
        <p:spPr>
          <a:xfrm>
            <a:off x="768096" y="2838958"/>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1298448" y="2756408"/>
            <a:ext cx="10253167"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A computer with a browser for a live demonstration</a:t>
            </a:r>
          </a:p>
        </p:txBody>
      </p:sp>
      <p:sp>
        <p:nvSpPr>
          <p:cNvPr id="13" name="Oval 12"/>
          <p:cNvSpPr/>
          <p:nvPr/>
        </p:nvSpPr>
        <p:spPr>
          <a:xfrm>
            <a:off x="768096" y="3314954"/>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1298448" y="3232404"/>
            <a:ext cx="10253167"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Optional: sticky notes for the address-reading activity</a:t>
            </a:r>
          </a:p>
        </p:txBody>
      </p:sp>
      <p:sp>
        <p:nvSpPr>
          <p:cNvPr id="15" name="TextBox 14"/>
          <p:cNvSpPr txBox="1"/>
          <p:nvPr/>
        </p:nvSpPr>
        <p:spPr>
          <a:xfrm>
            <a:off x="640080" y="3708400"/>
            <a:ext cx="10911535" cy="505968"/>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006B31"/>
                </a:solidFill>
                <a:latin typeface="Helvetica"/>
              </a:rPr>
              <a:t>Talk about it</a:t>
            </a:r>
          </a:p>
        </p:txBody>
      </p:sp>
      <p:sp>
        <p:nvSpPr>
          <p:cNvPr id="16" name="Oval 15"/>
          <p:cNvSpPr/>
          <p:nvPr/>
        </p:nvSpPr>
        <p:spPr>
          <a:xfrm>
            <a:off x="768096" y="4296918"/>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TextBox 16"/>
          <p:cNvSpPr txBox="1"/>
          <p:nvPr/>
        </p:nvSpPr>
        <p:spPr>
          <a:xfrm>
            <a:off x="1298448" y="4214368"/>
            <a:ext cx="10253167"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What information do people here have trouble finding online?</a:t>
            </a:r>
          </a:p>
        </p:txBody>
      </p:sp>
      <p:sp>
        <p:nvSpPr>
          <p:cNvPr id="18" name="Oval 17"/>
          <p:cNvSpPr/>
          <p:nvPr/>
        </p:nvSpPr>
        <p:spPr>
          <a:xfrm>
            <a:off x="768096" y="4772914"/>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1298448" y="4690364"/>
            <a:ext cx="10253167"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Who should own a program's website name, and how do you keep it from being lost?</a:t>
            </a:r>
          </a:p>
        </p:txBody>
      </p:sp>
      <p:sp>
        <p:nvSpPr>
          <p:cNvPr id="20" name="Oval 19"/>
          <p:cNvSpPr/>
          <p:nvPr/>
        </p:nvSpPr>
        <p:spPr>
          <a:xfrm>
            <a:off x="768096" y="5578602"/>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1298448" y="5496052"/>
            <a:ext cx="10253167"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How can you tell if a website is the real one before you type personal information?</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6748272"/>
            <a:ext cx="12191695" cy="1097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Picture 2" descr="numu-logo.png"/>
          <p:cNvPicPr>
            <a:picLocks noChangeAspect="1"/>
          </p:cNvPicPr>
          <p:nvPr/>
        </p:nvPicPr>
        <p:blipFill>
          <a:blip r:embed="rId2"/>
          <a:stretch>
            <a:fillRect/>
          </a:stretch>
        </p:blipFill>
        <p:spPr>
          <a:xfrm>
            <a:off x="5272887" y="1005840"/>
            <a:ext cx="1645920" cy="1645920"/>
          </a:xfrm>
          <a:prstGeom prst="rect">
            <a:avLst/>
          </a:prstGeom>
        </p:spPr>
      </p:pic>
      <p:sp>
        <p:nvSpPr>
          <p:cNvPr id="4" name="TextBox 3"/>
          <p:cNvSpPr txBox="1"/>
          <p:nvPr/>
        </p:nvSpPr>
        <p:spPr>
          <a:xfrm>
            <a:off x="1097280" y="3017520"/>
            <a:ext cx="9997135" cy="3291840"/>
          </a:xfrm>
          <a:prstGeom prst="rect">
            <a:avLst/>
          </a:prstGeom>
          <a:noFill/>
        </p:spPr>
        <p:txBody>
          <a:bodyPr wrap="square" lIns="36576" rIns="36576" tIns="0" bIns="0" anchor="t">
            <a:noAutofit/>
          </a:bodyPr>
          <a:lstStyle/>
          <a:p>
            <a:pPr algn="ctr">
              <a:lnSpc>
                <a:spcPts val="3776"/>
              </a:lnSpc>
              <a:spcBef>
                <a:spcPts val="0"/>
              </a:spcBef>
              <a:spcAft>
                <a:spcPts val="2000"/>
              </a:spcAft>
            </a:pPr>
            <a:r>
              <a:rPr sz="3200" b="1" i="0">
                <a:solidFill>
                  <a:srgbClr val="FFFFFF"/>
                </a:solidFill>
                <a:latin typeface="Helvetica"/>
              </a:rPr>
              <a:t>Free from the Numu Communications Learning Center, </a:t>
            </a:r>
            <a:r>
              <a:rPr sz="3200" b="1" i="0">
                <a:solidFill>
                  <a:srgbClr val="F7E10C"/>
                </a:solidFill>
                <a:latin typeface="Helvetica"/>
              </a:rPr>
              <a:t>www.numu.tech/resources</a:t>
            </a:r>
            <a:r>
              <a:rPr sz="3200" b="1" i="0">
                <a:solidFill>
                  <a:srgbClr val="FFFFFF"/>
                </a:solidFill>
                <a:latin typeface="Helvetica"/>
              </a:rPr>
              <a:t>.</a:t>
            </a:r>
          </a:p>
          <a:p>
            <a:pPr algn="ctr">
              <a:lnSpc>
                <a:spcPts val="3304"/>
              </a:lnSpc>
              <a:spcBef>
                <a:spcPts val="0"/>
              </a:spcBef>
              <a:spcAft>
                <a:spcPts val="2600"/>
              </a:spcAft>
            </a:pPr>
            <a:r>
              <a:rPr sz="2800" b="0" i="0">
                <a:solidFill>
                  <a:srgbClr val="DCE6F0"/>
                </a:solidFill>
                <a:latin typeface="Helvetica"/>
              </a:rPr>
              <a:t>Free to use and adapt; please keep this credit.</a:t>
            </a:r>
          </a:p>
          <a:p>
            <a:pPr algn="ctr">
              <a:lnSpc>
                <a:spcPts val="2595"/>
              </a:lnSpc>
              <a:spcBef>
                <a:spcPts val="0"/>
              </a:spcBef>
              <a:spcAft>
                <a:spcPts val="0"/>
              </a:spcAft>
            </a:pPr>
            <a:r>
              <a:rPr sz="2200" b="0" i="0">
                <a:solidFill>
                  <a:srgbClr val="DCE6F0"/>
                </a:solidFill>
                <a:latin typeface="Helvetica"/>
              </a:rPr>
              <a:t>Questions? info@numu.tech  ·  +1-888-686-5830</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References</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TextBox 5"/>
          <p:cNvSpPr txBox="1"/>
          <p:nvPr/>
        </p:nvSpPr>
        <p:spPr>
          <a:xfrm>
            <a:off x="640080" y="1298448"/>
            <a:ext cx="10911535" cy="5212080"/>
          </a:xfrm>
          <a:prstGeom prst="rect">
            <a:avLst/>
          </a:prstGeom>
          <a:noFill/>
        </p:spPr>
        <p:txBody>
          <a:bodyPr wrap="square" lIns="36576" rIns="36576" tIns="0" bIns="0" anchor="t">
            <a:noAutofit/>
          </a:bodyPr>
          <a:lstStyle/>
          <a:p>
            <a:pPr algn="l" marL="457200" indent="-457200">
              <a:lnSpc>
                <a:spcPts val="1416"/>
              </a:lnSpc>
              <a:spcBef>
                <a:spcPts val="0"/>
              </a:spcBef>
              <a:spcAft>
                <a:spcPts val="500"/>
              </a:spcAft>
            </a:pPr>
            <a:r>
              <a:rPr sz="1200" b="0" i="0">
                <a:solidFill>
                  <a:srgbClr val="14233A"/>
                </a:solidFill>
                <a:latin typeface="Helvetica"/>
              </a:rPr>
              <a:t>Cloudflare. (n.d.-a). </a:t>
            </a:r>
            <a:r>
              <a:rPr sz="1200" b="0" i="1">
                <a:solidFill>
                  <a:srgbClr val="14233A"/>
                </a:solidFill>
                <a:latin typeface="Helvetica"/>
              </a:rPr>
              <a:t>What is DNS?</a:t>
            </a:r>
            <a:r>
              <a:rPr sz="1200" b="0" i="0">
                <a:solidFill>
                  <a:srgbClr val="14233A"/>
                </a:solidFill>
                <a:latin typeface="Helvetica"/>
              </a:rPr>
              <a:t> Cloudflare Learning Center. https://www.cloudflare.com/learning/dns/what-is-dns/</a:t>
            </a:r>
          </a:p>
          <a:p>
            <a:pPr algn="l" marL="457200" indent="-457200">
              <a:lnSpc>
                <a:spcPts val="1416"/>
              </a:lnSpc>
              <a:spcBef>
                <a:spcPts val="0"/>
              </a:spcBef>
              <a:spcAft>
                <a:spcPts val="500"/>
              </a:spcAft>
            </a:pPr>
            <a:r>
              <a:rPr sz="1200" b="0" i="0">
                <a:solidFill>
                  <a:srgbClr val="14233A"/>
                </a:solidFill>
                <a:latin typeface="Helvetica"/>
              </a:rPr>
              <a:t>Cloudflare. (n.d.-b). </a:t>
            </a:r>
            <a:r>
              <a:rPr sz="1200" b="0" i="1">
                <a:solidFill>
                  <a:srgbClr val="14233A"/>
                </a:solidFill>
                <a:latin typeface="Helvetica"/>
              </a:rPr>
              <a:t>What is HTTPS?</a:t>
            </a:r>
            <a:r>
              <a:rPr sz="1200" b="0" i="0">
                <a:solidFill>
                  <a:srgbClr val="14233A"/>
                </a:solidFill>
                <a:latin typeface="Helvetica"/>
              </a:rPr>
              <a:t> Cloudflare Learning Center. https://www.cloudflare.com/learning/ssl/what-is-https/</a:t>
            </a:r>
          </a:p>
          <a:p>
            <a:pPr algn="l" marL="457200" indent="-457200">
              <a:lnSpc>
                <a:spcPts val="1416"/>
              </a:lnSpc>
              <a:spcBef>
                <a:spcPts val="0"/>
              </a:spcBef>
              <a:spcAft>
                <a:spcPts val="500"/>
              </a:spcAft>
            </a:pPr>
            <a:r>
              <a:rPr sz="1200" b="0" i="0">
                <a:solidFill>
                  <a:srgbClr val="14233A"/>
                </a:solidFill>
                <a:latin typeface="Helvetica"/>
              </a:rPr>
              <a:t>Code.org. (n.d.). </a:t>
            </a:r>
            <a:r>
              <a:rPr sz="1200" b="0" i="1">
                <a:solidFill>
                  <a:srgbClr val="14233A"/>
                </a:solidFill>
                <a:latin typeface="Helvetica"/>
              </a:rPr>
              <a:t>How the Internet works</a:t>
            </a:r>
            <a:r>
              <a:rPr sz="1200" b="0" i="0">
                <a:solidFill>
                  <a:srgbClr val="14233A"/>
                </a:solidFill>
                <a:latin typeface="Helvetica"/>
              </a:rPr>
              <a:t> [Video series]. https://code.org/videos</a:t>
            </a:r>
          </a:p>
          <a:p>
            <a:pPr algn="l" marL="457200" indent="-457200">
              <a:lnSpc>
                <a:spcPts val="1416"/>
              </a:lnSpc>
              <a:spcBef>
                <a:spcPts val="0"/>
              </a:spcBef>
              <a:spcAft>
                <a:spcPts val="500"/>
              </a:spcAft>
            </a:pPr>
            <a:r>
              <a:rPr sz="1200" b="0" i="0">
                <a:solidFill>
                  <a:srgbClr val="14233A"/>
                </a:solidFill>
                <a:latin typeface="Helvetica"/>
              </a:rPr>
              <a:t>MDN contributors. (n.d.-a). </a:t>
            </a:r>
            <a:r>
              <a:rPr sz="1200" b="0" i="1">
                <a:solidFill>
                  <a:srgbClr val="14233A"/>
                </a:solidFill>
                <a:latin typeface="Helvetica"/>
              </a:rPr>
              <a:t>How the web works</a:t>
            </a:r>
            <a:r>
              <a:rPr sz="1200" b="0" i="0">
                <a:solidFill>
                  <a:srgbClr val="14233A"/>
                </a:solidFill>
                <a:latin typeface="Helvetica"/>
              </a:rPr>
              <a:t>. MDN Web Docs. https://developer.mozilla.org/en-US/docs/Learn_web_development/Getting_started/Web_standards/How_the_web_works</a:t>
            </a:r>
          </a:p>
          <a:p>
            <a:pPr algn="l" marL="457200" indent="-457200">
              <a:lnSpc>
                <a:spcPts val="1416"/>
              </a:lnSpc>
              <a:spcBef>
                <a:spcPts val="0"/>
              </a:spcBef>
              <a:spcAft>
                <a:spcPts val="500"/>
              </a:spcAft>
            </a:pPr>
            <a:r>
              <a:rPr sz="1200" b="0" i="0">
                <a:solidFill>
                  <a:srgbClr val="14233A"/>
                </a:solidFill>
                <a:latin typeface="Helvetica"/>
              </a:rPr>
              <a:t>MDN contributors. (n.d.-b). </a:t>
            </a:r>
            <a:r>
              <a:rPr sz="1200" b="0" i="1">
                <a:solidFill>
                  <a:srgbClr val="14233A"/>
                </a:solidFill>
                <a:latin typeface="Helvetica"/>
              </a:rPr>
              <a:t>HTTP response status codes</a:t>
            </a:r>
            <a:r>
              <a:rPr sz="1200" b="0" i="0">
                <a:solidFill>
                  <a:srgbClr val="14233A"/>
                </a:solidFill>
                <a:latin typeface="Helvetica"/>
              </a:rPr>
              <a:t>. MDN Web Docs. https://developer.mozilla.org/en-US/docs/Web/HTTP/Reference/Status</a:t>
            </a:r>
          </a:p>
          <a:p>
            <a:pPr algn="l" marL="457200" indent="-457200">
              <a:lnSpc>
                <a:spcPts val="1416"/>
              </a:lnSpc>
              <a:spcBef>
                <a:spcPts val="0"/>
              </a:spcBef>
              <a:spcAft>
                <a:spcPts val="500"/>
              </a:spcAft>
            </a:pPr>
            <a:r>
              <a:rPr sz="1200" b="0" i="0">
                <a:solidFill>
                  <a:srgbClr val="14233A"/>
                </a:solidFill>
                <a:latin typeface="Helvetica"/>
              </a:rPr>
              <a:t>MDN contributors. (n.d.-c). </a:t>
            </a:r>
            <a:r>
              <a:rPr sz="1200" b="0" i="1">
                <a:solidFill>
                  <a:srgbClr val="14233A"/>
                </a:solidFill>
                <a:latin typeface="Helvetica"/>
              </a:rPr>
              <a:t>HTTPS</a:t>
            </a:r>
            <a:r>
              <a:rPr sz="1200" b="0" i="0">
                <a:solidFill>
                  <a:srgbClr val="14233A"/>
                </a:solidFill>
                <a:latin typeface="Helvetica"/>
              </a:rPr>
              <a:t>. MDN Web Docs. https://developer.mozilla.org/en-US/docs/Glossary/HTTPS</a:t>
            </a:r>
          </a:p>
          <a:p>
            <a:pPr algn="l" marL="457200" indent="-457200">
              <a:lnSpc>
                <a:spcPts val="1416"/>
              </a:lnSpc>
              <a:spcBef>
                <a:spcPts val="0"/>
              </a:spcBef>
              <a:spcAft>
                <a:spcPts val="500"/>
              </a:spcAft>
            </a:pPr>
            <a:r>
              <a:rPr sz="1200" b="0" i="0">
                <a:solidFill>
                  <a:srgbClr val="14233A"/>
                </a:solidFill>
                <a:latin typeface="Helvetica"/>
              </a:rPr>
              <a:t>MDN contributors. (n.d.-d). </a:t>
            </a:r>
            <a:r>
              <a:rPr sz="1200" b="0" i="1">
                <a:solidFill>
                  <a:srgbClr val="14233A"/>
                </a:solidFill>
                <a:latin typeface="Helvetica"/>
              </a:rPr>
              <a:t>What is a domain name?</a:t>
            </a:r>
            <a:r>
              <a:rPr sz="1200" b="0" i="0">
                <a:solidFill>
                  <a:srgbClr val="14233A"/>
                </a:solidFill>
                <a:latin typeface="Helvetica"/>
              </a:rPr>
              <a:t> MDN Web Docs. https://developer.mozilla.org/en-US/docs/Learn_web_development/Howto/Web_mechanics/What_is_a_domain_name</a:t>
            </a:r>
          </a:p>
          <a:p>
            <a:pPr algn="l" marL="457200" indent="-457200">
              <a:lnSpc>
                <a:spcPts val="1416"/>
              </a:lnSpc>
              <a:spcBef>
                <a:spcPts val="0"/>
              </a:spcBef>
              <a:spcAft>
                <a:spcPts val="500"/>
              </a:spcAft>
            </a:pPr>
            <a:r>
              <a:rPr sz="1200" b="0" i="0">
                <a:solidFill>
                  <a:srgbClr val="14233A"/>
                </a:solidFill>
                <a:latin typeface="Helvetica"/>
              </a:rPr>
              <a:t>MDN contributors. (n.d.-e). </a:t>
            </a:r>
            <a:r>
              <a:rPr sz="1200" b="0" i="1">
                <a:solidFill>
                  <a:srgbClr val="14233A"/>
                </a:solidFill>
                <a:latin typeface="Helvetica"/>
              </a:rPr>
              <a:t>What is a URL?</a:t>
            </a:r>
            <a:r>
              <a:rPr sz="1200" b="0" i="0">
                <a:solidFill>
                  <a:srgbClr val="14233A"/>
                </a:solidFill>
                <a:latin typeface="Helvetica"/>
              </a:rPr>
              <a:t> MDN Web Docs. https://developer.mozilla.org/en-US/docs/Learn_web_development/Howto/Web_mechanics/What_is_a_URL</a:t>
            </a:r>
          </a:p>
          <a:p>
            <a:pPr algn="l" marL="457200" indent="-457200">
              <a:lnSpc>
                <a:spcPts val="1416"/>
              </a:lnSpc>
              <a:spcBef>
                <a:spcPts val="0"/>
              </a:spcBef>
              <a:spcAft>
                <a:spcPts val="500"/>
              </a:spcAft>
            </a:pPr>
            <a:r>
              <a:rPr sz="1200" b="0" i="0">
                <a:solidFill>
                  <a:srgbClr val="14233A"/>
                </a:solidFill>
                <a:latin typeface="Helvetica"/>
              </a:rPr>
              <a:t>MDN contributors. (n.d.-f). </a:t>
            </a:r>
            <a:r>
              <a:rPr sz="1200" b="0" i="1">
                <a:solidFill>
                  <a:srgbClr val="14233A"/>
                </a:solidFill>
                <a:latin typeface="Helvetica"/>
              </a:rPr>
              <a:t>What is a web server?</a:t>
            </a:r>
            <a:r>
              <a:rPr sz="1200" b="0" i="0">
                <a:solidFill>
                  <a:srgbClr val="14233A"/>
                </a:solidFill>
                <a:latin typeface="Helvetica"/>
              </a:rPr>
              <a:t> MDN Web Docs. https://developer.mozilla.org/en-US/docs/Learn_web_development/Howto/Web_mechanics/What_is_a_web_server</a:t>
            </a:r>
          </a:p>
          <a:p>
            <a:pPr algn="l" marL="457200" indent="-457200">
              <a:lnSpc>
                <a:spcPts val="1416"/>
              </a:lnSpc>
              <a:spcBef>
                <a:spcPts val="0"/>
              </a:spcBef>
              <a:spcAft>
                <a:spcPts val="500"/>
              </a:spcAft>
            </a:pPr>
            <a:r>
              <a:rPr sz="1200" b="0" i="0">
                <a:solidFill>
                  <a:srgbClr val="14233A"/>
                </a:solidFill>
                <a:latin typeface="Helvetica"/>
              </a:rPr>
              <a:t>MDN contributors. (n.d.-g). </a:t>
            </a:r>
            <a:r>
              <a:rPr sz="1200" b="0" i="1">
                <a:solidFill>
                  <a:srgbClr val="14233A"/>
                </a:solidFill>
                <a:latin typeface="Helvetica"/>
              </a:rPr>
              <a:t>What is JavaScript?</a:t>
            </a:r>
            <a:r>
              <a:rPr sz="1200" b="0" i="0">
                <a:solidFill>
                  <a:srgbClr val="14233A"/>
                </a:solidFill>
                <a:latin typeface="Helvetica"/>
              </a:rPr>
              <a:t> MDN Web Docs. https://developer.mozilla.org/en-US/docs/Learn_web_development/Core/Scripting/What_is_JavaScript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Does a Website Work?</dc:title>
  <dc:subject>Numu Communications Learning Center</dc:subject>
  <dc:creator>Numu Communications</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