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mp3" ContentType="audio/mpeg"/>
  <Override PartName="/ppt/media/media10.mp3" ContentType="audio/mpeg"/>
  <Override PartName="/ppt/media/media11.mp3" ContentType="audio/mpeg"/>
  <Override PartName="/ppt/media/media12.mp3" ContentType="audio/mpeg"/>
  <Override PartName="/ppt/media/media13.mp3" ContentType="audio/mpeg"/>
  <Override PartName="/ppt/media/media14.mp3" ContentType="audio/mpeg"/>
  <Override PartName="/ppt/media/media15.mp3" ContentType="audio/mpeg"/>
  <Override PartName="/ppt/media/media16.mp3" ContentType="audio/mpeg"/>
  <Override PartName="/ppt/media/media17.mp3" ContentType="audio/mpeg"/>
  <Override PartName="/ppt/media/media18.mp3" ContentType="audio/mpeg"/>
  <Override PartName="/ppt/media/media19.mp3" ContentType="audio/mpeg"/>
  <Override PartName="/ppt/media/media2.mp3" ContentType="audio/mpeg"/>
  <Override PartName="/ppt/media/media20.mp3" ContentType="audio/mpeg"/>
  <Override PartName="/ppt/media/media3.mp3" ContentType="audio/mpeg"/>
  <Override PartName="/ppt/media/media4.mp3" ContentType="audio/mpeg"/>
  <Override PartName="/ppt/media/media5.mp3" ContentType="audio/mpeg"/>
  <Override PartName="/ppt/media/media6.mp3" ContentType="audio/mpeg"/>
  <Override PartName="/ppt/media/media7.mp3" ContentType="audio/mpeg"/>
  <Override PartName="/ppt/media/media8.mp3" ContentType="audio/mpeg"/>
  <Override PartName="/ppt/media/media9.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(Two 60-minute sessions)</a:t>
            </a:r>
          </a:p>
          <a:p/>
          <a:p>
            <a:r>
              <a:t>Lesson plan:</a:t>
            </a:r>
          </a:p>
          <a:p>
            <a:r>
              <a:t>- 5 min: Session 1. Read the truck story. Ask: what AI do our departments already use?</a:t>
            </a:r>
          </a:p>
          <a:p>
            <a:r>
              <a:t>- 20 min: Part 1: water, five places, and the sacred path. Ask which bodies approve uses of cultural information in your Nation.</a:t>
            </a:r>
          </a:p>
          <a:p>
            <a:r>
              <a:t>- 20 min: Part 2: risks and guards. Walk through the human in the loop picture with a real task, like answering a member's letter.</a:t>
            </a:r>
          </a:p>
          <a:p>
            <a:r>
              <a:t>- 15 min: Sort five real examples from your departments into the five places. End Session 1.</a:t>
            </a:r>
          </a:p>
          <a:p>
            <a:r>
              <a:t>- 10 min: Session 2. Part 3: risk levels and gates. Run one real AI request through the checklist together.</a:t>
            </a:r>
          </a:p>
          <a:p>
            <a:r>
              <a:t>- 20 min: Part 4: people, cost, vendors, and power. Read the vendor questions aloud and decide which ones you would add.</a:t>
            </a:r>
          </a:p>
          <a:p>
            <a:r>
              <a:t>- 15 min: Part 5: the garden, the well, and the two staff habits. Hand out the Staff AI Quick Card.</a:t>
            </a:r>
          </a:p>
          <a:p>
            <a:r>
              <a:t>- 15 min: Quiz together, the three Remember cards, and agree on next steps from Try it as a Council.</a:t>
            </a:r>
          </a:p>
          <a:p/>
          <a:p>
            <a:r>
              <a:t>What you need:</a:t>
            </a:r>
          </a:p>
          <a:p>
            <a:r>
              <a:t>- Projector or large TV for the slides</a:t>
            </a:r>
          </a:p>
          <a:p>
            <a:r>
              <a:t>- Printed handouts, one per person</a:t>
            </a:r>
          </a:p>
          <a:p>
            <a:r>
              <a:t>- Printed copies of the AI Use Review Checklist and Questions to Ask an AI Vendor</a:t>
            </a:r>
          </a:p>
          <a:p>
            <a:r>
              <a:t>- A list of AI tools and features your departments already use, gathered ahead of time</a:t>
            </a:r>
          </a:p>
          <a:p>
            <a:r>
              <a:t>- Optional: your Nation's current data, records, or technology policies</a:t>
            </a:r>
          </a:p>
          <a:p/>
          <a:p>
            <a:r>
              <a:t>Talk about it:</a:t>
            </a:r>
          </a:p>
          <a:p>
            <a:r>
              <a:t>- Which of our information should never leave tribal control, and who decides?</a:t>
            </a:r>
          </a:p>
          <a:p>
            <a:r>
              <a:t>- Which decisions about members must always be made by a person, and how will we write that down?</a:t>
            </a:r>
          </a:p>
          <a:p>
            <a:r>
              <a:t>- What is one small, safe first use of AI that would give our staff more time for members?</a:t>
            </a:r>
          </a:p>
          <a:p/>
          <a:p>
            <a:r>
              <a:t>The picture slides have every numbered detail in their speaker notes.</a:t>
            </a:r>
          </a:p>
          <a:p/>
          <a:p>
            <a:r>
              <a:t>STORY: When the tribe buys a new truck for the road crew, leaders ask hard questions. What will it really cost, with fuel and repairs? Who will drive it, and are they trained? Will it do the job we need? AI (artificial intelligence) deserves the same questions, and a few more, because it touches our information, our people, and our decisions. This guide gives Council members and leaders a way to lead: our data stays our decision, every tool has guards, the Council has a clear role, and we start small. New to AI? Start with our community class, AI for Everyone: What It Is and How to Use It Safely, then come back to this guide.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the tribe buys a new truck for the road crew, leaders ask hard questions. What will it really cost, with fuel and repairs? Who will drive it, and are they trained? Will it do the job we need? AI (artificial intelligence) deserves the same questions, and a few more, because it touches our information, our people, and our decisions. This guide gives Council members and leaders a way to lead: our data stays our decision, every tool has guards, the Council has a clear role, and we start small. New to AI? Start with our community class, AI for Everyone: What It Is and How to Use It Safely, then come back to this guide.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Data Is Like Our Water</a:t>
            </a:r>
          </a:p>
          <a:p/>
          <a:p>
            <a:r>
              <a:t>What the picture shows: Data flows from our people and lands like water from the mountains. The tribe controls the headgate and decides which fields it reaches; outside users need an agreement.</a:t>
            </a:r>
          </a:p>
          <a:p/>
          <a:p>
            <a:r>
              <a:t>1. Where it comes from. Tribal data is information about our people, lands, programs, and culture. Like snowmelt, it starts with us.</a:t>
            </a:r>
          </a:p>
          <a:p>
            <a:r>
              <a:t>2. The headgate. The tribe decides where data flows, the same way it manages water. This is data sovereignty.</a:t>
            </a:r>
          </a:p>
          <a:p>
            <a:r>
              <a:t>3. Our fields. Data should water our own programs and serve the community first.</a:t>
            </a:r>
          </a:p>
          <a:p>
            <a:r>
              <a:t>4. Outside users. Companies or agencies that want our data need the tribe's written permission, and AI (artificial intelligence) companies may not use it to train their products. What we post publicly, like website photos or language lessons, can still be copied by outside AI, so we think before we post.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Places We Keep Information</a:t>
            </a:r>
          </a:p>
          <a:p/>
          <a:p>
            <a:r>
              <a:t>What the picture shows: Five labels shown as five places: the community board (Public), the tribal office (Internal), a locked cabinet (Private), clinic records under federal rules (Regulated), and the Elders' keeping place (Sacred).</a:t>
            </a:r>
          </a:p>
          <a:p/>
          <a:p>
            <a:r>
              <a:t>1. Public. Anything already posted for everyone, like flyers and meeting notices. Any approved AI (artificial intelligence) tool may use it.</a:t>
            </a:r>
          </a:p>
          <a:p>
            <a:r>
              <a:t>2. Internal. Everyday office work like draft letters and schedules. Only the tribe's own AI system may use it.</a:t>
            </a:r>
          </a:p>
          <a:p>
            <a:r>
              <a:t>3. Private. Enrollment, personnel, finance, and contracts. Locked, and only approved AI services on the tribe's system may use it.</a:t>
            </a:r>
          </a:p>
          <a:p>
            <a:r>
              <a:t>4. Regulated. Health, student, police, tax, and child welfare records with federal rules. Only a special locked-down area of the tribe's system.</a:t>
            </a:r>
          </a:p>
          <a:p>
            <a:r>
              <a:t>5. Sacred. Ceremonial knowledge, site locations, and restricted language. Kept out of AI unless the Cultural Committee recommends a use and the Elders Committee, the Tribal Historic Preservation Officer (THPO), and the Council approve.</a:t>
            </a:r>
          </a:p>
          <a:p/>
          <a:p>
            <a:r>
              <a:t>Note: Each Nation decides which bodies review and approve uses of its information. The committees named here are an example: yours may be a cultural committee, an Elders council, a THPO (Tribal Historic Preservation Officer), the Council itself, or others.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Path for Anything Sacred</a:t>
            </a:r>
          </a:p>
          <a:p/>
          <a:p>
            <a:r>
              <a:t>What the picture shows: Sacred material is kept out of AI unless it travels a four-stop path: the Cultural Committee recommends, then the Elders Committee, the Tribal Historic Preservation Officer, and the Tribal Council approve.</a:t>
            </a:r>
          </a:p>
          <a:p/>
          <a:p>
            <a:r>
              <a:t>1. Cultural Committee. Looks at the request first and recommends whether a specific use is appropriate.</a:t>
            </a:r>
          </a:p>
          <a:p>
            <a:r>
              <a:t>2. Elders Committee. Approves for cultural appropriateness, and may pause any use at once.</a:t>
            </a:r>
          </a:p>
          <a:p>
            <a:r>
              <a:t>3. Tribal Historic Preservation Officer. The Tribal Historic Preservation Officer (THPO) approves, with special care for sites and burial records.</a:t>
            </a:r>
          </a:p>
          <a:p>
            <a:r>
              <a:t>4. Tribal Council. Gives final approval by resolution. Sacred material stays on the tribe's own system, and the keys are held by the people the Nation chooses.</a:t>
            </a:r>
          </a:p>
          <a:p/>
          <a:p>
            <a:r>
              <a:t>Note: Each Nation decides which bodies review and approve uses of its information. The committees named here are an example: yours may be a cultural committee, an Elders council, a THPO (Tribal Historic Preservation Officer), the Council itself, or others.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Phone Map Said Turn Here</a:t>
            </a:r>
          </a:p>
          <a:p/>
          <a:p>
            <a:r>
              <a:t>What the picture shows: Following a phone map onto a closed dirt road toward the reservoir shows automation bias: trusting the machine over what you can see.</a:t>
            </a:r>
          </a:p>
          <a:p/>
          <a:p>
            <a:r>
              <a:t>1. Trusting the screen. People sometimes follow a phone map onto a closed road even when the signs say stop. Experts call this automation bias.</a:t>
            </a:r>
          </a:p>
          <a:p>
            <a:r>
              <a:t>2. The real signs. With AI (artificial intelligence), the real signs are the source documents and your own knowledge of our community.</a:t>
            </a:r>
          </a:p>
          <a:p>
            <a:r>
              <a:t>3. The guard. Training, sources shown beside every answer, and supervisor spot checks keep people looking up from the screen.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Note Hidden in the Mail</a:t>
            </a:r>
          </a:p>
          <a:p/>
          <a:p>
            <a:r>
              <a:t>What the picture shows: A hidden note in a stack of mail tells the AI to send files. The protection is a locked gate outside the AI that checks permissions, so a tricked AI cannot open the cabinet.</a:t>
            </a:r>
          </a:p>
          <a:p/>
          <a:p>
            <a:r>
              <a:t>1. Hidden instructions. Text inside an email or document can try to give the AI orders. This is called prompt injection.</a:t>
            </a:r>
          </a:p>
          <a:p>
            <a:r>
              <a:t>2. AI can be fooled. Security agencies, including the UK (United Kingdom) National Cyber Security Centre, warn this may never be fully fixed, because AI cannot always tell instructions from information.</a:t>
            </a:r>
          </a:p>
          <a:p>
            <a:r>
              <a:t>3. The lock outside. So the tribe checks permissions before data reaches the AI, and a human in the loop must approve any action, like sending.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Human in the Loop</a:t>
            </a:r>
          </a:p>
          <a:p/>
          <a:p>
            <a:r>
              <a:t>What the picture shows: A loop where AI suggests, a trained person checks, the person approves or fixes, and only then does anything happen. Beside it, AI acting on its own is not allowed for anything that sends, pays, changes records, or decides about a person.</a:t>
            </a:r>
          </a:p>
          <a:p/>
          <a:p>
            <a:r>
              <a:t>1. AI suggests. The AI drafts a letter, a summary, or an action. Nothing happens yet.</a:t>
            </a:r>
          </a:p>
          <a:p>
            <a:r>
              <a:t>2. A person checks. A trained person reads the AI's work and checks it against the source documents.</a:t>
            </a:r>
          </a:p>
          <a:p>
            <a:r>
              <a:t>3. Approve or fix. The person approves it, fixes it, or says no. Their name goes on the record.</a:t>
            </a:r>
          </a:p>
          <a:p>
            <a:r>
              <a:t>4. Then it acts. Only after the person approves is anything sent, paid, filed, or changed.</a:t>
            </a:r>
          </a:p>
          <a:p>
            <a:r>
              <a:t>5. Never out of the loop. AI may never act on its own for anything that sends, pays, files, changes records, or decides about a person. That is the tribe's human in the loop rule.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Risks, Five Guards</a:t>
            </a:r>
          </a:p>
          <a:p/>
          <a:p>
            <a:r>
              <a:t>What the picture shows: Five guards stand around the tribal office, each matching one AI risk with one protection.</a:t>
            </a:r>
          </a:p>
          <a:p/>
          <a:p>
            <a:r>
              <a:t>1. Wrong answers. Guard: answers must point to our approved documents, and staff check them.</a:t>
            </a:r>
          </a:p>
          <a:p>
            <a:r>
              <a:t>2. Over-trust. Guard: training before use, and supervisors spot-check AI-assisted work.</a:t>
            </a:r>
          </a:p>
          <a:p>
            <a:r>
              <a:t>3. Hidden notes. Guard: a human in the loop. AI cannot send, pay, or change records on its own; a trained person approves first.</a:t>
            </a:r>
          </a:p>
          <a:p>
            <a:r>
              <a:t>4. Data leaks. Guard: labels, locked storage, permission checks, and no public AI tools for private information.</a:t>
            </a:r>
          </a:p>
          <a:p>
            <a:r>
              <a:t>5. Unfair results. Guard: fairness testing, people make decisions, and anyone affected can ask a person to review.</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AI Risk Levels Like Fire Danger Signs</a:t>
            </a:r>
          </a:p>
          <a:p/>
          <a:p>
            <a:r>
              <a:t>What the picture shows: Like the fire danger signs along our roads, AI uses have four levels, from low to not allowed, and higher levels need more approval.</a:t>
            </a:r>
          </a:p>
          <a:p/>
          <a:p>
            <a:r>
              <a:t>1. Tier 1: Low. Drafting with public information, like a flyer. An approved AI (artificial intelligence) tool is enough.</a:t>
            </a:r>
          </a:p>
          <a:p>
            <a:r>
              <a:t>2. Tier 2: Moderate. Working with private office information, with staff reviewing everything. Your AI review committee approves.</a:t>
            </a:r>
          </a:p>
          <a:p>
            <a:r>
              <a:t>3. Tier 3: High. Anything that could shape decisions about health, benefits, children, justice, housing, or culture. Needs the review committee and a Council resolution.</a:t>
            </a:r>
          </a:p>
          <a:p>
            <a:r>
              <a:t>4. Tier 4: Not allowed. AI deciding membership, eligibility, child placement, or discipline, or running the water system. Never allowed.</a:t>
            </a:r>
          </a:p>
          <a:p/>
          <a:p>
            <a:r>
              <a:t>Note: These levels, gates, and approvals are a sample. Adapt them to your Nation's laws and structure with your tribal legal counsel.</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Six Gates on the Road</a:t>
            </a:r>
          </a:p>
          <a:p/>
          <a:p>
            <a:r>
              <a:t>What the picture shows: Like gates on a ranch road, every AI tool passes six gates: ask, plan, test, approve, watch, and retire.</a:t>
            </a:r>
          </a:p>
          <a:p/>
          <a:p>
            <a:r>
              <a:t>1. Gate 0: Ask. A department describes what it wants the AI to do and what information it will use.</a:t>
            </a:r>
          </a:p>
          <a:p>
            <a:r>
              <a:t>2. Gate 1: Plan. The review committee checks the data labels, where the tool will run, and who makes decisions.</a:t>
            </a:r>
          </a:p>
          <a:p>
            <a:r>
              <a:t>3. Gate 2: Test. The tool is tested on our own documents, including attempts to trick it.</a:t>
            </a:r>
          </a:p>
          <a:p>
            <a:r>
              <a:t>4. Gate 3: Approve. The review committee approves. High-impact tools also need a Council resolution.</a:t>
            </a:r>
          </a:p>
          <a:p>
            <a:r>
              <a:t>5. Gate 4: Watch. Once running, it is logged, checked, and reviewed on a schedule.</a:t>
            </a:r>
          </a:p>
          <a:p>
            <a:r>
              <a:t>6. Gate 5: Retire. When it is no longer needed, it is shut down and its copies of our data are removed.</a:t>
            </a:r>
          </a:p>
          <a:p/>
          <a:p>
            <a:r>
              <a:t>Note: These levels, gates, and approvals are a sample. Adapt them to your Nation's laws and structure with your tribal legal counsel.</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AI Writes the Staff Report, the Council Decides</a:t>
            </a:r>
          </a:p>
          <a:p/>
          <a:p>
            <a:r>
              <a:t>What the picture shows: AI can help staff prepare a report, but the Council reviews it, asks questions, and makes the decision.</a:t>
            </a:r>
          </a:p>
          <a:p/>
          <a:p>
            <a:r>
              <a:t>1. AI helps prepare. AI (artificial intelligence) can draft summaries and pull facts from our records, with sources.</a:t>
            </a:r>
          </a:p>
          <a:p>
            <a:r>
              <a:t>2. Staff check it. Staff check every fact and make the report their own. They are the first human in the loop.</a:t>
            </a:r>
          </a:p>
          <a:p>
            <a:r>
              <a:t>3. The Council decides. The Council approves the AI policy, high-impact AI uses, Sacred-tier decisions, and data sharing, and receives regular reports.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People Come First</a:t>
            </a:r>
          </a:p>
          <a:p/>
          <a:p>
            <a:r>
              <a:t>What the picture shows: AI takes on paperwork so staff have more time for members. Leaders tell staff early, train everyone, and let staff help choose the tools.</a:t>
            </a:r>
          </a:p>
          <a:p/>
          <a:p>
            <a:r>
              <a:t>1. AI takes the paperwork. AI (artificial intelligence) is best at drafts, searches, and forms. That frees staff for work only people can do.</a:t>
            </a:r>
          </a:p>
          <a:p>
            <a:r>
              <a:t>2. More time for members. The goal is better service for our people, and help filling jobs that are hard to staff, not fewer jobs.</a:t>
            </a:r>
          </a:p>
          <a:p>
            <a:r>
              <a:t>3. Tell staff early. People worry when they hear about AI secondhand. Explain what it will and will not do before it arrives.</a:t>
            </a:r>
          </a:p>
          <a:p>
            <a:r>
              <a:t>4. Train everyone. Training and new skills come before access, so the knowledge stays with our own people.</a:t>
            </a:r>
          </a:p>
          <a:p>
            <a:r>
              <a:t>5. Let staff help choose. The people who do the work know where AI can help and where it cannot. Involve them from the start.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Count the Cost and the Value</a:t>
            </a:r>
          </a:p>
          <a:p/>
          <a:p>
            <a:r>
              <a:t>What the picture shows: A balance scale weighs the full costs of an AI tool against its value, with a reminder to measure the work before and after and to start small.</a:t>
            </a:r>
          </a:p>
          <a:p/>
          <a:p>
            <a:r>
              <a:t>1. Full costs. The price is only part of it. Add equipment, training, support, and staff time, and expect some sticker shock.</a:t>
            </a:r>
          </a:p>
          <a:p>
            <a:r>
              <a:t>2. Real value. Hours saved, faster service, fewer mistakes, and better records. Some value is hard to count, but name it.</a:t>
            </a:r>
          </a:p>
          <a:p>
            <a:r>
              <a:t>3. Measure before and after. Time the work before AI and after. If it does not help, stop or change it.</a:t>
            </a:r>
          </a:p>
          <a:p>
            <a:r>
              <a:t>4. Start small. Try it with one office first, learn, then expand. Benefits may take time to show.</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Buying Wisely</a:t>
            </a:r>
          </a:p>
          <a:p/>
          <a:p>
            <a:r>
              <a:t>What the picture shows: A vendor promises an always accurate AI tool, while the Council holds a checklist of questions to ask before buying, plus a reminder to check AI features switched on inside software the tribe already owns.</a:t>
            </a:r>
          </a:p>
          <a:p/>
          <a:p>
            <a:r>
              <a:t>1. Big promises. No AI is always right. Ask for test results on our own documents, not a brochure.</a:t>
            </a:r>
          </a:p>
          <a:p>
            <a:r>
              <a:t>2. Our data stays ours. The contract must say they do not train their AI on our data, where it is kept, and for how long.</a:t>
            </a:r>
          </a:p>
          <a:p>
            <a:r>
              <a:t>3. The true cost. Ask about monthly, per-use, and data transfer fees, plus support and training.</a:t>
            </a:r>
          </a:p>
          <a:p>
            <a:r>
              <a:t>4. A way out. Make sure we can get our data back and leave without losing our records.</a:t>
            </a:r>
          </a:p>
          <a:p>
            <a:r>
              <a:t>5. AI already inside. Vendors are adding AI features to software we already pay for. Ask, check the settings, and apply our rules.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AI Uses Power and Water</a:t>
            </a:r>
          </a:p>
          <a:p/>
          <a:p>
            <a:r>
              <a:t>What the picture shows: Big data centers use large amounts of electricity and many use water to stay cool; a right-sized server on tribal land uses only what the tribe needs.</a:t>
            </a:r>
          </a:p>
          <a:p/>
          <a:p>
            <a:r>
              <a:t>1. Big data centers. Most AI (artificial intelligence) runs in huge buildings full of computers that draw a lot of electricity.</a:t>
            </a:r>
          </a:p>
          <a:p>
            <a:r>
              <a:t>2. Water for cooling. Many data centers use water to keep the computers cool, which matters in the dry Great Basin and across the West.</a:t>
            </a:r>
          </a:p>
          <a:p>
            <a:r>
              <a:t>3. Growing fast. The International Energy Agency (IEA) estimates that data centers used about 1.5 percent of the world's electricity in 2024, and that this could more than double by 2030.</a:t>
            </a:r>
          </a:p>
          <a:p>
            <a:r>
              <a:t>4. Right-sized. Choose the smallest tool that does the job. A server sized for our needs uses only what we need.</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Plant a Small Garden First</a:t>
            </a:r>
          </a:p>
          <a:p/>
          <a:p>
            <a:r>
              <a:t>What the picture shows: The tribe starts AI like a garden: a small, safe planting first, then larger plots as trust and skills grow.</a:t>
            </a:r>
          </a:p>
          <a:p/>
          <a:p>
            <a:r>
              <a:t>1. Spring: Wave 1. Start with low-risk office help: records search, meeting minutes, drafting, deadlines, and grants. AI (artificial intelligence) drafts and people check.</a:t>
            </a:r>
          </a:p>
          <a:p>
            <a:r>
              <a:t>2. Summer: Wave 2. Grow into document intake, finance, maps, and compliance tracking.</a:t>
            </a:r>
          </a:p>
          <a:p>
            <a:r>
              <a:t>3. Fall: Wave 3. Only after testing and Council approval: clinic notes, case summaries, and language tools.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Own Well or Rented Water</a:t>
            </a:r>
          </a:p>
          <a:p/>
          <a:p>
            <a:r>
              <a:t>What the picture shows: Running AI on a small server on tribal land is like having our own well; using a big outside company is like renting water piped from far away under their rules.</a:t>
            </a:r>
          </a:p>
          <a:p/>
          <a:p>
            <a:r>
              <a:t>1. Our own well. A small AI (artificial intelligence) server on tribal land. Our data stays here, the tribe holds the keys, and it keeps working if the internet goes down.</a:t>
            </a:r>
          </a:p>
          <a:p>
            <a:r>
              <a:t>2. Rented water. Big outside companies run AI in their own buildings under their rules. Our data would leave our control.</a:t>
            </a:r>
          </a:p>
          <a:p>
            <a:r>
              <a:t>3. The plan. Choose what fits your needs, budget, and staff. Some Nations start with a small on-site server; others use an outside service under a strong contract that keeps their data theirs. Get real quotes before you budget.</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Would You Pin It on the Community Board</a:t>
            </a:r>
          </a:p>
          <a:p/>
          <a:p>
            <a:r>
              <a:t>What the picture shows: A simple test: if you would pin it on the community board, a public AI tool is fine. If not, use only the tribe's own AI system.</a:t>
            </a:r>
          </a:p>
          <a:p/>
          <a:p>
            <a:r>
              <a:t>1. The board test. Ask yourself: would I pin this on the community board for everyone to see?</a:t>
            </a:r>
          </a:p>
          <a:p>
            <a:r>
              <a:t>2. Yes. Then it is Public information, and an approved public AI (artificial intelligence) tool may be used.</a:t>
            </a:r>
          </a:p>
          <a:p>
            <a:r>
              <a:t>3. No. Then it stays inside the tribe's own AI system, and only for approved uses.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Checks Before You Send</a:t>
            </a:r>
          </a:p>
          <a:p/>
          <a:p>
            <a:r>
              <a:t>What the picture shows: Four steps before any AI-assisted work leaves your hands: draft, check the sources, make it yours, and decide.</a:t>
            </a:r>
          </a:p>
          <a:p/>
          <a:p>
            <a:r>
              <a:t>1. Draft. AI can write a first draft. Treat it as a draft, never a finished product.</a:t>
            </a:r>
          </a:p>
          <a:p>
            <a:r>
              <a:t>2. Check. Open each source and make sure it says what the draft says.</a:t>
            </a:r>
          </a:p>
          <a:p>
            <a:r>
              <a:t>3. Make it yours. Fix mistakes, add what only you know, and make it sound like us.</a:t>
            </a:r>
          </a:p>
          <a:p>
            <a:r>
              <a:t>4. Decide. You are the human in the loop. Decisions about people are yours and go on the record under your name.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data, our decision</a:t>
            </a:r>
          </a:p>
          <a:p>
            <a:r>
              <a:t>Keep a human in the loop</a:t>
            </a:r>
          </a:p>
          <a:p>
            <a:r>
              <a:t>AI helps, the Council decides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staff member wants to paste clinic notes into a free AI (artificial intelligence) chatbot app to save time. What should happen?</a:t>
            </a:r>
          </a:p>
          <a:p>
            <a:r>
              <a:t>Answer: B. Not allowed: health records stay inside protected systems</a:t>
            </a:r>
          </a:p>
          <a:p>
            <a:r>
              <a:t>Health records are Regulated information under federal rules. Even without names, notes can identify people. They stay inside the tribe's protected system.</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staff member wants to paste clinic notes into a free AI (artificial intelligence) chatbot app to save time. What should happen?</a:t>
            </a:r>
          </a:p>
          <a:p>
            <a:r>
              <a:t>Answer: B. Not allowed: health records stay inside protected systems</a:t>
            </a:r>
          </a:p>
          <a:p>
            <a:r>
              <a:t>Health records are Regulated information under federal rules. Even without names, notes can identify people. They stay inside the tribe's protected system.</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can't the tribe just tell its AI (artificial intelligence) helper, "Never share private files"?</a:t>
            </a:r>
          </a:p>
          <a:p>
            <a:r>
              <a:t>Answer: B. Hidden instructions can trick it, so the locks must be outside the AI</a:t>
            </a:r>
          </a:p>
          <a:p>
            <a:r>
              <a:t>Prompt injection can override instructions. Permissions are checked before any information reaches the AI, and a person approves any action.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can't the tribe just tell its AI (artificial intelligence) helper, "Never share private files"?</a:t>
            </a:r>
          </a:p>
          <a:p>
            <a:r>
              <a:t>Answer: B. Hidden instructions can trick it, so the locks must be outside the AI</a:t>
            </a:r>
          </a:p>
          <a:p>
            <a:r>
              <a:t>Prompt injection can override instructions. Permissions are checked before any information reaches the AI, and a person approves any action.</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department wants AI (artificial intelligence) to decide who qualifies for emergency assistance. Which level is that?</a:t>
            </a:r>
          </a:p>
          <a:p>
            <a:r>
              <a:t>Answer: B. Tier 4: Not allowed</a:t>
            </a:r>
          </a:p>
          <a:p>
            <a:r>
              <a:t>AI deciding eligibility is never allowed. AI may help organize the paperwork while staff make the decision.</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department wants AI (artificial intelligence) to decide who qualifies for emergency assistance. Which level is that?</a:t>
            </a:r>
          </a:p>
          <a:p>
            <a:r>
              <a:t>Answer: B. Tier 4: Not allowed</a:t>
            </a:r>
          </a:p>
          <a:p>
            <a:r>
              <a:t>AI deciding eligibility is never allowed. AI may help organize the paperwork while staff make the decision.</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vendor says its AI (artificial intelligence) tool is "always 100 percent accurate" and offers a glossy brochure. What should the Council ask for?</a:t>
            </a:r>
          </a:p>
          <a:p>
            <a:r>
              <a:t>Answer: B. Test results on our own documents</a:t>
            </a:r>
          </a:p>
          <a:p>
            <a:r>
              <a:t>No AI is always right. Testing on your own documents shows how the tool really works for your Nation.</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vendor says its AI (artificial intelligence) tool is "always 100 percent accurate" and offers a glossy brochure. What should the Council ask for?</a:t>
            </a:r>
          </a:p>
          <a:p>
            <a:r>
              <a:t>Answer: B. Test results on our own documents</a:t>
            </a:r>
          </a:p>
          <a:p>
            <a:r>
              <a:t>No AI is always right. Testing on your own documents shows how the tool really works for your Nation.</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finance office gets a video call that looks and sounds like the Tribal Administrator: wire money today to a new account. What should staff do?</a:t>
            </a:r>
          </a:p>
          <a:p>
            <a:r>
              <a:t>Answer: A. Hang up, call back on a known number, and have two people approve</a:t>
            </a:r>
          </a:p>
          <a:p>
            <a:r>
              <a:t>The FBI (Federal Bureau of Investigation) warns that criminals use AI (artificial intelligence) to fake live video calls that appear to come from company leaders. A call back and two approvers stop the scam.</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finance office gets a video call that looks and sounds like the Tribal Administrator: wire money today to a new account. What should staff do?</a:t>
            </a:r>
          </a:p>
          <a:p>
            <a:r>
              <a:t>Answer: A. Hang up, call back on a known number, and have two people approve</a:t>
            </a:r>
          </a:p>
          <a:p>
            <a:r>
              <a:t>The FBI (Federal Bureau of Investigation) warns that criminals use AI (artificial intelligence) to fake live video calls that appear to come from company leaders. A call back and two approvers stop the scam.</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(Two 60-minute sessions)</a:t>
            </a:r>
          </a:p>
          <a:p/>
          <a:p>
            <a:r>
              <a:t>Lesson plan:</a:t>
            </a:r>
          </a:p>
          <a:p>
            <a:r>
              <a:t>- 5 min: Session 1. Read the truck story. Ask: what AI do our departments already use?</a:t>
            </a:r>
          </a:p>
          <a:p>
            <a:r>
              <a:t>- 20 min: Part 1: water, five places, and the sacred path. Ask which bodies approve uses of cultural information in your Nation.</a:t>
            </a:r>
          </a:p>
          <a:p>
            <a:r>
              <a:t>- 20 min: Part 2: risks and guards. Walk through the human in the loop picture with a real task, like answering a member's letter.</a:t>
            </a:r>
          </a:p>
          <a:p>
            <a:r>
              <a:t>- 15 min: Sort five real examples from your departments into the five places. End Session 1.</a:t>
            </a:r>
          </a:p>
          <a:p>
            <a:r>
              <a:t>- 10 min: Session 2. Part 3: risk levels and gates. Run one real AI request through the checklist together.</a:t>
            </a:r>
          </a:p>
          <a:p>
            <a:r>
              <a:t>- 20 min: Part 4: people, cost, vendors, and power. Read the vendor questions aloud and decide which ones you would add.</a:t>
            </a:r>
          </a:p>
          <a:p>
            <a:r>
              <a:t>- 15 min: Part 5: the garden, the well, and the two staff habits. Hand out the Staff AI Quick Card.</a:t>
            </a:r>
          </a:p>
          <a:p>
            <a:r>
              <a:t>- 15 min: Quiz together, the three Remember cards, and agree on next steps from Try it as a Council.</a:t>
            </a:r>
          </a:p>
          <a:p/>
          <a:p>
            <a:r>
              <a:t>What you need:</a:t>
            </a:r>
          </a:p>
          <a:p>
            <a:r>
              <a:t>- Projector or large TV for the slides</a:t>
            </a:r>
          </a:p>
          <a:p>
            <a:r>
              <a:t>- Printed handouts, one per person</a:t>
            </a:r>
          </a:p>
          <a:p>
            <a:r>
              <a:t>- Printed copies of the AI Use Review Checklist and Questions to Ask an AI Vendor</a:t>
            </a:r>
          </a:p>
          <a:p>
            <a:r>
              <a:t>- A list of AI tools and features your departments already use, gathered ahead of time</a:t>
            </a:r>
          </a:p>
          <a:p>
            <a:r>
              <a:t>- Optional: your Nation's current data, records, or technology policies</a:t>
            </a:r>
          </a:p>
          <a:p/>
          <a:p>
            <a:r>
              <a:t>Talk about it:</a:t>
            </a:r>
          </a:p>
          <a:p>
            <a:r>
              <a:t>- Which of our information should never leave tribal control, and who decides?</a:t>
            </a:r>
          </a:p>
          <a:p>
            <a:r>
              <a:t>- Which decisions about members must always be made by a person, and how will we write that down?</a:t>
            </a:r>
          </a:p>
          <a:p>
            <a:r>
              <a:t>- What is one small, safe first use of AI that would give our staff more time for members?</a:t>
            </a:r>
          </a:p>
          <a:p/>
          <a:p>
            <a:r>
              <a:t>The picture slides have every numbered detail in their speaker notes.</a:t>
            </a:r>
          </a:p>
          <a:p/>
          <a:p>
            <a:r>
              <a:t>STORY: When the tribe buys a new truck for the road crew, leaders ask hard questions. What will it really cost, with fuel and repairs? Who will drive it, and are they trained? Will it do the job we need? AI (artificial intelligence) deserves the same questions, and a few more, because it touches our information, our people, and our decisions. This guide gives Council members and leaders a way to lead: our data stays our decision, every tool has guards, the Council has a clear role, and we start small. New to AI? Start with our community class, AI for Everyone: What It Is and How to Use It Safely, then come back to this guide.</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(Two 60-minute sessions)</a:t>
            </a:r>
          </a:p>
          <a:p/>
          <a:p>
            <a:r>
              <a:t>Lesson plan:</a:t>
            </a:r>
          </a:p>
          <a:p>
            <a:r>
              <a:t>- 5 min: Session 1. Read the truck story. Ask: what AI do our departments already use?</a:t>
            </a:r>
          </a:p>
          <a:p>
            <a:r>
              <a:t>- 20 min: Part 1: water, five places, and the sacred path. Ask which bodies approve uses of cultural information in your Nation.</a:t>
            </a:r>
          </a:p>
          <a:p>
            <a:r>
              <a:t>- 20 min: Part 2: risks and guards. Walk through the human in the loop picture with a real task, like answering a member's letter.</a:t>
            </a:r>
          </a:p>
          <a:p>
            <a:r>
              <a:t>- 15 min: Sort five real examples from your departments into the five places. End Session 1.</a:t>
            </a:r>
          </a:p>
          <a:p>
            <a:r>
              <a:t>- 10 min: Session 2. Part 3: risk levels and gates. Run one real AI request through the checklist together.</a:t>
            </a:r>
          </a:p>
          <a:p>
            <a:r>
              <a:t>- 20 min: Part 4: people, cost, vendors, and power. Read the vendor questions aloud and decide which ones you would add.</a:t>
            </a:r>
          </a:p>
          <a:p>
            <a:r>
              <a:t>- 15 min: Part 5: the garden, the well, and the two staff habits. Hand out the Staff AI Quick Card.</a:t>
            </a:r>
          </a:p>
          <a:p>
            <a:r>
              <a:t>- 15 min: Quiz together, the three Remember cards, and agree on next steps from Try it as a Council.</a:t>
            </a:r>
          </a:p>
          <a:p/>
          <a:p>
            <a:r>
              <a:t>What you need:</a:t>
            </a:r>
          </a:p>
          <a:p>
            <a:r>
              <a:t>- Projector or large TV for the slides</a:t>
            </a:r>
          </a:p>
          <a:p>
            <a:r>
              <a:t>- Printed handouts, one per person</a:t>
            </a:r>
          </a:p>
          <a:p>
            <a:r>
              <a:t>- Printed copies of the AI Use Review Checklist and Questions to Ask an AI Vendor</a:t>
            </a:r>
          </a:p>
          <a:p>
            <a:r>
              <a:t>- A list of AI tools and features your departments already use, gathered ahead of time</a:t>
            </a:r>
          </a:p>
          <a:p>
            <a:r>
              <a:t>- Optional: your Nation's current data, records, or technology policies</a:t>
            </a:r>
          </a:p>
          <a:p/>
          <a:p>
            <a:r>
              <a:t>Talk about it:</a:t>
            </a:r>
          </a:p>
          <a:p>
            <a:r>
              <a:t>- Which of our information should never leave tribal control, and who decides?</a:t>
            </a:r>
          </a:p>
          <a:p>
            <a:r>
              <a:t>- Which decisions about members must always be made by a person, and how will we write that down?</a:t>
            </a:r>
          </a:p>
          <a:p>
            <a:r>
              <a:t>- What is one small, safe first use of AI that would give our staff more time for members?</a:t>
            </a:r>
          </a:p>
          <a:p/>
          <a:p>
            <a:r>
              <a:t>The picture slides have every numbered detail in their speaker notes.</a:t>
            </a:r>
          </a:p>
          <a:p/>
          <a:p>
            <a:r>
              <a:t>STORY: When the tribe buys a new truck for the road crew, leaders ask hard questions. What will it really cost, with fuel and repairs? Who will drive it, and are they trained? Will it do the job we need? AI (artificial intelligence) deserves the same questions, and a few more, because it touches our information, our people, and our decisions. This guide gives Council members and leaders a way to lead: our data stays our decision, every tool has guards, the Council has a clear role, and we start small. New to AI? Start with our community class, AI for Everyone: What It Is and How to Use It Safely, then come back to this guide.</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(Two 60-minute sessions)</a:t>
            </a:r>
          </a:p>
          <a:p/>
          <a:p>
            <a:r>
              <a:t>Lesson plan:</a:t>
            </a:r>
          </a:p>
          <a:p>
            <a:r>
              <a:t>- 5 min: Session 1. Read the truck story. Ask: what AI do our departments already use?</a:t>
            </a:r>
          </a:p>
          <a:p>
            <a:r>
              <a:t>- 20 min: Part 1: water, five places, and the sacred path. Ask which bodies approve uses of cultural information in your Nation.</a:t>
            </a:r>
          </a:p>
          <a:p>
            <a:r>
              <a:t>- 20 min: Part 2: risks and guards. Walk through the human in the loop picture with a real task, like answering a member's letter.</a:t>
            </a:r>
          </a:p>
          <a:p>
            <a:r>
              <a:t>- 15 min: Sort five real examples from your departments into the five places. End Session 1.</a:t>
            </a:r>
          </a:p>
          <a:p>
            <a:r>
              <a:t>- 10 min: Session 2. Part 3: risk levels and gates. Run one real AI request through the checklist together.</a:t>
            </a:r>
          </a:p>
          <a:p>
            <a:r>
              <a:t>- 20 min: Part 4: people, cost, vendors, and power. Read the vendor questions aloud and decide which ones you would add.</a:t>
            </a:r>
          </a:p>
          <a:p>
            <a:r>
              <a:t>- 15 min: Part 5: the garden, the well, and the two staff habits. Hand out the Staff AI Quick Card.</a:t>
            </a:r>
          </a:p>
          <a:p>
            <a:r>
              <a:t>- 15 min: Quiz together, the three Remember cards, and agree on next steps from Try it as a Council.</a:t>
            </a:r>
          </a:p>
          <a:p/>
          <a:p>
            <a:r>
              <a:t>What you need:</a:t>
            </a:r>
          </a:p>
          <a:p>
            <a:r>
              <a:t>- Projector or large TV for the slides</a:t>
            </a:r>
          </a:p>
          <a:p>
            <a:r>
              <a:t>- Printed handouts, one per person</a:t>
            </a:r>
          </a:p>
          <a:p>
            <a:r>
              <a:t>- Printed copies of the AI Use Review Checklist and Questions to Ask an AI Vendor</a:t>
            </a:r>
          </a:p>
          <a:p>
            <a:r>
              <a:t>- A list of AI tools and features your departments already use, gathered ahead of time</a:t>
            </a:r>
          </a:p>
          <a:p>
            <a:r>
              <a:t>- Optional: your Nation's current data, records, or technology policies</a:t>
            </a:r>
          </a:p>
          <a:p/>
          <a:p>
            <a:r>
              <a:t>Talk about it:</a:t>
            </a:r>
          </a:p>
          <a:p>
            <a:r>
              <a:t>- Which of our information should never leave tribal control, and who decides?</a:t>
            </a:r>
          </a:p>
          <a:p>
            <a:r>
              <a:t>- Which decisions about members must always be made by a person, and how will we write that down?</a:t>
            </a:r>
          </a:p>
          <a:p>
            <a:r>
              <a:t>- What is one small, safe first use of AI that would give our staff more time for members?</a:t>
            </a:r>
          </a:p>
          <a:p/>
          <a:p>
            <a:r>
              <a:t>The picture slides have every numbered detail in their speaker notes.</a:t>
            </a:r>
          </a:p>
          <a:p/>
          <a:p>
            <a:r>
              <a:t>STORY: When the tribe buys a new truck for the road crew, leaders ask hard questions. What will it really cost, with fuel and repairs? Who will drive it, and are they trained? Will it do the job we need? AI (artificial intelligence) deserves the same questions, and a few more, because it touches our information, our people, and our decisions. This guide gives Council members and leaders a way to lead: our data stays our decision, every tool has guards, the Council has a clear role, and we start small. New to AI? Start with our community class, AI for Everyone: What It Is and How to Use It Safely, then come back to this guide.</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(Two 60-minute sessions)</a:t>
            </a:r>
          </a:p>
          <a:p/>
          <a:p>
            <a:r>
              <a:t>Lesson plan:</a:t>
            </a:r>
          </a:p>
          <a:p>
            <a:r>
              <a:t>- 5 min: Session 1. Read the truck story. Ask: what AI do our departments already use?</a:t>
            </a:r>
          </a:p>
          <a:p>
            <a:r>
              <a:t>- 20 min: Part 1: water, five places, and the sacred path. Ask which bodies approve uses of cultural information in your Nation.</a:t>
            </a:r>
          </a:p>
          <a:p>
            <a:r>
              <a:t>- 20 min: Part 2: risks and guards. Walk through the human in the loop picture with a real task, like answering a member's letter.</a:t>
            </a:r>
          </a:p>
          <a:p>
            <a:r>
              <a:t>- 15 min: Sort five real examples from your departments into the five places. End Session 1.</a:t>
            </a:r>
          </a:p>
          <a:p>
            <a:r>
              <a:t>- 10 min: Session 2. Part 3: risk levels and gates. Run one real AI request through the checklist together.</a:t>
            </a:r>
          </a:p>
          <a:p>
            <a:r>
              <a:t>- 20 min: Part 4: people, cost, vendors, and power. Read the vendor questions aloud and decide which ones you would add.</a:t>
            </a:r>
          </a:p>
          <a:p>
            <a:r>
              <a:t>- 15 min: Part 5: the garden, the well, and the two staff habits. Hand out the Staff AI Quick Card.</a:t>
            </a:r>
          </a:p>
          <a:p>
            <a:r>
              <a:t>- 15 min: Quiz together, the three Remember cards, and agree on next steps from Try it as a Council.</a:t>
            </a:r>
          </a:p>
          <a:p/>
          <a:p>
            <a:r>
              <a:t>What you need:</a:t>
            </a:r>
          </a:p>
          <a:p>
            <a:r>
              <a:t>- Projector or large TV for the slides</a:t>
            </a:r>
          </a:p>
          <a:p>
            <a:r>
              <a:t>- Printed handouts, one per person</a:t>
            </a:r>
          </a:p>
          <a:p>
            <a:r>
              <a:t>- Printed copies of the AI Use Review Checklist and Questions to Ask an AI Vendor</a:t>
            </a:r>
          </a:p>
          <a:p>
            <a:r>
              <a:t>- A list of AI tools and features your departments already use, gathered ahead of time</a:t>
            </a:r>
          </a:p>
          <a:p>
            <a:r>
              <a:t>- Optional: your Nation's current data, records, or technology policies</a:t>
            </a:r>
          </a:p>
          <a:p/>
          <a:p>
            <a:r>
              <a:t>Talk about it:</a:t>
            </a:r>
          </a:p>
          <a:p>
            <a:r>
              <a:t>- Which of our information should never leave tribal control, and who decides?</a:t>
            </a:r>
          </a:p>
          <a:p>
            <a:r>
              <a:t>- Which decisions about members must always be made by a person, and how will we write that down?</a:t>
            </a:r>
          </a:p>
          <a:p>
            <a:r>
              <a:t>- What is one small, safe first use of AI that would give our staff more time for members?</a:t>
            </a:r>
          </a:p>
          <a:p/>
          <a:p>
            <a:r>
              <a:t>The picture slides have every numbered detail in their speaker notes.</a:t>
            </a:r>
          </a:p>
          <a:p/>
          <a:p>
            <a:r>
              <a:t>STORY: When the tribe buys a new truck for the road crew, leaders ask hard questions. What will it really cost, with fuel and repairs? Who will drive it, and are they trained? Will it do the job we need? AI (artificial intelligence) deserves the same questions, and a few more, because it touches our information, our people, and our decisions. This guide gives Council members and leaders a way to lead: our data stays our decision, every tool has guards, the Council has a clear role, and we start small. New to AI? Start with our community class, AI for Everyone: What It Is and How to Use It Safely, then come back to this guide.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jpg"/><Relationship Id="rId5" Type="http://schemas.microsoft.com/office/2007/relationships/media" Target="../media/media1.mp3"/><Relationship Id="rId6" Type="http://schemas.openxmlformats.org/officeDocument/2006/relationships/audio" Target="../media/media1.mp3"/><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g"/><Relationship Id="rId4" Type="http://schemas.microsoft.com/office/2007/relationships/media" Target="../media/media2.mp3"/><Relationship Id="rId5" Type="http://schemas.openxmlformats.org/officeDocument/2006/relationships/audio" Target="../media/media2.mp3"/><Relationship Id="rId6"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jpg"/><Relationship Id="rId4" Type="http://schemas.microsoft.com/office/2007/relationships/media" Target="../media/media3.mp3"/><Relationship Id="rId5" Type="http://schemas.openxmlformats.org/officeDocument/2006/relationships/audio" Target="../media/media3.mp3"/><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jpg"/><Relationship Id="rId4" Type="http://schemas.microsoft.com/office/2007/relationships/media" Target="../media/media4.mp3"/><Relationship Id="rId5" Type="http://schemas.openxmlformats.org/officeDocument/2006/relationships/audio" Target="../media/media4.mp3"/><Relationship Id="rId6"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jpg"/><Relationship Id="rId4" Type="http://schemas.microsoft.com/office/2007/relationships/media" Target="../media/media5.mp3"/><Relationship Id="rId5" Type="http://schemas.openxmlformats.org/officeDocument/2006/relationships/audio" Target="../media/media5.mp3"/><Relationship Id="rId6"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9.jpg"/><Relationship Id="rId4" Type="http://schemas.microsoft.com/office/2007/relationships/media" Target="../media/media6.mp3"/><Relationship Id="rId5" Type="http://schemas.openxmlformats.org/officeDocument/2006/relationships/audio" Target="../media/media6.mp3"/><Relationship Id="rId6"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0.jpg"/><Relationship Id="rId4" Type="http://schemas.microsoft.com/office/2007/relationships/media" Target="../media/media7.mp3"/><Relationship Id="rId5" Type="http://schemas.openxmlformats.org/officeDocument/2006/relationships/audio" Target="../media/media7.mp3"/><Relationship Id="rId6"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1.jpg"/><Relationship Id="rId4" Type="http://schemas.microsoft.com/office/2007/relationships/media" Target="../media/media8.mp3"/><Relationship Id="rId5" Type="http://schemas.openxmlformats.org/officeDocument/2006/relationships/audio" Target="../media/media8.mp3"/><Relationship Id="rId6"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2.jpg"/><Relationship Id="rId4" Type="http://schemas.microsoft.com/office/2007/relationships/media" Target="../media/media9.mp3"/><Relationship Id="rId5" Type="http://schemas.openxmlformats.org/officeDocument/2006/relationships/audio" Target="../media/media9.mp3"/><Relationship Id="rId6"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3.jpg"/><Relationship Id="rId4" Type="http://schemas.microsoft.com/office/2007/relationships/media" Target="../media/media10.mp3"/><Relationship Id="rId5" Type="http://schemas.openxmlformats.org/officeDocument/2006/relationships/audio" Target="../media/media10.mp3"/><Relationship Id="rId6"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4.jpg"/><Relationship Id="rId4" Type="http://schemas.microsoft.com/office/2007/relationships/media" Target="../media/media11.mp3"/><Relationship Id="rId5" Type="http://schemas.openxmlformats.org/officeDocument/2006/relationships/audio" Target="../media/media11.mp3"/><Relationship Id="rId6"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5.jpg"/><Relationship Id="rId4" Type="http://schemas.microsoft.com/office/2007/relationships/media" Target="../media/media12.mp3"/><Relationship Id="rId5" Type="http://schemas.openxmlformats.org/officeDocument/2006/relationships/audio" Target="../media/media12.mp3"/><Relationship Id="rId6"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6.jpg"/><Relationship Id="rId4" Type="http://schemas.microsoft.com/office/2007/relationships/media" Target="../media/media13.mp3"/><Relationship Id="rId5" Type="http://schemas.openxmlformats.org/officeDocument/2006/relationships/audio" Target="../media/media13.mp3"/><Relationship Id="rId6"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7.jpg"/><Relationship Id="rId4" Type="http://schemas.microsoft.com/office/2007/relationships/media" Target="../media/media14.mp3"/><Relationship Id="rId5" Type="http://schemas.openxmlformats.org/officeDocument/2006/relationships/audio" Target="../media/media14.mp3"/><Relationship Id="rId6"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8.jpg"/><Relationship Id="rId4" Type="http://schemas.microsoft.com/office/2007/relationships/media" Target="../media/media15.mp3"/><Relationship Id="rId5" Type="http://schemas.openxmlformats.org/officeDocument/2006/relationships/audio" Target="../media/media15.mp3"/><Relationship Id="rId6"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9.jpg"/><Relationship Id="rId4" Type="http://schemas.microsoft.com/office/2007/relationships/media" Target="../media/media16.mp3"/><Relationship Id="rId5" Type="http://schemas.openxmlformats.org/officeDocument/2006/relationships/audio" Target="../media/media16.mp3"/><Relationship Id="rId6"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0.jpg"/><Relationship Id="rId4" Type="http://schemas.microsoft.com/office/2007/relationships/media" Target="../media/media17.mp3"/><Relationship Id="rId5" Type="http://schemas.openxmlformats.org/officeDocument/2006/relationships/audio" Target="../media/media17.mp3"/><Relationship Id="rId6"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1.jpg"/><Relationship Id="rId4" Type="http://schemas.microsoft.com/office/2007/relationships/media" Target="../media/media18.mp3"/><Relationship Id="rId5" Type="http://schemas.openxmlformats.org/officeDocument/2006/relationships/audio" Target="../media/media18.mp3"/><Relationship Id="rId6"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2.jpg"/><Relationship Id="rId4" Type="http://schemas.microsoft.com/office/2007/relationships/media" Target="../media/media19.mp3"/><Relationship Id="rId5" Type="http://schemas.openxmlformats.org/officeDocument/2006/relationships/audio" Target="../media/media19.mp3"/><Relationship Id="rId6"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microsoft.com/office/2007/relationships/media" Target="../media/media20.mp3"/><Relationship Id="rId4" Type="http://schemas.openxmlformats.org/officeDocument/2006/relationships/audio" Target="../media/media20.mp3"/><Relationship Id="rId5"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26.png"/><Relationship Id="rId5"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26.png"/><Relationship Id="rId5"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28.png"/><Relationship Id="rId5" Type="http://schemas.openxmlformats.org/officeDocument/2006/relationships/image" Target="../media/image2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28.png"/><Relationship Id="rId5"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30.png"/><Relationship Id="rId5" Type="http://schemas.openxmlformats.org/officeDocument/2006/relationships/image" Target="../media/image2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30.png"/><Relationship Id="rId5" Type="http://schemas.openxmlformats.org/officeDocument/2006/relationships/image" Target="../media/image2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image" Target="../media/image28.png"/><Relationship Id="rId5" Type="http://schemas.openxmlformats.org/officeDocument/2006/relationships/image" Target="../media/image3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1.png"/><Relationship Id="rId4" Type="http://schemas.openxmlformats.org/officeDocument/2006/relationships/image" Target="../media/image28.png"/><Relationship Id="rId5" Type="http://schemas.openxmlformats.org/officeDocument/2006/relationships/image" Target="../media/image3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1.png"/><Relationship Id="rId4" Type="http://schemas.openxmlformats.org/officeDocument/2006/relationships/image" Target="../media/image32.png"/><Relationship Id="rId5" Type="http://schemas.openxmlformats.org/officeDocument/2006/relationships/image" Target="../media/image3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1.png"/><Relationship Id="rId4" Type="http://schemas.openxmlformats.org/officeDocument/2006/relationships/image" Target="../media/image32.png"/><Relationship Id="rId5" Type="http://schemas.openxmlformats.org/officeDocument/2006/relationships/image" Target="../media/image3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www.nist.gov/itl/ai-risk-management-framework" TargetMode="External"/><Relationship Id="rId4" Type="http://schemas.openxmlformats.org/officeDocument/2006/relationships/hyperlink" Target="https://doi.org/10.5334/dsj-2020-043" TargetMode="External"/><Relationship Id="rId5" Type="http://schemas.openxmlformats.org/officeDocument/2006/relationships/hyperlink" Target="https://localcontexts.org/labels/traditional-knowledge-labels/"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www.ncsc.gov.uk/blog-post/prompt-injection-is-not-sql-injection" TargetMode="External"/><Relationship Id="rId4" Type="http://schemas.openxmlformats.org/officeDocument/2006/relationships/hyperlink" Target="https://www.iea.org/reports/energy-and-ai" TargetMode="External"/><Relationship Id="rId5" Type="http://schemas.openxmlformats.org/officeDocument/2006/relationships/hyperlink" Target="https://www.cisa.gov/ai"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080760"/>
            <a:ext cx="12191695" cy="77724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6016752"/>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numu-logo.png"/>
          <p:cNvPicPr>
            <a:picLocks noChangeAspect="1"/>
          </p:cNvPicPr>
          <p:nvPr/>
        </p:nvPicPr>
        <p:blipFill>
          <a:blip r:embed="rId3"/>
          <a:stretch>
            <a:fillRect/>
          </a:stretch>
        </p:blipFill>
        <p:spPr>
          <a:xfrm>
            <a:off x="640080" y="502920"/>
            <a:ext cx="914400" cy="914400"/>
          </a:xfrm>
          <a:prstGeom prst="rect">
            <a:avLst/>
          </a:prstGeom>
        </p:spPr>
      </p:pic>
      <p:pic>
        <p:nvPicPr>
          <p:cNvPr id="5" name="Picture 4" descr="numu-wordmark-white.png"/>
          <p:cNvPicPr>
            <a:picLocks noChangeAspect="1"/>
          </p:cNvPicPr>
          <p:nvPr/>
        </p:nvPicPr>
        <p:blipFill>
          <a:blip r:embed="rId4"/>
          <a:stretch>
            <a:fillRect/>
          </a:stretch>
        </p:blipFill>
        <p:spPr>
          <a:xfrm>
            <a:off x="1737360" y="713232"/>
            <a:ext cx="1846881" cy="502920"/>
          </a:xfrm>
          <a:prstGeom prst="rect">
            <a:avLst/>
          </a:prstGeom>
        </p:spPr>
      </p:pic>
      <p:sp>
        <p:nvSpPr>
          <p:cNvPr id="6" name="TextBox 5"/>
          <p:cNvSpPr txBox="1"/>
          <p:nvPr/>
        </p:nvSpPr>
        <p:spPr>
          <a:xfrm>
            <a:off x="640080" y="1703323"/>
            <a:ext cx="5943600" cy="630936"/>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F7E10C"/>
                </a:solidFill>
                <a:latin typeface="Helvetica"/>
              </a:rPr>
              <a:t>TECH RESOURCES FOR TRIBAL GOVERNMENTS  ·  TRIBAL GUIDE 1 OF 4</a:t>
            </a:r>
          </a:p>
        </p:txBody>
      </p:sp>
      <p:sp>
        <p:nvSpPr>
          <p:cNvPr id="7" name="TextBox 6"/>
          <p:cNvSpPr txBox="1"/>
          <p:nvPr/>
        </p:nvSpPr>
        <p:spPr>
          <a:xfrm>
            <a:off x="640080" y="2379980"/>
            <a:ext cx="5943600" cy="2069591"/>
          </a:xfrm>
          <a:prstGeom prst="rect">
            <a:avLst/>
          </a:prstGeom>
          <a:noFill/>
        </p:spPr>
        <p:txBody>
          <a:bodyPr wrap="square" lIns="36576" rIns="36576" tIns="0" bIns="0" anchor="t">
            <a:noAutofit/>
          </a:bodyPr>
          <a:lstStyle/>
          <a:p>
            <a:pPr algn="l">
              <a:lnSpc>
                <a:spcPts val="5191"/>
              </a:lnSpc>
              <a:spcBef>
                <a:spcPts val="0"/>
              </a:spcBef>
              <a:spcAft>
                <a:spcPts val="0"/>
              </a:spcAft>
            </a:pPr>
            <a:r>
              <a:rPr sz="4400" b="1" i="0">
                <a:solidFill>
                  <a:srgbClr val="FFFFFF"/>
                </a:solidFill>
                <a:latin typeface="Helvetica"/>
              </a:rPr>
              <a:t>AI for Tribal Council: Leading with Our Values</a:t>
            </a:r>
          </a:p>
        </p:txBody>
      </p:sp>
      <p:sp>
        <p:nvSpPr>
          <p:cNvPr id="8" name="TextBox 7"/>
          <p:cNvSpPr txBox="1"/>
          <p:nvPr/>
        </p:nvSpPr>
        <p:spPr>
          <a:xfrm>
            <a:off x="640080" y="4541012"/>
            <a:ext cx="5943600" cy="750823"/>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DCE6F0"/>
                </a:solidFill>
                <a:latin typeface="Helvetica"/>
              </a:rPr>
              <a:t>Our data, our decision: risk levels, guards, vendor questions, and a small, safe start</a:t>
            </a:r>
          </a:p>
        </p:txBody>
      </p:sp>
      <p:sp>
        <p:nvSpPr>
          <p:cNvPr id="9" name="Rounded Rectangle 8"/>
          <p:cNvSpPr/>
          <p:nvPr/>
        </p:nvSpPr>
        <p:spPr>
          <a:xfrm>
            <a:off x="640080" y="5428996"/>
            <a:ext cx="2584823"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5428996"/>
            <a:ext cx="2584823"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Council and leaders</a:t>
            </a:r>
          </a:p>
        </p:txBody>
      </p:sp>
      <p:sp>
        <p:nvSpPr>
          <p:cNvPr id="11" name="Rounded Rectangle 10"/>
          <p:cNvSpPr/>
          <p:nvPr/>
        </p:nvSpPr>
        <p:spPr>
          <a:xfrm>
            <a:off x="3362063" y="5428996"/>
            <a:ext cx="269133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3362063" y="5428996"/>
            <a:ext cx="269133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Two 60-min sessions</a:t>
            </a:r>
          </a:p>
        </p:txBody>
      </p:sp>
      <p:sp>
        <p:nvSpPr>
          <p:cNvPr id="13" name="Rounded Rectangle 12"/>
          <p:cNvSpPr/>
          <p:nvPr/>
        </p:nvSpPr>
        <p:spPr>
          <a:xfrm>
            <a:off x="6190559" y="5428996"/>
            <a:ext cx="1619523"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190559" y="5428996"/>
            <a:ext cx="1619523"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18 pictures</a:t>
            </a:r>
          </a:p>
        </p:txBody>
      </p:sp>
      <p:sp>
        <p:nvSpPr>
          <p:cNvPr id="15" name="Rectangle 14"/>
          <p:cNvSpPr/>
          <p:nvPr/>
        </p:nvSpPr>
        <p:spPr>
          <a:xfrm>
            <a:off x="6812280" y="1828800"/>
            <a:ext cx="4846320" cy="277154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card-ai-council.jpg"/>
          <p:cNvPicPr>
            <a:picLocks noChangeAspect="1"/>
          </p:cNvPicPr>
          <p:nvPr/>
        </p:nvPicPr>
        <p:blipFill>
          <a:blip r:embed="rId5"/>
          <a:stretch>
            <a:fillRect/>
          </a:stretch>
        </p:blipFill>
        <p:spPr>
          <a:xfrm>
            <a:off x="6858000" y="1874519"/>
            <a:ext cx="4754880" cy="2680106"/>
          </a:xfrm>
          <a:prstGeom prst="rect">
            <a:avLst/>
          </a:prstGeom>
        </p:spPr>
      </p:pic>
      <p:sp>
        <p:nvSpPr>
          <p:cNvPr id="17" name="TextBox 16"/>
          <p:cNvSpPr txBox="1"/>
          <p:nvPr/>
        </p:nvSpPr>
        <p:spPr>
          <a:xfrm>
            <a:off x="640080" y="6080760"/>
            <a:ext cx="10911535" cy="777240"/>
          </a:xfrm>
          <a:prstGeom prst="rect">
            <a:avLst/>
          </a:prstGeom>
          <a:noFill/>
        </p:spPr>
        <p:txBody>
          <a:bodyPr wrap="square" lIns="36576" rIns="36576" tIns="0" bIns="0" anchor="ctr">
            <a:noAutofit/>
          </a:bodyPr>
          <a:lstStyle/>
          <a:p>
            <a:pPr algn="l">
              <a:lnSpc>
                <a:spcPts val="2124"/>
              </a:lnSpc>
              <a:spcBef>
                <a:spcPts val="0"/>
              </a:spcBef>
              <a:spcAft>
                <a:spcPts val="0"/>
              </a:spcAft>
            </a:pPr>
            <a:r>
              <a:rPr sz="1800" b="0" i="0">
                <a:solidFill>
                  <a:srgbClr val="FFFFFF"/>
                </a:solidFill>
                <a:latin typeface="Helvetica"/>
              </a:rPr>
              <a:t>Free class from the Numu Communications Learning Center  ·  www.numu.tech/resources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you will learn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9793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879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8" name="TextBox 7"/>
          <p:cNvSpPr txBox="1"/>
          <p:nvPr/>
        </p:nvSpPr>
        <p:spPr>
          <a:xfrm>
            <a:off x="1298448" y="1298448"/>
            <a:ext cx="10253167" cy="1405127"/>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Explain data sovereignty, and sort your Nation's information into five places that decide what AI (artificial intelligence) may touch</a:t>
            </a:r>
          </a:p>
        </p:txBody>
      </p:sp>
      <p:sp>
        <p:nvSpPr>
          <p:cNvPr id="9" name="Oval 8"/>
          <p:cNvSpPr/>
          <p:nvPr/>
        </p:nvSpPr>
        <p:spPr>
          <a:xfrm>
            <a:off x="640080" y="2703067"/>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69392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1" name="TextBox 10"/>
          <p:cNvSpPr txBox="1"/>
          <p:nvPr/>
        </p:nvSpPr>
        <p:spPr>
          <a:xfrm>
            <a:off x="1298448" y="2703575"/>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Name the main AI risks, including automation bias and prompt injection, and the guards that keep a human in the loop</a:t>
            </a:r>
          </a:p>
        </p:txBody>
      </p:sp>
      <p:sp>
        <p:nvSpPr>
          <p:cNvPr id="12" name="Oval 11"/>
          <p:cNvSpPr/>
          <p:nvPr/>
        </p:nvSpPr>
        <p:spPr>
          <a:xfrm>
            <a:off x="640080" y="3688587"/>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67944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4" name="TextBox 13"/>
          <p:cNvSpPr txBox="1"/>
          <p:nvPr/>
        </p:nvSpPr>
        <p:spPr>
          <a:xfrm>
            <a:off x="1298448" y="3689095"/>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Use four risk levels and six gates to decide which AI uses come to the Council, and what to see before you approve</a:t>
            </a:r>
          </a:p>
        </p:txBody>
      </p:sp>
      <p:sp>
        <p:nvSpPr>
          <p:cNvPr id="15" name="Oval 14"/>
          <p:cNvSpPr/>
          <p:nvPr/>
        </p:nvSpPr>
        <p:spPr>
          <a:xfrm>
            <a:off x="640080" y="4674107"/>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466496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7" name="TextBox 16"/>
          <p:cNvSpPr txBox="1"/>
          <p:nvPr/>
        </p:nvSpPr>
        <p:spPr>
          <a:xfrm>
            <a:off x="1298448" y="4674615"/>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Lead the change: put people first, count the full cost, question vendors, and plan a small, safe start with trained staff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story</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ectangle 5"/>
          <p:cNvSpPr/>
          <p:nvPr/>
        </p:nvSpPr>
        <p:spPr>
          <a:xfrm>
            <a:off x="594359" y="1298448"/>
            <a:ext cx="91440" cy="4377435"/>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6675120" cy="5212080"/>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When the tribe buys a new truck for the road crew, leaders ask hard questions. What will it really cost, with fuel and repairs? Who will drive it, and are they trained? Will it do the job we need? AI (artificial intelligence) deserves the same questions, and a few more, because it touches our information, our people, and our decisions. This guide gives Council members and leaders a way to lead: our data stays our decision, every tool has guards, the Council has a clear role, and we start small. New to AI? Start with our community class, AI for Everyone: What It Is and How to Use It Safely, then come back to this guide.</a:t>
            </a:r>
          </a:p>
        </p:txBody>
      </p:sp>
      <p:sp>
        <p:nvSpPr>
          <p:cNvPr id="8" name="Rectangle 7"/>
          <p:cNvSpPr/>
          <p:nvPr/>
        </p:nvSpPr>
        <p:spPr>
          <a:xfrm>
            <a:off x="7909560" y="1920240"/>
            <a:ext cx="3794760" cy="2134209"/>
          </a:xfrm>
          <a:prstGeom prst="rect">
            <a:avLst/>
          </a:prstGeom>
          <a:solidFill>
            <a:srgbClr val="A9C4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card-ai-council.jpg"/>
          <p:cNvPicPr>
            <a:picLocks noChangeAspect="1"/>
          </p:cNvPicPr>
          <p:nvPr/>
        </p:nvPicPr>
        <p:blipFill>
          <a:blip r:embed="rId4"/>
          <a:stretch>
            <a:fillRect/>
          </a:stretch>
        </p:blipFill>
        <p:spPr>
          <a:xfrm>
            <a:off x="7955279" y="1965960"/>
            <a:ext cx="3703320" cy="2083003"/>
          </a:xfrm>
          <a:prstGeom prst="rect">
            <a:avLst/>
          </a:prstGeom>
        </p:spPr>
      </p:pic>
      <p:pic>
        <p:nvPicPr>
          <p:cNvPr id="10" name="Narration">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7"/>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1</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Our Data, Our Decision</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Information about our people, lands, programs, and culture starts with us, like our water. Where information lives decides what AI may touch.</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3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Our Data Is Like Our Water</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1 of 18</a:t>
            </a:r>
          </a:p>
        </p:txBody>
      </p:sp>
      <p:pic>
        <p:nvPicPr>
          <p:cNvPr id="5" name="Picture 4" descr="deck-1-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5860"/>
                    <p14:bmk name="2" time="26610"/>
                    <p14:bmk name="3" time="36220"/>
                    <p14:bmk name="4" time="4350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Five Places We Keep Information</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2 of 18</a:t>
            </a:r>
          </a:p>
        </p:txBody>
      </p:sp>
      <p:pic>
        <p:nvPicPr>
          <p:cNvPr id="5" name="Picture 4" descr="deck-1-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340"/>
                    <p14:bmk name="2" time="15110"/>
                    <p14:bmk name="3" time="24450"/>
                    <p14:bmk name="4" time="35110"/>
                    <p14:bmk name="5" time="4671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The Path for Anything Sacred</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3 of 18</a:t>
            </a:r>
          </a:p>
        </p:txBody>
      </p:sp>
      <p:pic>
        <p:nvPicPr>
          <p:cNvPr id="5" name="Picture 4" descr="deck-1-3.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070"/>
                    <p14:bmk name="2" time="11000"/>
                    <p14:bmk name="3" time="18410"/>
                    <p14:bmk name="4" time="3048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The CARE Principles for Indigenous Data Governance.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2</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Risks and Our Guards</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AI can be wrong, people can trust it too much, and hidden words can trick it. The answer is not one rule but a set of guards, with a trained person in the loop.</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4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The Phone Map Said Turn Here</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4 of 18</a:t>
            </a:r>
          </a:p>
        </p:txBody>
      </p:sp>
      <p:pic>
        <p:nvPicPr>
          <p:cNvPr id="5" name="Picture 4" descr="deck-2-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6030"/>
                    <p14:bmk name="2" time="27180"/>
                    <p14:bmk name="3" time="3779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The Note Hidden in the Mail</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5 of 18</a:t>
            </a:r>
          </a:p>
        </p:txBody>
      </p:sp>
      <p:pic>
        <p:nvPicPr>
          <p:cNvPr id="5" name="Picture 4" descr="deck-2-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790"/>
                    <p14:bmk name="2" time="12770"/>
                    <p14:bmk name="3" time="2871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Human in the Loop</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6 of 18</a:t>
            </a:r>
          </a:p>
        </p:txBody>
      </p:sp>
      <p:pic>
        <p:nvPicPr>
          <p:cNvPr id="5" name="Picture 4" descr="deck-2-3.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380"/>
                    <p14:bmk name="2" time="10570"/>
                    <p14:bmk name="3" time="18640"/>
                    <p14:bmk name="4" time="27120"/>
                    <p14:bmk name="5" time="3540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Five Risks, Five Guards</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7 of 18</a:t>
            </a:r>
          </a:p>
        </p:txBody>
      </p:sp>
      <p:pic>
        <p:nvPicPr>
          <p:cNvPr id="5" name="Picture 4" descr="deck-2-4.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070"/>
                    <p14:bmk name="2" time="10620"/>
                    <p14:bmk name="3" time="18620"/>
                    <p14:bmk name="4" time="29670"/>
                    <p14:bmk name="5" time="3918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Free frameworks to lean on.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3</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The Council's Role</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Like fire danger signs, AI uses have levels. Low-risk tools move quickly. High-risk uses pass through every gate and come to the Council. AI may help write the staff report, but the Council decides.</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3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AI Risk Levels Like Fire Danger Signs</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8 of 18</a:t>
            </a:r>
          </a:p>
        </p:txBody>
      </p:sp>
      <p:pic>
        <p:nvPicPr>
          <p:cNvPr id="5" name="Picture 4" descr="deck-3-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1030"/>
                    <p14:bmk name="2" time="31500"/>
                    <p14:bmk name="3" time="41610"/>
                    <p14:bmk name="4" time="5489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Six Gates on the Road</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9 of 18</a:t>
            </a:r>
          </a:p>
        </p:txBody>
      </p:sp>
      <p:pic>
        <p:nvPicPr>
          <p:cNvPr id="5" name="Picture 4" descr="deck-3-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750"/>
                    <p14:bmk name="2" time="11370"/>
                    <p14:bmk name="3" time="20310"/>
                    <p14:bmk name="4" time="28240"/>
                    <p14:bmk name="5" time="37180"/>
                    <p14:bmk name="6" time="4450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AI Writes the Staff Report, the Council Decides</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10 of 18</a:t>
            </a:r>
          </a:p>
        </p:txBody>
      </p:sp>
      <p:pic>
        <p:nvPicPr>
          <p:cNvPr id="5" name="Picture 4" descr="deck-3-3.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4390"/>
                    <p14:bmk name="2" time="14120"/>
                    <p14:bmk name="3" time="2267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Four risk levels at a glance (sample).</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4</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Leading the Change</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Leaders ask the same questions about AI that they ask about a new truck: what it will really cost, who will run it, whether it does the job, and what it takes from the land.</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4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Our People Come First</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11 of 18</a:t>
            </a:r>
          </a:p>
        </p:txBody>
      </p:sp>
      <p:pic>
        <p:nvPicPr>
          <p:cNvPr id="5" name="Picture 4" descr="deck-4-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6720"/>
                    <p14:bmk name="2" time="28340"/>
                    <p14:bmk name="3" time="38330"/>
                    <p14:bmk name="4" time="48110"/>
                    <p14:bmk name="5" time="5633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Count the Cost and the Value</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12 of 18</a:t>
            </a:r>
          </a:p>
        </p:txBody>
      </p:sp>
      <p:pic>
        <p:nvPicPr>
          <p:cNvPr id="5" name="Picture 4" descr="deck-4-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960"/>
                    <p14:bmk name="2" time="13170"/>
                    <p14:bmk name="3" time="23260"/>
                    <p14:bmk name="4" time="3187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Buying Wisely</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13 of 18</a:t>
            </a:r>
          </a:p>
        </p:txBody>
      </p:sp>
      <p:pic>
        <p:nvPicPr>
          <p:cNvPr id="5" name="Picture 4" descr="deck-4-3.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410"/>
                    <p14:bmk name="2" time="11400"/>
                    <p14:bmk name="3" time="20660"/>
                    <p14:bmk name="4" time="28860"/>
                    <p14:bmk name="5" time="3611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AI Uses Power and Water</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14 of 18</a:t>
            </a:r>
          </a:p>
        </p:txBody>
      </p:sp>
      <p:pic>
        <p:nvPicPr>
          <p:cNvPr id="5" name="Picture 4" descr="deck-4-4.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150"/>
                    <p14:bmk name="2" time="14030"/>
                    <p14:bmk name="3" time="24830"/>
                    <p14:bmk name="4" time="4128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Before you sign: questions for any AI vendor</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The full list, with space for the vendor's answers, is in the program tools below.</a:t>
            </a:r>
          </a:p>
        </p:txBody>
      </p:sp>
      <p:sp>
        <p:nvSpPr>
          <p:cNvPr id="7" name="Rounded Rectangle 6"/>
          <p:cNvSpPr/>
          <p:nvPr/>
        </p:nvSpPr>
        <p:spPr>
          <a:xfrm>
            <a:off x="676656" y="23213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23002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Will you test the tool on our own documents, and show us the results?</a:t>
            </a:r>
          </a:p>
        </p:txBody>
      </p:sp>
      <p:sp>
        <p:nvSpPr>
          <p:cNvPr id="9" name="Rounded Rectangle 8"/>
          <p:cNvSpPr/>
          <p:nvPr/>
        </p:nvSpPr>
        <p:spPr>
          <a:xfrm>
            <a:off x="676656" y="324688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322580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Will you train your AI (artificial intelligence) on our data? The contract should say no.</a:t>
            </a:r>
          </a:p>
        </p:txBody>
      </p:sp>
      <p:sp>
        <p:nvSpPr>
          <p:cNvPr id="11" name="Rounded Rectangle 10"/>
          <p:cNvSpPr/>
          <p:nvPr/>
        </p:nvSpPr>
        <p:spPr>
          <a:xfrm>
            <a:off x="676656" y="4172458"/>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4151376"/>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Where is our data kept, who can see it, and how long do you keep it?</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422"/>
              </a:lnSpc>
              <a:spcBef>
                <a:spcPts val="0"/>
              </a:spcBef>
              <a:spcAft>
                <a:spcPts val="0"/>
              </a:spcAft>
            </a:pPr>
            <a:r>
              <a:rPr sz="2900" b="1" i="0">
                <a:solidFill>
                  <a:srgbClr val="FFFFFF"/>
                </a:solidFill>
                <a:latin typeface="Helvetica"/>
              </a:rPr>
              <a:t>Before you sign: questions for any AI vendor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What is the full cost each month, including per-use fees, data fees, support, and training?</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How do we get all of our data back, and prove it was deleted, if we leave?</a:t>
            </a:r>
          </a:p>
        </p:txBody>
      </p:sp>
      <p:sp>
        <p:nvSpPr>
          <p:cNvPr id="10" name="Rounded Rectangle 9"/>
          <p:cNvSpPr/>
          <p:nvPr/>
        </p:nvSpPr>
        <p:spPr>
          <a:xfrm>
            <a:off x="676656" y="317068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14960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Which AI features are already switched on inside software we pay for, and can we turn them off?</a:t>
            </a:r>
          </a:p>
        </p:txBody>
      </p:sp>
      <p:sp>
        <p:nvSpPr>
          <p:cNvPr id="12" name="TextBox 11"/>
          <p:cNvSpPr txBox="1"/>
          <p:nvPr/>
        </p:nvSpPr>
        <p:spPr>
          <a:xfrm>
            <a:off x="640080" y="4075176"/>
            <a:ext cx="10911535" cy="416051"/>
          </a:xfrm>
          <a:prstGeom prst="rect">
            <a:avLst/>
          </a:prstGeom>
          <a:noFill/>
        </p:spPr>
        <p:txBody>
          <a:bodyPr wrap="square" lIns="36576" rIns="36576" tIns="0" bIns="0" anchor="t">
            <a:noAutofit/>
          </a:bodyPr>
          <a:lstStyle/>
          <a:p>
            <a:pPr algn="l">
              <a:lnSpc>
                <a:spcPts val="2124"/>
              </a:lnSpc>
              <a:spcBef>
                <a:spcPts val="0"/>
              </a:spcBef>
              <a:spcAft>
                <a:spcPts val="0"/>
              </a:spcAft>
            </a:pPr>
            <a:r>
              <a:rPr sz="1800" b="0" i="1">
                <a:solidFill>
                  <a:srgbClr val="3E5547"/>
                </a:solidFill>
                <a:latin typeface="Helvetica"/>
              </a:rPr>
              <a:t>Have your tribal legal counsel review any AI contract before it is signed.</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5</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Planning Our Path and Guiding Staff</a:t>
            </a:r>
          </a:p>
        </p:txBody>
      </p:sp>
      <p:sp>
        <p:nvSpPr>
          <p:cNvPr id="6" name="TextBox 5"/>
          <p:cNvSpPr txBox="1"/>
          <p:nvPr/>
        </p:nvSpPr>
        <p:spPr>
          <a:xfrm>
            <a:off x="822960" y="4044695"/>
            <a:ext cx="10424160" cy="2264664"/>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No one plants the whole valley in one season. Start with safe office help, grow with trust, choose where the AI lives, and give staff two simple habits.</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4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Plant a Small Garden First</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5  ·  Picture 15 of 18</a:t>
            </a:r>
          </a:p>
        </p:txBody>
      </p:sp>
      <p:pic>
        <p:nvPicPr>
          <p:cNvPr id="5" name="Picture 4" descr="deck-5-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6500"/>
                    <p14:bmk name="2" time="30190"/>
                    <p14:bmk name="3" time="3819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Our Own Well or Rented Water</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5  ·  Picture 16 of 18</a:t>
            </a:r>
          </a:p>
        </p:txBody>
      </p:sp>
      <p:pic>
        <p:nvPicPr>
          <p:cNvPr id="5" name="Picture 4" descr="deck-5-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190"/>
                    <p14:bmk name="2" time="16420"/>
                    <p14:bmk name="3" time="2663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Would You Pin It on the Community Board</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5  ·  Picture 17 of 18</a:t>
            </a:r>
          </a:p>
        </p:txBody>
      </p:sp>
      <p:pic>
        <p:nvPicPr>
          <p:cNvPr id="5" name="Picture 4" descr="deck-5-3.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340"/>
                    <p14:bmk name="2" time="11110"/>
                    <p14:bmk name="3" time="2075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Four Checks Before You Send</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5  ·  Picture 18 of 18</a:t>
            </a:r>
          </a:p>
        </p:txBody>
      </p:sp>
      <p:pic>
        <p:nvPicPr>
          <p:cNvPr id="5" name="Picture 4" descr="deck-5-4.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870"/>
                    <p14:bmk name="2" time="10630"/>
                    <p14:bmk name="3" time="16910"/>
                    <p14:bmk name="4" time="2376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When something goes wrong</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389888"/>
            <a:ext cx="10911535" cy="3228848"/>
          </a:xfrm>
          <a:prstGeom prst="rect">
            <a:avLst/>
          </a:prstGeom>
          <a:solidFill>
            <a:srgbClr val="FDEC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389888"/>
            <a:ext cx="128016" cy="3228848"/>
          </a:xfrm>
          <a:prstGeom prst="rect">
            <a:avLst/>
          </a:prstGeom>
          <a:solidFill>
            <a:srgbClr val="D726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1618488"/>
            <a:ext cx="10271455" cy="3228848"/>
          </a:xfrm>
          <a:prstGeom prst="rect">
            <a:avLst/>
          </a:prstGeom>
          <a:noFill/>
        </p:spPr>
        <p:txBody>
          <a:bodyPr wrap="square" lIns="36576" rIns="36576" tIns="0" bIns="0" anchor="t">
            <a:noAutofit/>
          </a:bodyPr>
          <a:lstStyle/>
          <a:p>
            <a:pPr algn="l">
              <a:lnSpc>
                <a:spcPts val="2832"/>
              </a:lnSpc>
              <a:spcBef>
                <a:spcPts val="0"/>
              </a:spcBef>
              <a:spcAft>
                <a:spcPts val="1000"/>
              </a:spcAft>
            </a:pPr>
            <a:r>
              <a:rPr sz="2400" b="0" i="0">
                <a:solidFill>
                  <a:srgbClr val="14233A"/>
                </a:solidFill>
                <a:latin typeface="Helvetica"/>
              </a:rPr>
              <a:t>Ask staff to tell their supervisor and the IT (information technology) office right away if an AI tool shows them information they should not see, gets something important wrong, or acts on its own. Treat it as an incident: write down what happened, stop using the tool for that job, and review it before it is used again.</a:t>
            </a:r>
          </a:p>
          <a:p>
            <a:pPr algn="l">
              <a:lnSpc>
                <a:spcPts val="2832"/>
              </a:lnSpc>
              <a:spcBef>
                <a:spcPts val="0"/>
              </a:spcBef>
              <a:spcAft>
                <a:spcPts val="1000"/>
              </a:spcAft>
            </a:pPr>
            <a:r>
              <a:rPr sz="2400" b="0" i="0">
                <a:solidFill>
                  <a:srgbClr val="14233A"/>
                </a:solidFill>
                <a:latin typeface="Helvetica"/>
              </a:rPr>
              <a:t>Give every staff member who uses AI the Staff AI Quick Card in the program tools, and track their training in the sign-off tracker.</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as a Council</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A work session for Council and department leaders, about 45 minutes. Use the program tools below.</a:t>
            </a:r>
          </a:p>
        </p:txBody>
      </p:sp>
      <p:sp>
        <p:nvSpPr>
          <p:cNvPr id="7" name="Oval 6"/>
          <p:cNvSpPr/>
          <p:nvPr/>
        </p:nvSpPr>
        <p:spPr>
          <a:xfrm>
            <a:off x="640080" y="228473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22847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2300224"/>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List the AI (artificial intelligence) already in use. Ask each department, and include AI features switched on inside software you already own, like email, word processing, and finance systems.</a:t>
            </a:r>
          </a:p>
        </p:txBody>
      </p:sp>
      <p:sp>
        <p:nvSpPr>
          <p:cNvPr id="10" name="Oval 9"/>
          <p:cNvSpPr/>
          <p:nvPr/>
        </p:nvSpPr>
        <p:spPr>
          <a:xfrm>
            <a:off x="640080" y="3599942"/>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40080" y="3599942"/>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2" name="TextBox 11"/>
          <p:cNvSpPr txBox="1"/>
          <p:nvPr/>
        </p:nvSpPr>
        <p:spPr>
          <a:xfrm>
            <a:off x="1298448" y="3615436"/>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Sort each use into one of the four risk levels with the AI Use Review Checklist. Flag anything that touches Regulated or Sacred information.</a:t>
            </a:r>
          </a:p>
        </p:txBody>
      </p:sp>
      <p:pic>
        <p:nvPicPr>
          <p:cNvPr id="13" name="Narration">
            <a:hlinkClick r:id="" action="ppaction://media"/>
          </p:cNvPr>
          <p:cNvPicPr>
            <a:picLocks noChangeAspect="1"/>
          </p:cNvPicPr>
          <p:nvPr>
            <a:audioFile r:link="rId4"/>
            <p:extLst>
              <p:ext uri="{DAA4B4D4-6D71-4841-9C94-3DE7FCFB9230}">
                <p14:media xmlns:p14="http://schemas.microsoft.com/office/powerpoint/2010/main" r:embed="rId3">
                  <p14:bmkLst>
                    <p14:bmk name="1" time="9150"/>
                    <p14:bmk name="2" time="24110"/>
                    <p14:bmk name="3" time="35230"/>
                    <p14:bmk name="4" time="44450"/>
                    <p14:bmk name="5" time="56720"/>
                    <p14:bmk name="6" time="70690"/>
                    <p14:bmk name="Remember" time="78380"/>
                  </p14:bmkLst>
                </p14:media>
              </p:ext>
            </p:extLst>
          </p:nvPr>
        </p:nvPicPr>
        <p:blipFill>
          <a:blip r:embed="rId5"/>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3"/>
                </p:tgtEl>
              </p:cMediaNode>
            </p:audio>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as a Council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8" name="TextBox 7"/>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Choose one low-risk pilot, such as drafting minutes from public meetings, and name the human in the loop who checks every draft.</a:t>
            </a:r>
          </a:p>
        </p:txBody>
      </p:sp>
      <p:sp>
        <p:nvSpPr>
          <p:cNvPr id="9" name="Oval 8"/>
          <p:cNvSpPr/>
          <p:nvPr/>
        </p:nvSpPr>
        <p:spPr>
          <a:xfrm>
            <a:off x="640080" y="220853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085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1" name="TextBox 10"/>
          <p:cNvSpPr txBox="1"/>
          <p:nvPr/>
        </p:nvSpPr>
        <p:spPr>
          <a:xfrm>
            <a:off x="1298448" y="2224024"/>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Decide who reviews AI uses for your Nation, and which bodies must approve anything cultural or sacred. Ask your tribal legal counsel to help write it down.</a:t>
            </a:r>
          </a:p>
        </p:txBody>
      </p:sp>
      <p:sp>
        <p:nvSpPr>
          <p:cNvPr id="12" name="Oval 11"/>
          <p:cNvSpPr/>
          <p:nvPr/>
        </p:nvSpPr>
        <p:spPr>
          <a:xfrm>
            <a:off x="640080" y="3523742"/>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523742"/>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4" name="TextBox 13"/>
          <p:cNvSpPr txBox="1"/>
          <p:nvPr/>
        </p:nvSpPr>
        <p:spPr>
          <a:xfrm>
            <a:off x="1298448" y="3539236"/>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Set a training goal: every staff member who uses AI takes AI for Everyone: What It Is and How to Use It Safely, and signs the Staff AI Quick Card. Track it in the sign-off tracker.</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as a Council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8" name="TextBox 7"/>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Put a review on the calendar in six months: what did the pilot save, what went wrong, and what comes next?</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Remember</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ounded Rectangle 5"/>
          <p:cNvSpPr/>
          <p:nvPr/>
        </p:nvSpPr>
        <p:spPr>
          <a:xfrm>
            <a:off x="640080"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icon-ai-water.png"/>
          <p:cNvPicPr>
            <a:picLocks noChangeAspect="1"/>
          </p:cNvPicPr>
          <p:nvPr/>
        </p:nvPicPr>
        <p:blipFill>
          <a:blip r:embed="rId4"/>
          <a:stretch>
            <a:fillRect/>
          </a:stretch>
        </p:blipFill>
        <p:spPr>
          <a:xfrm>
            <a:off x="1346149" y="1709928"/>
            <a:ext cx="2011680" cy="2011680"/>
          </a:xfrm>
          <a:prstGeom prst="rect">
            <a:avLst/>
          </a:prstGeom>
        </p:spPr>
      </p:pic>
      <p:sp>
        <p:nvSpPr>
          <p:cNvPr id="8" name="TextBox 7"/>
          <p:cNvSpPr txBox="1"/>
          <p:nvPr/>
        </p:nvSpPr>
        <p:spPr>
          <a:xfrm>
            <a:off x="868680"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Our data, our decision</a:t>
            </a:r>
          </a:p>
        </p:txBody>
      </p:sp>
      <p:sp>
        <p:nvSpPr>
          <p:cNvPr id="9" name="Rounded Rectangle 8"/>
          <p:cNvSpPr/>
          <p:nvPr/>
        </p:nvSpPr>
        <p:spPr>
          <a:xfrm>
            <a:off x="4383938"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con-ai-person.png"/>
          <p:cNvPicPr>
            <a:picLocks noChangeAspect="1"/>
          </p:cNvPicPr>
          <p:nvPr/>
        </p:nvPicPr>
        <p:blipFill>
          <a:blip r:embed="rId5"/>
          <a:stretch>
            <a:fillRect/>
          </a:stretch>
        </p:blipFill>
        <p:spPr>
          <a:xfrm>
            <a:off x="5090007" y="1709928"/>
            <a:ext cx="2011680" cy="2011680"/>
          </a:xfrm>
          <a:prstGeom prst="rect">
            <a:avLst/>
          </a:prstGeom>
        </p:spPr>
      </p:pic>
      <p:sp>
        <p:nvSpPr>
          <p:cNvPr id="11" name="TextBox 10"/>
          <p:cNvSpPr txBox="1"/>
          <p:nvPr/>
        </p:nvSpPr>
        <p:spPr>
          <a:xfrm>
            <a:off x="4612538"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Keep a human in the loop</a:t>
            </a:r>
          </a:p>
        </p:txBody>
      </p:sp>
      <p:sp>
        <p:nvSpPr>
          <p:cNvPr id="12" name="Rounded Rectangle 11"/>
          <p:cNvSpPr/>
          <p:nvPr/>
        </p:nvSpPr>
        <p:spPr>
          <a:xfrm>
            <a:off x="8127796"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con-ai-people.png"/>
          <p:cNvPicPr>
            <a:picLocks noChangeAspect="1"/>
          </p:cNvPicPr>
          <p:nvPr/>
        </p:nvPicPr>
        <p:blipFill>
          <a:blip r:embed="rId6"/>
          <a:stretch>
            <a:fillRect/>
          </a:stretch>
        </p:blipFill>
        <p:spPr>
          <a:xfrm>
            <a:off x="8833866" y="1709928"/>
            <a:ext cx="2011680" cy="2011680"/>
          </a:xfrm>
          <a:prstGeom prst="rect">
            <a:avLst/>
          </a:prstGeom>
        </p:spPr>
      </p:pic>
      <p:sp>
        <p:nvSpPr>
          <p:cNvPr id="14" name="TextBox 13"/>
          <p:cNvSpPr txBox="1"/>
          <p:nvPr/>
        </p:nvSpPr>
        <p:spPr>
          <a:xfrm>
            <a:off x="8356396"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AI helps, the Council decides</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 staff member wants to paste clinic notes into a free AI (artificial intelligence) chatbot app to save time. What should happen?</a:t>
            </a:r>
          </a:p>
        </p:txBody>
      </p:sp>
      <p:sp>
        <p:nvSpPr>
          <p:cNvPr id="7" name="Rounded Rectangle 6"/>
          <p:cNvSpPr/>
          <p:nvPr/>
        </p:nvSpPr>
        <p:spPr>
          <a:xfrm>
            <a:off x="640080" y="2352039"/>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34920"/>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34920"/>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ai-check.png"/>
          <p:cNvPicPr>
            <a:picLocks noChangeAspect="1"/>
          </p:cNvPicPr>
          <p:nvPr/>
        </p:nvPicPr>
        <p:blipFill>
          <a:blip r:embed="rId4"/>
          <a:stretch>
            <a:fillRect/>
          </a:stretch>
        </p:blipFill>
        <p:spPr>
          <a:xfrm>
            <a:off x="2579293" y="2580639"/>
            <a:ext cx="1417320" cy="1417320"/>
          </a:xfrm>
          <a:prstGeom prst="rect">
            <a:avLst/>
          </a:prstGeom>
        </p:spPr>
      </p:pic>
      <p:sp>
        <p:nvSpPr>
          <p:cNvPr id="11" name="TextBox 10"/>
          <p:cNvSpPr txBox="1"/>
          <p:nvPr/>
        </p:nvSpPr>
        <p:spPr>
          <a:xfrm>
            <a:off x="868680" y="4153407"/>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It is fine if the names are removed</a:t>
            </a:r>
          </a:p>
        </p:txBody>
      </p:sp>
      <p:sp>
        <p:nvSpPr>
          <p:cNvPr id="12" name="Rounded Rectangle 11"/>
          <p:cNvSpPr/>
          <p:nvPr/>
        </p:nvSpPr>
        <p:spPr>
          <a:xfrm>
            <a:off x="6255867" y="2352039"/>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534920"/>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534920"/>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ai-cross.png"/>
          <p:cNvPicPr>
            <a:picLocks noChangeAspect="1"/>
          </p:cNvPicPr>
          <p:nvPr/>
        </p:nvPicPr>
        <p:blipFill>
          <a:blip r:embed="rId5"/>
          <a:stretch>
            <a:fillRect/>
          </a:stretch>
        </p:blipFill>
        <p:spPr>
          <a:xfrm>
            <a:off x="8195081" y="2580639"/>
            <a:ext cx="1417320" cy="1417320"/>
          </a:xfrm>
          <a:prstGeom prst="rect">
            <a:avLst/>
          </a:prstGeom>
        </p:spPr>
      </p:pic>
      <p:sp>
        <p:nvSpPr>
          <p:cNvPr id="16" name="TextBox 15"/>
          <p:cNvSpPr txBox="1"/>
          <p:nvPr/>
        </p:nvSpPr>
        <p:spPr>
          <a:xfrm>
            <a:off x="6484467" y="4153407"/>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Not allowed: health records stay inside protected systems</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 staff member wants to paste clinic notes into a free AI (artificial intelligence) chatbot app to save time. What should happen?</a:t>
            </a:r>
          </a:p>
        </p:txBody>
      </p:sp>
      <p:sp>
        <p:nvSpPr>
          <p:cNvPr id="7" name="Rounded Rectangle 6"/>
          <p:cNvSpPr/>
          <p:nvPr/>
        </p:nvSpPr>
        <p:spPr>
          <a:xfrm>
            <a:off x="640080" y="235203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48919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4891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ai-check.png"/>
          <p:cNvPicPr>
            <a:picLocks noChangeAspect="1"/>
          </p:cNvPicPr>
          <p:nvPr/>
        </p:nvPicPr>
        <p:blipFill>
          <a:blip r:embed="rId4"/>
          <a:stretch>
            <a:fillRect/>
          </a:stretch>
        </p:blipFill>
        <p:spPr>
          <a:xfrm>
            <a:off x="1417319" y="2397759"/>
            <a:ext cx="640080" cy="640080"/>
          </a:xfrm>
          <a:prstGeom prst="rect">
            <a:avLst/>
          </a:prstGeom>
        </p:spPr>
      </p:pic>
      <p:sp>
        <p:nvSpPr>
          <p:cNvPr id="11" name="TextBox 10"/>
          <p:cNvSpPr txBox="1"/>
          <p:nvPr/>
        </p:nvSpPr>
        <p:spPr>
          <a:xfrm>
            <a:off x="2240280" y="2352039"/>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It is fine if the names are removed</a:t>
            </a:r>
          </a:p>
        </p:txBody>
      </p:sp>
      <p:sp>
        <p:nvSpPr>
          <p:cNvPr id="12" name="Rounded Rectangle 11"/>
          <p:cNvSpPr/>
          <p:nvPr/>
        </p:nvSpPr>
        <p:spPr>
          <a:xfrm>
            <a:off x="640080" y="3220720"/>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466084"/>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466084"/>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ai-cross.png"/>
          <p:cNvPicPr>
            <a:picLocks noChangeAspect="1"/>
          </p:cNvPicPr>
          <p:nvPr/>
        </p:nvPicPr>
        <p:blipFill>
          <a:blip r:embed="rId5"/>
          <a:stretch>
            <a:fillRect/>
          </a:stretch>
        </p:blipFill>
        <p:spPr>
          <a:xfrm>
            <a:off x="1417319" y="3374644"/>
            <a:ext cx="640080" cy="640080"/>
          </a:xfrm>
          <a:prstGeom prst="rect">
            <a:avLst/>
          </a:prstGeom>
        </p:spPr>
      </p:pic>
      <p:sp>
        <p:nvSpPr>
          <p:cNvPr id="16" name="TextBox 15"/>
          <p:cNvSpPr txBox="1"/>
          <p:nvPr/>
        </p:nvSpPr>
        <p:spPr>
          <a:xfrm>
            <a:off x="2240280" y="3220720"/>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Not allowed: health records stay inside protected systems</a:t>
            </a:r>
          </a:p>
        </p:txBody>
      </p:sp>
      <p:sp>
        <p:nvSpPr>
          <p:cNvPr id="17" name="Rounded Rectangle 16"/>
          <p:cNvSpPr/>
          <p:nvPr/>
        </p:nvSpPr>
        <p:spPr>
          <a:xfrm>
            <a:off x="9539935" y="3466084"/>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466084"/>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ectangle 18"/>
          <p:cNvSpPr/>
          <p:nvPr/>
        </p:nvSpPr>
        <p:spPr>
          <a:xfrm>
            <a:off x="640080" y="4442968"/>
            <a:ext cx="10911535" cy="162458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625848"/>
            <a:ext cx="10454335" cy="1441703"/>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Health records are Regulated information under federal rules. Even without names, notes can identify people. They stay inside the tribe's protected system.</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Why can't the tribe just tell its AI (artificial intelligence) helper, "Never share private files"?</a:t>
            </a:r>
          </a:p>
        </p:txBody>
      </p:sp>
      <p:sp>
        <p:nvSpPr>
          <p:cNvPr id="7" name="Rounded Rectangle 6"/>
          <p:cNvSpPr/>
          <p:nvPr/>
        </p:nvSpPr>
        <p:spPr>
          <a:xfrm>
            <a:off x="640080"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ai-thumb.png"/>
          <p:cNvPicPr>
            <a:picLocks noChangeAspect="1"/>
          </p:cNvPicPr>
          <p:nvPr/>
        </p:nvPicPr>
        <p:blipFill>
          <a:blip r:embed="rId4"/>
          <a:stretch>
            <a:fillRect/>
          </a:stretch>
        </p:blipFill>
        <p:spPr>
          <a:xfrm>
            <a:off x="2579293" y="2700528"/>
            <a:ext cx="1417320" cy="1417320"/>
          </a:xfrm>
          <a:prstGeom prst="rect">
            <a:avLst/>
          </a:prstGeom>
        </p:spPr>
      </p:pic>
      <p:sp>
        <p:nvSpPr>
          <p:cNvPr id="11" name="TextBox 10"/>
          <p:cNvSpPr txBox="1"/>
          <p:nvPr/>
        </p:nvSpPr>
        <p:spPr>
          <a:xfrm>
            <a:off x="868680"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We can, and that is enough</a:t>
            </a:r>
          </a:p>
        </p:txBody>
      </p:sp>
      <p:sp>
        <p:nvSpPr>
          <p:cNvPr id="12" name="Rounded Rectangle 11"/>
          <p:cNvSpPr/>
          <p:nvPr/>
        </p:nvSpPr>
        <p:spPr>
          <a:xfrm>
            <a:off x="6255867"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ai-note.png"/>
          <p:cNvPicPr>
            <a:picLocks noChangeAspect="1"/>
          </p:cNvPicPr>
          <p:nvPr/>
        </p:nvPicPr>
        <p:blipFill>
          <a:blip r:embed="rId5"/>
          <a:stretch>
            <a:fillRect/>
          </a:stretch>
        </p:blipFill>
        <p:spPr>
          <a:xfrm>
            <a:off x="8195081" y="2700528"/>
            <a:ext cx="1417320" cy="1417320"/>
          </a:xfrm>
          <a:prstGeom prst="rect">
            <a:avLst/>
          </a:prstGeom>
        </p:spPr>
      </p:pic>
      <p:sp>
        <p:nvSpPr>
          <p:cNvPr id="16" name="TextBox 15"/>
          <p:cNvSpPr txBox="1"/>
          <p:nvPr/>
        </p:nvSpPr>
        <p:spPr>
          <a:xfrm>
            <a:off x="6484467"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Hidden instructions can trick it, so the locks must be outside the AI</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Why can't the tribe just tell its AI (artificial intelligence) helper, "Never share private files"?</a:t>
            </a:r>
          </a:p>
        </p:txBody>
      </p:sp>
      <p:sp>
        <p:nvSpPr>
          <p:cNvPr id="7" name="Rounded Rectangle 6"/>
          <p:cNvSpPr/>
          <p:nvPr/>
        </p:nvSpPr>
        <p:spPr>
          <a:xfrm>
            <a:off x="640080" y="247192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0908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0908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ai-thumb.png"/>
          <p:cNvPicPr>
            <a:picLocks noChangeAspect="1"/>
          </p:cNvPicPr>
          <p:nvPr/>
        </p:nvPicPr>
        <p:blipFill>
          <a:blip r:embed="rId4"/>
          <a:stretch>
            <a:fillRect/>
          </a:stretch>
        </p:blipFill>
        <p:spPr>
          <a:xfrm>
            <a:off x="1417319" y="2517647"/>
            <a:ext cx="640080" cy="640080"/>
          </a:xfrm>
          <a:prstGeom prst="rect">
            <a:avLst/>
          </a:prstGeom>
        </p:spPr>
      </p:pic>
      <p:sp>
        <p:nvSpPr>
          <p:cNvPr id="11" name="TextBox 10"/>
          <p:cNvSpPr txBox="1"/>
          <p:nvPr/>
        </p:nvSpPr>
        <p:spPr>
          <a:xfrm>
            <a:off x="2240280" y="24719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We can, and that is enough</a:t>
            </a:r>
          </a:p>
        </p:txBody>
      </p:sp>
      <p:sp>
        <p:nvSpPr>
          <p:cNvPr id="12" name="Rounded Rectangle 11"/>
          <p:cNvSpPr/>
          <p:nvPr/>
        </p:nvSpPr>
        <p:spPr>
          <a:xfrm>
            <a:off x="640080" y="3340608"/>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585972"/>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585972"/>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ai-note.png"/>
          <p:cNvPicPr>
            <a:picLocks noChangeAspect="1"/>
          </p:cNvPicPr>
          <p:nvPr/>
        </p:nvPicPr>
        <p:blipFill>
          <a:blip r:embed="rId5"/>
          <a:stretch>
            <a:fillRect/>
          </a:stretch>
        </p:blipFill>
        <p:spPr>
          <a:xfrm>
            <a:off x="1417319" y="3494532"/>
            <a:ext cx="640080" cy="640080"/>
          </a:xfrm>
          <a:prstGeom prst="rect">
            <a:avLst/>
          </a:prstGeom>
        </p:spPr>
      </p:pic>
      <p:sp>
        <p:nvSpPr>
          <p:cNvPr id="16" name="TextBox 15"/>
          <p:cNvSpPr txBox="1"/>
          <p:nvPr/>
        </p:nvSpPr>
        <p:spPr>
          <a:xfrm>
            <a:off x="2240280" y="3340608"/>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Hidden instructions can trick it, so the locks must be outside the AI</a:t>
            </a:r>
          </a:p>
        </p:txBody>
      </p:sp>
      <p:sp>
        <p:nvSpPr>
          <p:cNvPr id="17" name="Rounded Rectangle 16"/>
          <p:cNvSpPr/>
          <p:nvPr/>
        </p:nvSpPr>
        <p:spPr>
          <a:xfrm>
            <a:off x="9539935" y="3585972"/>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585972"/>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ectangle 18"/>
          <p:cNvSpPr/>
          <p:nvPr/>
        </p:nvSpPr>
        <p:spPr>
          <a:xfrm>
            <a:off x="640080" y="4562856"/>
            <a:ext cx="10911535" cy="1624583"/>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745736"/>
            <a:ext cx="10454335" cy="1441703"/>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Prompt injection can override instructions. Permissions are checked before any information reaches the AI, and a person approves any action.</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A department wants AI (artificial intelligence) to decide who qualifies for emergency assistance. Which level is that?</a:t>
            </a:r>
          </a:p>
        </p:txBody>
      </p:sp>
      <p:sp>
        <p:nvSpPr>
          <p:cNvPr id="7" name="Rounded Rectangle 6"/>
          <p:cNvSpPr/>
          <p:nvPr/>
        </p:nvSpPr>
        <p:spPr>
          <a:xfrm>
            <a:off x="640080" y="2411984"/>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ai-sign.png"/>
          <p:cNvPicPr>
            <a:picLocks noChangeAspect="1"/>
          </p:cNvPicPr>
          <p:nvPr/>
        </p:nvPicPr>
        <p:blipFill>
          <a:blip r:embed="rId4"/>
          <a:stretch>
            <a:fillRect/>
          </a:stretch>
        </p:blipFill>
        <p:spPr>
          <a:xfrm>
            <a:off x="2579293" y="2640584"/>
            <a:ext cx="1417320" cy="1417320"/>
          </a:xfrm>
          <a:prstGeom prst="rect">
            <a:avLst/>
          </a:prstGeom>
        </p:spPr>
      </p:pic>
      <p:sp>
        <p:nvSpPr>
          <p:cNvPr id="11" name="TextBox 10"/>
          <p:cNvSpPr txBox="1"/>
          <p:nvPr/>
        </p:nvSpPr>
        <p:spPr>
          <a:xfrm>
            <a:off x="868680" y="4213352"/>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Tier 2: Moderate, with staff checking</a:t>
            </a:r>
          </a:p>
        </p:txBody>
      </p:sp>
      <p:sp>
        <p:nvSpPr>
          <p:cNvPr id="12" name="Rounded Rectangle 11"/>
          <p:cNvSpPr/>
          <p:nvPr/>
        </p:nvSpPr>
        <p:spPr>
          <a:xfrm>
            <a:off x="6255867" y="2411984"/>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594864"/>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594864"/>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ai-cross.png"/>
          <p:cNvPicPr>
            <a:picLocks noChangeAspect="1"/>
          </p:cNvPicPr>
          <p:nvPr/>
        </p:nvPicPr>
        <p:blipFill>
          <a:blip r:embed="rId5"/>
          <a:stretch>
            <a:fillRect/>
          </a:stretch>
        </p:blipFill>
        <p:spPr>
          <a:xfrm>
            <a:off x="8195081" y="2640584"/>
            <a:ext cx="1417320" cy="1417320"/>
          </a:xfrm>
          <a:prstGeom prst="rect">
            <a:avLst/>
          </a:prstGeom>
        </p:spPr>
      </p:pic>
      <p:sp>
        <p:nvSpPr>
          <p:cNvPr id="16" name="TextBox 15"/>
          <p:cNvSpPr txBox="1"/>
          <p:nvPr/>
        </p:nvSpPr>
        <p:spPr>
          <a:xfrm>
            <a:off x="6484467" y="4213352"/>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Tier 4: Not allowed</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4233A"/>
                </a:solidFill>
                <a:latin typeface="Helvetica"/>
              </a:rPr>
              <a:t>A department wants AI (artificial intelligence) to decide who qualifies for emergency assistance. Which level is that?</a:t>
            </a:r>
          </a:p>
        </p:txBody>
      </p:sp>
      <p:sp>
        <p:nvSpPr>
          <p:cNvPr id="7" name="Rounded Rectangle 6"/>
          <p:cNvSpPr/>
          <p:nvPr/>
        </p:nvSpPr>
        <p:spPr>
          <a:xfrm>
            <a:off x="640080" y="2411984"/>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549143"/>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549143"/>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ai-sign.png"/>
          <p:cNvPicPr>
            <a:picLocks noChangeAspect="1"/>
          </p:cNvPicPr>
          <p:nvPr/>
        </p:nvPicPr>
        <p:blipFill>
          <a:blip r:embed="rId4"/>
          <a:stretch>
            <a:fillRect/>
          </a:stretch>
        </p:blipFill>
        <p:spPr>
          <a:xfrm>
            <a:off x="1417319" y="2457704"/>
            <a:ext cx="640080" cy="640080"/>
          </a:xfrm>
          <a:prstGeom prst="rect">
            <a:avLst/>
          </a:prstGeom>
        </p:spPr>
      </p:pic>
      <p:sp>
        <p:nvSpPr>
          <p:cNvPr id="11" name="TextBox 10"/>
          <p:cNvSpPr txBox="1"/>
          <p:nvPr/>
        </p:nvSpPr>
        <p:spPr>
          <a:xfrm>
            <a:off x="2240280" y="2411984"/>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Tier 2: Moderate, with staff checking</a:t>
            </a:r>
          </a:p>
        </p:txBody>
      </p:sp>
      <p:sp>
        <p:nvSpPr>
          <p:cNvPr id="12" name="Rounded Rectangle 11"/>
          <p:cNvSpPr/>
          <p:nvPr/>
        </p:nvSpPr>
        <p:spPr>
          <a:xfrm>
            <a:off x="640080" y="3280664"/>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417824"/>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417824"/>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ai-cross.png"/>
          <p:cNvPicPr>
            <a:picLocks noChangeAspect="1"/>
          </p:cNvPicPr>
          <p:nvPr/>
        </p:nvPicPr>
        <p:blipFill>
          <a:blip r:embed="rId5"/>
          <a:stretch>
            <a:fillRect/>
          </a:stretch>
        </p:blipFill>
        <p:spPr>
          <a:xfrm>
            <a:off x="1417319" y="3326384"/>
            <a:ext cx="640080" cy="640080"/>
          </a:xfrm>
          <a:prstGeom prst="rect">
            <a:avLst/>
          </a:prstGeom>
        </p:spPr>
      </p:pic>
      <p:sp>
        <p:nvSpPr>
          <p:cNvPr id="16" name="TextBox 15"/>
          <p:cNvSpPr txBox="1"/>
          <p:nvPr/>
        </p:nvSpPr>
        <p:spPr>
          <a:xfrm>
            <a:off x="2240280" y="3280664"/>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Tier 4: Not allowed</a:t>
            </a:r>
          </a:p>
        </p:txBody>
      </p:sp>
      <p:sp>
        <p:nvSpPr>
          <p:cNvPr id="17" name="Rounded Rectangle 16"/>
          <p:cNvSpPr/>
          <p:nvPr/>
        </p:nvSpPr>
        <p:spPr>
          <a:xfrm>
            <a:off x="9539935" y="3417824"/>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417824"/>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ectangle 18"/>
          <p:cNvSpPr/>
          <p:nvPr/>
        </p:nvSpPr>
        <p:spPr>
          <a:xfrm>
            <a:off x="640080" y="4286504"/>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469384"/>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AI deciding eligibility is never allowed. AI may help organize the paperwork while staff make the decision.</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 vendor says its AI (artificial intelligence) tool is "always 100 percent accurate" and offers a glossy brochure. What should the Council ask for?</a:t>
            </a:r>
          </a:p>
        </p:txBody>
      </p:sp>
      <p:sp>
        <p:nvSpPr>
          <p:cNvPr id="7" name="Rounded Rectangle 6"/>
          <p:cNvSpPr/>
          <p:nvPr/>
        </p:nvSpPr>
        <p:spPr>
          <a:xfrm>
            <a:off x="640080" y="2651759"/>
            <a:ext cx="5295747"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ai-thumb.png"/>
          <p:cNvPicPr>
            <a:picLocks noChangeAspect="1"/>
          </p:cNvPicPr>
          <p:nvPr/>
        </p:nvPicPr>
        <p:blipFill>
          <a:blip r:embed="rId4"/>
          <a:stretch>
            <a:fillRect/>
          </a:stretch>
        </p:blipFill>
        <p:spPr>
          <a:xfrm>
            <a:off x="2579293" y="2880359"/>
            <a:ext cx="1417320" cy="1417320"/>
          </a:xfrm>
          <a:prstGeom prst="rect">
            <a:avLst/>
          </a:prstGeom>
        </p:spPr>
      </p:pic>
      <p:sp>
        <p:nvSpPr>
          <p:cNvPr id="11" name="TextBox 10"/>
          <p:cNvSpPr txBox="1"/>
          <p:nvPr/>
        </p:nvSpPr>
        <p:spPr>
          <a:xfrm>
            <a:off x="868680" y="4453127"/>
            <a:ext cx="4838547"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Nothing more, the brochure is enough</a:t>
            </a:r>
          </a:p>
        </p:txBody>
      </p:sp>
      <p:sp>
        <p:nvSpPr>
          <p:cNvPr id="12" name="Rounded Rectangle 11"/>
          <p:cNvSpPr/>
          <p:nvPr/>
        </p:nvSpPr>
        <p:spPr>
          <a:xfrm>
            <a:off x="6255867" y="2651759"/>
            <a:ext cx="5295747"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ai-doc.png"/>
          <p:cNvPicPr>
            <a:picLocks noChangeAspect="1"/>
          </p:cNvPicPr>
          <p:nvPr/>
        </p:nvPicPr>
        <p:blipFill>
          <a:blip r:embed="rId5"/>
          <a:stretch>
            <a:fillRect/>
          </a:stretch>
        </p:blipFill>
        <p:spPr>
          <a:xfrm>
            <a:off x="8195081" y="2880359"/>
            <a:ext cx="1417320" cy="1417320"/>
          </a:xfrm>
          <a:prstGeom prst="rect">
            <a:avLst/>
          </a:prstGeom>
        </p:spPr>
      </p:pic>
      <p:sp>
        <p:nvSpPr>
          <p:cNvPr id="16" name="TextBox 15"/>
          <p:cNvSpPr txBox="1"/>
          <p:nvPr/>
        </p:nvSpPr>
        <p:spPr>
          <a:xfrm>
            <a:off x="6484467" y="4453127"/>
            <a:ext cx="4838547"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Test results on our own documents</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 vendor says its AI (artificial intelligence) tool is "always 100 percent accurate" and offers a glossy brochure. What should the Council ask for?</a:t>
            </a:r>
          </a:p>
        </p:txBody>
      </p:sp>
      <p:sp>
        <p:nvSpPr>
          <p:cNvPr id="7" name="Rounded Rectangle 6"/>
          <p:cNvSpPr/>
          <p:nvPr/>
        </p:nvSpPr>
        <p:spPr>
          <a:xfrm>
            <a:off x="640080" y="265175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8891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8891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ai-thumb.png"/>
          <p:cNvPicPr>
            <a:picLocks noChangeAspect="1"/>
          </p:cNvPicPr>
          <p:nvPr/>
        </p:nvPicPr>
        <p:blipFill>
          <a:blip r:embed="rId4"/>
          <a:stretch>
            <a:fillRect/>
          </a:stretch>
        </p:blipFill>
        <p:spPr>
          <a:xfrm>
            <a:off x="1417319" y="2697479"/>
            <a:ext cx="640080" cy="640080"/>
          </a:xfrm>
          <a:prstGeom prst="rect">
            <a:avLst/>
          </a:prstGeom>
        </p:spPr>
      </p:pic>
      <p:sp>
        <p:nvSpPr>
          <p:cNvPr id="11" name="TextBox 10"/>
          <p:cNvSpPr txBox="1"/>
          <p:nvPr/>
        </p:nvSpPr>
        <p:spPr>
          <a:xfrm>
            <a:off x="2240280" y="2651759"/>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Nothing more, the brochure is enough</a:t>
            </a:r>
          </a:p>
        </p:txBody>
      </p:sp>
      <p:sp>
        <p:nvSpPr>
          <p:cNvPr id="12" name="Rounded Rectangle 11"/>
          <p:cNvSpPr/>
          <p:nvPr/>
        </p:nvSpPr>
        <p:spPr>
          <a:xfrm>
            <a:off x="640080" y="3520439"/>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657599"/>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6575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ai-doc.png"/>
          <p:cNvPicPr>
            <a:picLocks noChangeAspect="1"/>
          </p:cNvPicPr>
          <p:nvPr/>
        </p:nvPicPr>
        <p:blipFill>
          <a:blip r:embed="rId5"/>
          <a:stretch>
            <a:fillRect/>
          </a:stretch>
        </p:blipFill>
        <p:spPr>
          <a:xfrm>
            <a:off x="1417319" y="3566159"/>
            <a:ext cx="640080" cy="640080"/>
          </a:xfrm>
          <a:prstGeom prst="rect">
            <a:avLst/>
          </a:prstGeom>
        </p:spPr>
      </p:pic>
      <p:sp>
        <p:nvSpPr>
          <p:cNvPr id="16" name="TextBox 15"/>
          <p:cNvSpPr txBox="1"/>
          <p:nvPr/>
        </p:nvSpPr>
        <p:spPr>
          <a:xfrm>
            <a:off x="2240280" y="3520439"/>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Test results on our own documents</a:t>
            </a:r>
          </a:p>
        </p:txBody>
      </p:sp>
      <p:sp>
        <p:nvSpPr>
          <p:cNvPr id="17" name="Rounded Rectangle 16"/>
          <p:cNvSpPr/>
          <p:nvPr/>
        </p:nvSpPr>
        <p:spPr>
          <a:xfrm>
            <a:off x="9539935" y="3657599"/>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657599"/>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ectangle 18"/>
          <p:cNvSpPr/>
          <p:nvPr/>
        </p:nvSpPr>
        <p:spPr>
          <a:xfrm>
            <a:off x="640080" y="4526280"/>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709160"/>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No AI is always right. Testing on your own documents shows how the tool really works for your Nation.</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The finance office gets a video call that looks and sounds like the Tribal Administrator: wire money today to a new account. What should staff do?</a:t>
            </a:r>
          </a:p>
        </p:txBody>
      </p:sp>
      <p:sp>
        <p:nvSpPr>
          <p:cNvPr id="7" name="Rounded Rectangle 6"/>
          <p:cNvSpPr/>
          <p:nvPr/>
        </p:nvSpPr>
        <p:spPr>
          <a:xfrm>
            <a:off x="640080" y="2651759"/>
            <a:ext cx="5295747"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ai-phone.png"/>
          <p:cNvPicPr>
            <a:picLocks noChangeAspect="1"/>
          </p:cNvPicPr>
          <p:nvPr/>
        </p:nvPicPr>
        <p:blipFill>
          <a:blip r:embed="rId4"/>
          <a:stretch>
            <a:fillRect/>
          </a:stretch>
        </p:blipFill>
        <p:spPr>
          <a:xfrm>
            <a:off x="2579293" y="2880359"/>
            <a:ext cx="1417320" cy="1417320"/>
          </a:xfrm>
          <a:prstGeom prst="rect">
            <a:avLst/>
          </a:prstGeom>
        </p:spPr>
      </p:pic>
      <p:sp>
        <p:nvSpPr>
          <p:cNvPr id="11" name="TextBox 10"/>
          <p:cNvSpPr txBox="1"/>
          <p:nvPr/>
        </p:nvSpPr>
        <p:spPr>
          <a:xfrm>
            <a:off x="868680" y="4453127"/>
            <a:ext cx="4838547" cy="1920240"/>
          </a:xfrm>
          <a:prstGeom prst="rect">
            <a:avLst/>
          </a:prstGeom>
          <a:noFill/>
        </p:spPr>
        <p:txBody>
          <a:bodyPr wrap="square" lIns="36576" rIns="36576" tIns="0" bIns="0" anchor="t">
            <a:noAutofit/>
          </a:bodyPr>
          <a:lstStyle/>
          <a:p>
            <a:pPr algn="ctr">
              <a:lnSpc>
                <a:spcPts val="3540"/>
              </a:lnSpc>
              <a:spcBef>
                <a:spcPts val="0"/>
              </a:spcBef>
              <a:spcAft>
                <a:spcPts val="0"/>
              </a:spcAft>
            </a:pPr>
            <a:r>
              <a:rPr sz="3000" b="1" i="0">
                <a:solidFill>
                  <a:srgbClr val="14233A"/>
                </a:solidFill>
                <a:latin typeface="Helvetica"/>
              </a:rPr>
              <a:t>Hang up, call back on a known number, and have two people approve</a:t>
            </a:r>
          </a:p>
        </p:txBody>
      </p:sp>
      <p:sp>
        <p:nvSpPr>
          <p:cNvPr id="12" name="Rounded Rectangle 11"/>
          <p:cNvSpPr/>
          <p:nvPr/>
        </p:nvSpPr>
        <p:spPr>
          <a:xfrm>
            <a:off x="6255867" y="2651759"/>
            <a:ext cx="5295747"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ai-send.png"/>
          <p:cNvPicPr>
            <a:picLocks noChangeAspect="1"/>
          </p:cNvPicPr>
          <p:nvPr/>
        </p:nvPicPr>
        <p:blipFill>
          <a:blip r:embed="rId5"/>
          <a:stretch>
            <a:fillRect/>
          </a:stretch>
        </p:blipFill>
        <p:spPr>
          <a:xfrm>
            <a:off x="8195081" y="2880359"/>
            <a:ext cx="1417320" cy="1417320"/>
          </a:xfrm>
          <a:prstGeom prst="rect">
            <a:avLst/>
          </a:prstGeom>
        </p:spPr>
      </p:pic>
      <p:sp>
        <p:nvSpPr>
          <p:cNvPr id="16" name="TextBox 15"/>
          <p:cNvSpPr txBox="1"/>
          <p:nvPr/>
        </p:nvSpPr>
        <p:spPr>
          <a:xfrm>
            <a:off x="6484467" y="4453127"/>
            <a:ext cx="4838547" cy="1920240"/>
          </a:xfrm>
          <a:prstGeom prst="rect">
            <a:avLst/>
          </a:prstGeom>
          <a:noFill/>
        </p:spPr>
        <p:txBody>
          <a:bodyPr wrap="square" lIns="36576" rIns="36576" tIns="0" bIns="0" anchor="t">
            <a:noAutofit/>
          </a:bodyPr>
          <a:lstStyle/>
          <a:p>
            <a:pPr algn="ctr">
              <a:lnSpc>
                <a:spcPts val="3540"/>
              </a:lnSpc>
              <a:spcBef>
                <a:spcPts val="0"/>
              </a:spcBef>
              <a:spcAft>
                <a:spcPts val="0"/>
              </a:spcAft>
            </a:pPr>
            <a:r>
              <a:rPr sz="3000" b="1" i="0">
                <a:solidFill>
                  <a:srgbClr val="14233A"/>
                </a:solidFill>
                <a:latin typeface="Helvetica"/>
              </a:rPr>
              <a:t>Send it, the face and voice match</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The finance office gets a video call that looks and sounds like the Tribal Administrator: wire money today to a new account. What should staff do?</a:t>
            </a:r>
          </a:p>
        </p:txBody>
      </p:sp>
      <p:sp>
        <p:nvSpPr>
          <p:cNvPr id="7" name="Rounded Rectangle 6"/>
          <p:cNvSpPr/>
          <p:nvPr/>
        </p:nvSpPr>
        <p:spPr>
          <a:xfrm>
            <a:off x="640080" y="2651759"/>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97123"/>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97123"/>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ai-phone.png"/>
          <p:cNvPicPr>
            <a:picLocks noChangeAspect="1"/>
          </p:cNvPicPr>
          <p:nvPr/>
        </p:nvPicPr>
        <p:blipFill>
          <a:blip r:embed="rId4"/>
          <a:stretch>
            <a:fillRect/>
          </a:stretch>
        </p:blipFill>
        <p:spPr>
          <a:xfrm>
            <a:off x="1417319" y="2805683"/>
            <a:ext cx="640080" cy="640080"/>
          </a:xfrm>
          <a:prstGeom prst="rect">
            <a:avLst/>
          </a:prstGeom>
        </p:spPr>
      </p:pic>
      <p:sp>
        <p:nvSpPr>
          <p:cNvPr id="11" name="TextBox 10"/>
          <p:cNvSpPr txBox="1"/>
          <p:nvPr/>
        </p:nvSpPr>
        <p:spPr>
          <a:xfrm>
            <a:off x="2240280" y="2651759"/>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Hang up, call back on a known number, and have two people approve</a:t>
            </a:r>
          </a:p>
        </p:txBody>
      </p:sp>
      <p:sp>
        <p:nvSpPr>
          <p:cNvPr id="12" name="Rounded Rectangle 11"/>
          <p:cNvSpPr/>
          <p:nvPr/>
        </p:nvSpPr>
        <p:spPr>
          <a:xfrm>
            <a:off x="9539935" y="2897123"/>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897123"/>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736847"/>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87400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87400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ai-send.png"/>
          <p:cNvPicPr>
            <a:picLocks noChangeAspect="1"/>
          </p:cNvPicPr>
          <p:nvPr/>
        </p:nvPicPr>
        <p:blipFill>
          <a:blip r:embed="rId5"/>
          <a:stretch>
            <a:fillRect/>
          </a:stretch>
        </p:blipFill>
        <p:spPr>
          <a:xfrm>
            <a:off x="1417319" y="3782567"/>
            <a:ext cx="640080" cy="640080"/>
          </a:xfrm>
          <a:prstGeom prst="rect">
            <a:avLst/>
          </a:prstGeom>
        </p:spPr>
      </p:pic>
      <p:sp>
        <p:nvSpPr>
          <p:cNvPr id="18" name="TextBox 17"/>
          <p:cNvSpPr txBox="1"/>
          <p:nvPr/>
        </p:nvSpPr>
        <p:spPr>
          <a:xfrm>
            <a:off x="2240280" y="3736847"/>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Send it, the face and voice match</a:t>
            </a:r>
          </a:p>
        </p:txBody>
      </p:sp>
      <p:sp>
        <p:nvSpPr>
          <p:cNvPr id="19" name="Rectangle 18"/>
          <p:cNvSpPr/>
          <p:nvPr/>
        </p:nvSpPr>
        <p:spPr>
          <a:xfrm>
            <a:off x="640080" y="4742688"/>
            <a:ext cx="10911535" cy="1444752"/>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925568"/>
            <a:ext cx="10454335" cy="1261872"/>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E7A45"/>
                </a:solidFill>
                <a:latin typeface="Helvetica"/>
              </a:rPr>
              <a:t>Why: </a:t>
            </a:r>
            <a:r>
              <a:rPr sz="2400" b="0" i="0">
                <a:solidFill>
                  <a:srgbClr val="14233A"/>
                </a:solidFill>
                <a:latin typeface="Helvetica"/>
              </a:rPr>
              <a:t>The FBI (Federal Bureau of Investigation) warns that criminals use AI (artificial intelligence) to fake live video calls that appear to come from company leaders. A call back and two approvers stop the scam.</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10545775"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Artificial intelligence (AI)</a:t>
            </a:r>
          </a:p>
          <a:p>
            <a:pPr algn="l">
              <a:lnSpc>
                <a:spcPts val="2477"/>
              </a:lnSpc>
              <a:spcBef>
                <a:spcPts val="0"/>
              </a:spcBef>
              <a:spcAft>
                <a:spcPts val="0"/>
              </a:spcAft>
            </a:pPr>
            <a:r>
              <a:rPr sz="2100" b="0" i="0">
                <a:solidFill>
                  <a:srgbClr val="14233A"/>
                </a:solidFill>
                <a:latin typeface="Helvetica"/>
              </a:rPr>
              <a:t>One word for a whole family of computer tools that find patterns in many examples and use them to make answers, suggestions, or decisions. It is not new: the name dates to the 1950s.</a:t>
            </a:r>
          </a:p>
        </p:txBody>
      </p:sp>
      <p:sp>
        <p:nvSpPr>
          <p:cNvPr id="8" name="Rectangle 7"/>
          <p:cNvSpPr/>
          <p:nvPr/>
        </p:nvSpPr>
        <p:spPr>
          <a:xfrm>
            <a:off x="640080"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914400" y="4064507"/>
            <a:ext cx="10545775"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Data sovereignty</a:t>
            </a:r>
          </a:p>
          <a:p>
            <a:pPr algn="l">
              <a:lnSpc>
                <a:spcPts val="2477"/>
              </a:lnSpc>
              <a:spcBef>
                <a:spcPts val="0"/>
              </a:spcBef>
              <a:spcAft>
                <a:spcPts val="0"/>
              </a:spcAft>
            </a:pPr>
            <a:r>
              <a:rPr sz="2100" b="0" i="0">
                <a:solidFill>
                  <a:srgbClr val="14233A"/>
                </a:solidFill>
                <a:latin typeface="Helvetica"/>
              </a:rPr>
              <a:t>The right of a Native nation to govern the collection, ownership, and use of its own information.</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10545775"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Data label</a:t>
            </a:r>
          </a:p>
          <a:p>
            <a:pPr algn="l">
              <a:lnSpc>
                <a:spcPts val="2477"/>
              </a:lnSpc>
              <a:spcBef>
                <a:spcPts val="0"/>
              </a:spcBef>
              <a:spcAft>
                <a:spcPts val="0"/>
              </a:spcAft>
            </a:pPr>
            <a:r>
              <a:rPr sz="2100" b="0" i="0">
                <a:solidFill>
                  <a:srgbClr val="14233A"/>
                </a:solidFill>
                <a:latin typeface="Helvetica"/>
              </a:rPr>
              <a:t>One of five places that decide how information is handled: Public, Internal, Private, Regulated, and Sacred.</a:t>
            </a:r>
          </a:p>
        </p:txBody>
      </p:sp>
      <p:sp>
        <p:nvSpPr>
          <p:cNvPr id="8" name="Rectangle 7"/>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914400" y="4064507"/>
            <a:ext cx="10545775"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Sacred</a:t>
            </a:r>
          </a:p>
          <a:p>
            <a:pPr algn="l">
              <a:lnSpc>
                <a:spcPts val="2477"/>
              </a:lnSpc>
              <a:spcBef>
                <a:spcPts val="0"/>
              </a:spcBef>
              <a:spcAft>
                <a:spcPts val="0"/>
              </a:spcAft>
            </a:pPr>
            <a:r>
              <a:rPr sz="2100" b="0" i="0">
                <a:solidFill>
                  <a:srgbClr val="14233A"/>
                </a:solidFill>
                <a:latin typeface="Helvetica"/>
              </a:rPr>
              <a:t>Cultural, ceremonial, and sacred knowledge. It stays out of AI unless the bodies your Nation chooses, such as a cultural committee, Elders, the Tribal Historic Preservation Officer, and the Council, approve a specific use.</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2035809"/>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Tribal Historic Preservation Officer (THPO)</a:t>
            </a:r>
          </a:p>
          <a:p>
            <a:pPr algn="l">
              <a:lnSpc>
                <a:spcPts val="2477"/>
              </a:lnSpc>
              <a:spcBef>
                <a:spcPts val="0"/>
              </a:spcBef>
              <a:spcAft>
                <a:spcPts val="0"/>
              </a:spcAft>
            </a:pPr>
            <a:r>
              <a:rPr sz="2100" b="0" i="0">
                <a:solidFill>
                  <a:srgbClr val="14233A"/>
                </a:solidFill>
                <a:latin typeface="Helvetica"/>
              </a:rPr>
              <a:t>The tribal official who protects the tribe's historic and cultural places and helps decide how cultural information is used.</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CARE Principles</a:t>
            </a:r>
          </a:p>
          <a:p>
            <a:pPr algn="l">
              <a:lnSpc>
                <a:spcPts val="2477"/>
              </a:lnSpc>
              <a:spcBef>
                <a:spcPts val="0"/>
              </a:spcBef>
              <a:spcAft>
                <a:spcPts val="0"/>
              </a:spcAft>
            </a:pPr>
            <a:r>
              <a:rPr sz="2100" b="0" i="0">
                <a:solidFill>
                  <a:srgbClr val="14233A"/>
                </a:solidFill>
                <a:latin typeface="Helvetica"/>
              </a:rPr>
              <a:t>Four principles for Indigenous data: Collective benefit, Authority to control, Responsibility, and Ethics.</a:t>
            </a:r>
          </a:p>
        </p:txBody>
      </p:sp>
      <p:sp>
        <p:nvSpPr>
          <p:cNvPr id="10" name="Rectangle 9"/>
          <p:cNvSpPr/>
          <p:nvPr/>
        </p:nvSpPr>
        <p:spPr>
          <a:xfrm>
            <a:off x="640080" y="4018787"/>
            <a:ext cx="91440" cy="2350515"/>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Traditional Knowledge (TK) Labels</a:t>
            </a:r>
          </a:p>
          <a:p>
            <a:pPr algn="l">
              <a:lnSpc>
                <a:spcPts val="2477"/>
              </a:lnSpc>
              <a:spcBef>
                <a:spcPts val="0"/>
              </a:spcBef>
              <a:spcAft>
                <a:spcPts val="0"/>
              </a:spcAft>
            </a:pPr>
            <a:r>
              <a:rPr sz="2100" b="0" i="0">
                <a:solidFill>
                  <a:srgbClr val="14233A"/>
                </a:solidFill>
                <a:latin typeface="Helvetica"/>
              </a:rPr>
              <a:t>Traditional Knowledge Labels from the Local Contexts project that show a community's rules for who may see and use its knowledge.</a:t>
            </a:r>
          </a:p>
        </p:txBody>
      </p:sp>
      <p:sp>
        <p:nvSpPr>
          <p:cNvPr id="12" name="Rectangle 11"/>
          <p:cNvSpPr/>
          <p:nvPr/>
        </p:nvSpPr>
        <p:spPr>
          <a:xfrm>
            <a:off x="6233007"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Automation bias</a:t>
            </a:r>
          </a:p>
          <a:p>
            <a:pPr algn="l">
              <a:lnSpc>
                <a:spcPts val="2477"/>
              </a:lnSpc>
              <a:spcBef>
                <a:spcPts val="0"/>
              </a:spcBef>
              <a:spcAft>
                <a:spcPts val="0"/>
              </a:spcAft>
            </a:pPr>
            <a:r>
              <a:rPr sz="2100" b="0" i="0">
                <a:solidFill>
                  <a:srgbClr val="14233A"/>
                </a:solidFill>
                <a:latin typeface="Helvetica"/>
              </a:rPr>
              <a:t>Trusting a machine more than what you can see for yourself.</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10545775"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Prompt injection</a:t>
            </a:r>
          </a:p>
          <a:p>
            <a:pPr algn="l">
              <a:lnSpc>
                <a:spcPts val="2477"/>
              </a:lnSpc>
              <a:spcBef>
                <a:spcPts val="0"/>
              </a:spcBef>
              <a:spcAft>
                <a:spcPts val="0"/>
              </a:spcAft>
            </a:pPr>
            <a:r>
              <a:rPr sz="2100" b="0" i="0">
                <a:solidFill>
                  <a:srgbClr val="14233A"/>
                </a:solidFill>
                <a:latin typeface="Helvetica"/>
              </a:rPr>
              <a:t>Hidden words in a document or email that try to trick an AI into doing something it should not.</a:t>
            </a:r>
          </a:p>
        </p:txBody>
      </p:sp>
      <p:sp>
        <p:nvSpPr>
          <p:cNvPr id="8" name="Rectangle 7"/>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914400" y="4064507"/>
            <a:ext cx="10545775"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Human in the loop</a:t>
            </a:r>
          </a:p>
          <a:p>
            <a:pPr algn="l">
              <a:lnSpc>
                <a:spcPts val="2477"/>
              </a:lnSpc>
              <a:spcBef>
                <a:spcPts val="0"/>
              </a:spcBef>
              <a:spcAft>
                <a:spcPts val="0"/>
              </a:spcAft>
            </a:pPr>
            <a:r>
              <a:rPr sz="2100" b="0" i="0">
                <a:solidFill>
                  <a:srgbClr val="14233A"/>
                </a:solidFill>
                <a:latin typeface="Helvetica"/>
              </a:rPr>
              <a:t>A trained person checks and approves what the AI produces before it has any effect. Nothing is sent, paid, filed, or changed, and no decision about a person is made, until that person approves, and their name goes on the record.</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Risk level (tier)</a:t>
            </a:r>
          </a:p>
          <a:p>
            <a:pPr algn="l">
              <a:lnSpc>
                <a:spcPts val="2477"/>
              </a:lnSpc>
              <a:spcBef>
                <a:spcPts val="0"/>
              </a:spcBef>
              <a:spcAft>
                <a:spcPts val="0"/>
              </a:spcAft>
            </a:pPr>
            <a:r>
              <a:rPr sz="2100" b="0" i="0">
                <a:solidFill>
                  <a:srgbClr val="14233A"/>
                </a:solidFill>
                <a:latin typeface="Helvetica"/>
              </a:rPr>
              <a:t>One of four levels, from low to not allowed, that sets how much approval an AI use needs.</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High-impact AI</a:t>
            </a:r>
          </a:p>
          <a:p>
            <a:pPr algn="l">
              <a:lnSpc>
                <a:spcPts val="2477"/>
              </a:lnSpc>
              <a:spcBef>
                <a:spcPts val="0"/>
              </a:spcBef>
              <a:spcAft>
                <a:spcPts val="0"/>
              </a:spcAft>
            </a:pPr>
            <a:r>
              <a:rPr sz="2100" b="0" i="0">
                <a:solidFill>
                  <a:srgbClr val="14233A"/>
                </a:solidFill>
                <a:latin typeface="Helvetica"/>
              </a:rPr>
              <a:t>AI that could shape a decision about someone's health, benefits, children, justice, job, housing, water system, or culture.</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Gate</a:t>
            </a:r>
          </a:p>
          <a:p>
            <a:pPr algn="l">
              <a:lnSpc>
                <a:spcPts val="2477"/>
              </a:lnSpc>
              <a:spcBef>
                <a:spcPts val="0"/>
              </a:spcBef>
              <a:spcAft>
                <a:spcPts val="0"/>
              </a:spcAft>
            </a:pPr>
            <a:r>
              <a:rPr sz="2100" b="0" i="0">
                <a:solidFill>
                  <a:srgbClr val="14233A"/>
                </a:solidFill>
                <a:latin typeface="Helvetica"/>
              </a:rPr>
              <a:t>One of six check points every AI tool passes: ask, plan, test, approve, watch, and retire.</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AI impact assessment</a:t>
            </a:r>
          </a:p>
          <a:p>
            <a:pPr algn="l">
              <a:lnSpc>
                <a:spcPts val="2477"/>
              </a:lnSpc>
              <a:spcBef>
                <a:spcPts val="0"/>
              </a:spcBef>
              <a:spcAft>
                <a:spcPts val="0"/>
              </a:spcAft>
            </a:pPr>
            <a:r>
              <a:rPr sz="2100" b="0" i="0">
                <a:solidFill>
                  <a:srgbClr val="14233A"/>
                </a:solidFill>
                <a:latin typeface="Helvetica"/>
              </a:rPr>
              <a:t>A short report on what an AI tool is for, what information it uses, its risks, testing, and who approved it.</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Vendor lock-in</a:t>
            </a:r>
          </a:p>
          <a:p>
            <a:pPr algn="l">
              <a:lnSpc>
                <a:spcPts val="2477"/>
              </a:lnSpc>
              <a:spcBef>
                <a:spcPts val="0"/>
              </a:spcBef>
              <a:spcAft>
                <a:spcPts val="0"/>
              </a:spcAft>
            </a:pPr>
            <a:r>
              <a:rPr sz="2100" b="0" i="0">
                <a:solidFill>
                  <a:srgbClr val="14233A"/>
                </a:solidFill>
                <a:latin typeface="Helvetica"/>
              </a:rPr>
              <a:t>When it is hard to leave a company's product because your data or work is stuck in it.</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Full cost</a:t>
            </a:r>
          </a:p>
          <a:p>
            <a:pPr algn="l">
              <a:lnSpc>
                <a:spcPts val="2477"/>
              </a:lnSpc>
              <a:spcBef>
                <a:spcPts val="0"/>
              </a:spcBef>
              <a:spcAft>
                <a:spcPts val="0"/>
              </a:spcAft>
            </a:pPr>
            <a:r>
              <a:rPr sz="2100" b="0" i="0">
                <a:solidFill>
                  <a:srgbClr val="14233A"/>
                </a:solidFill>
                <a:latin typeface="Helvetica"/>
              </a:rPr>
              <a:t>Everything an AI tool really costs: the price, equipment, training, support, data fees, and staff time, over the years we use it.</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NIST: AI Risk Management Framework</a:t>
            </a:r>
          </a:p>
          <a:p>
            <a:pPr algn="l">
              <a:lnSpc>
                <a:spcPts val="2595"/>
              </a:lnSpc>
              <a:spcBef>
                <a:spcPts val="0"/>
              </a:spcBef>
              <a:spcAft>
                <a:spcPts val="0"/>
              </a:spcAft>
            </a:pPr>
            <a:r>
              <a:rPr sz="2200" b="0" i="0">
                <a:solidFill>
                  <a:srgbClr val="3E5547"/>
                </a:solidFill>
                <a:latin typeface="Helvetica"/>
              </a:rPr>
              <a:t>The free federal framework for managing AI risks, with a Generative AI Profile.</a:t>
            </a:r>
          </a:p>
          <a:p>
            <a:pPr algn="l">
              <a:lnSpc>
                <a:spcPts val="2124"/>
              </a:lnSpc>
              <a:spcBef>
                <a:spcPts val="0"/>
              </a:spcBef>
              <a:spcAft>
                <a:spcPts val="0"/>
              </a:spcAft>
            </a:pPr>
            <a:r>
              <a:rPr sz="1800" b="0" i="0">
                <a:solidFill>
                  <a:srgbClr val="0E7C93"/>
                </a:solidFill>
                <a:latin typeface="Helvetica"/>
                <a:hlinkClick r:id="rId3"/>
              </a:rPr>
              <a:t>https://www.nist.gov/itl/ai-risk-management-framework</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85470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Carroll et al.: The CARE Principles for Indigenous Data Governance</a:t>
            </a:r>
          </a:p>
          <a:p>
            <a:pPr algn="l">
              <a:lnSpc>
                <a:spcPts val="2595"/>
              </a:lnSpc>
              <a:spcBef>
                <a:spcPts val="0"/>
              </a:spcBef>
              <a:spcAft>
                <a:spcPts val="0"/>
              </a:spcAft>
            </a:pPr>
            <a:r>
              <a:rPr sz="2200" b="0" i="0">
                <a:solidFill>
                  <a:srgbClr val="3E5547"/>
                </a:solidFill>
                <a:latin typeface="Helvetica"/>
              </a:rPr>
              <a:t>The article that sets out Collective benefit, Authority to control, Responsibility, and Ethics.</a:t>
            </a:r>
          </a:p>
          <a:p>
            <a:pPr algn="l">
              <a:lnSpc>
                <a:spcPts val="2124"/>
              </a:lnSpc>
              <a:spcBef>
                <a:spcPts val="0"/>
              </a:spcBef>
              <a:spcAft>
                <a:spcPts val="0"/>
              </a:spcAft>
            </a:pPr>
            <a:r>
              <a:rPr sz="1800" b="0" i="0">
                <a:solidFill>
                  <a:srgbClr val="0E7C93"/>
                </a:solidFill>
                <a:latin typeface="Helvetica"/>
                <a:hlinkClick r:id="rId4"/>
              </a:rPr>
              <a:t>https://doi.org/10.5334/dsj-2020-043</a:t>
            </a:r>
          </a:p>
        </p:txBody>
      </p:sp>
      <p:sp>
        <p:nvSpPr>
          <p:cNvPr id="10" name="Oval 9"/>
          <p:cNvSpPr/>
          <p:nvPr/>
        </p:nvSpPr>
        <p:spPr>
          <a:xfrm>
            <a:off x="768096" y="4401057"/>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4288536"/>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Local Contexts: Traditional Knowledge (TK) Labels</a:t>
            </a:r>
          </a:p>
          <a:p>
            <a:pPr algn="l">
              <a:lnSpc>
                <a:spcPts val="2595"/>
              </a:lnSpc>
              <a:spcBef>
                <a:spcPts val="0"/>
              </a:spcBef>
              <a:spcAft>
                <a:spcPts val="0"/>
              </a:spcAft>
            </a:pPr>
            <a:r>
              <a:rPr sz="2200" b="0" i="0">
                <a:solidFill>
                  <a:srgbClr val="3E5547"/>
                </a:solidFill>
                <a:latin typeface="Helvetica"/>
              </a:rPr>
              <a:t>Labels a community can use to show its rules for its own knowledge.</a:t>
            </a:r>
          </a:p>
          <a:p>
            <a:pPr algn="l">
              <a:lnSpc>
                <a:spcPts val="2124"/>
              </a:lnSpc>
              <a:spcBef>
                <a:spcPts val="0"/>
              </a:spcBef>
              <a:spcAft>
                <a:spcPts val="0"/>
              </a:spcAft>
            </a:pPr>
            <a:r>
              <a:rPr sz="1800" b="0" i="0">
                <a:solidFill>
                  <a:srgbClr val="0E7C93"/>
                </a:solidFill>
                <a:latin typeface="Helvetica"/>
                <a:hlinkClick r:id="rId5"/>
              </a:rPr>
              <a:t>https://localcontexts.org/labels/traditional-knowledge-labels/</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UK NCSC: Prompt injection is not SQL injection</a:t>
            </a:r>
          </a:p>
          <a:p>
            <a:pPr algn="l">
              <a:lnSpc>
                <a:spcPts val="2595"/>
              </a:lnSpc>
              <a:spcBef>
                <a:spcPts val="0"/>
              </a:spcBef>
              <a:spcAft>
                <a:spcPts val="0"/>
              </a:spcAft>
            </a:pPr>
            <a:r>
              <a:rPr sz="2200" b="0" i="0">
                <a:solidFill>
                  <a:srgbClr val="3E5547"/>
                </a:solidFill>
                <a:latin typeface="Helvetica"/>
              </a:rPr>
              <a:t>Why hidden instructions may never be fully fixed, and how to limit the harm.</a:t>
            </a:r>
          </a:p>
          <a:p>
            <a:pPr algn="l">
              <a:lnSpc>
                <a:spcPts val="2124"/>
              </a:lnSpc>
              <a:spcBef>
                <a:spcPts val="0"/>
              </a:spcBef>
              <a:spcAft>
                <a:spcPts val="0"/>
              </a:spcAft>
            </a:pPr>
            <a:r>
              <a:rPr sz="1800" b="0" i="0">
                <a:solidFill>
                  <a:srgbClr val="0E7C93"/>
                </a:solidFill>
                <a:latin typeface="Helvetica"/>
                <a:hlinkClick r:id="rId3"/>
              </a:rPr>
              <a:t>https://www.ncsc.gov.uk/blog-post/prompt-injection-is-not-sql-injection</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IEA: Energy and AI</a:t>
            </a:r>
          </a:p>
          <a:p>
            <a:pPr algn="l">
              <a:lnSpc>
                <a:spcPts val="2595"/>
              </a:lnSpc>
              <a:spcBef>
                <a:spcPts val="0"/>
              </a:spcBef>
              <a:spcAft>
                <a:spcPts val="0"/>
              </a:spcAft>
            </a:pPr>
            <a:r>
              <a:rPr sz="2200" b="0" i="0">
                <a:solidFill>
                  <a:srgbClr val="3E5547"/>
                </a:solidFill>
                <a:latin typeface="Helvetica"/>
              </a:rPr>
              <a:t>How much electricity data centers and AI use now, and may use by 2030.</a:t>
            </a:r>
          </a:p>
          <a:p>
            <a:pPr algn="l">
              <a:lnSpc>
                <a:spcPts val="2124"/>
              </a:lnSpc>
              <a:spcBef>
                <a:spcPts val="0"/>
              </a:spcBef>
              <a:spcAft>
                <a:spcPts val="0"/>
              </a:spcAft>
            </a:pPr>
            <a:r>
              <a:rPr sz="1800" b="0" i="0">
                <a:solidFill>
                  <a:srgbClr val="0E7C93"/>
                </a:solidFill>
                <a:latin typeface="Helvetica"/>
                <a:hlinkClick r:id="rId4"/>
              </a:rPr>
              <a:t>https://www.iea.org/reports/energy-and-ai</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CISA: Artificial Intelligence</a:t>
            </a:r>
          </a:p>
          <a:p>
            <a:pPr algn="l">
              <a:lnSpc>
                <a:spcPts val="2595"/>
              </a:lnSpc>
              <a:spcBef>
                <a:spcPts val="0"/>
              </a:spcBef>
              <a:spcAft>
                <a:spcPts val="0"/>
              </a:spcAft>
            </a:pPr>
            <a:r>
              <a:rPr sz="2200" b="0" i="0">
                <a:solidFill>
                  <a:srgbClr val="3E5547"/>
                </a:solidFill>
                <a:latin typeface="Helvetica"/>
              </a:rPr>
              <a:t>The national cyber defense agency's AI guidance and publications.</a:t>
            </a:r>
          </a:p>
          <a:p>
            <a:pPr algn="l">
              <a:lnSpc>
                <a:spcPts val="2124"/>
              </a:lnSpc>
              <a:spcBef>
                <a:spcPts val="0"/>
              </a:spcBef>
              <a:spcAft>
                <a:spcPts val="0"/>
              </a:spcAft>
            </a:pPr>
            <a:r>
              <a:rPr sz="1800" b="0" i="0">
                <a:solidFill>
                  <a:srgbClr val="0E7C93"/>
                </a:solidFill>
                <a:latin typeface="Helvetica"/>
                <a:hlinkClick r:id="rId5"/>
              </a:rPr>
              <a:t>https://www.cisa.gov/ai</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Program tools (free downloads)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95323"/>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AI Use Review Checklist (Word)</a:t>
            </a:r>
            <a:r>
              <a:rPr sz="2600" b="1" i="0">
                <a:solidFill>
                  <a:srgbClr val="0E7C93"/>
                </a:solidFill>
                <a:latin typeface="Helvetica"/>
              </a:rPr>
              <a:t>  (DOCX)</a:t>
            </a:r>
          </a:p>
          <a:p>
            <a:pPr algn="l">
              <a:lnSpc>
                <a:spcPts val="2595"/>
              </a:lnSpc>
              <a:spcBef>
                <a:spcPts val="0"/>
              </a:spcBef>
              <a:spcAft>
                <a:spcPts val="0"/>
              </a:spcAft>
            </a:pPr>
            <a:r>
              <a:rPr sz="2200" b="0" i="0">
                <a:solidFill>
                  <a:srgbClr val="3E5547"/>
                </a:solidFill>
                <a:latin typeface="Helvetica"/>
              </a:rPr>
              <a:t>The four risk levels and six gates as a checklist, with sign-off lines. A sample to adapt with legal counsel.</a:t>
            </a:r>
          </a:p>
        </p:txBody>
      </p:sp>
      <p:sp>
        <p:nvSpPr>
          <p:cNvPr id="8" name="Oval 7"/>
          <p:cNvSpPr/>
          <p:nvPr/>
        </p:nvSpPr>
        <p:spPr>
          <a:xfrm>
            <a:off x="768096" y="260629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93772"/>
            <a:ext cx="10253167" cy="865632"/>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AI Use Review Checklist (PDF)</a:t>
            </a:r>
            <a:r>
              <a:rPr sz="2600" b="1" i="0">
                <a:solidFill>
                  <a:srgbClr val="0E7C93"/>
                </a:solidFill>
                <a:latin typeface="Helvetica"/>
              </a:rPr>
              <a:t>  (PDF)</a:t>
            </a:r>
          </a:p>
          <a:p>
            <a:pPr algn="l">
              <a:lnSpc>
                <a:spcPts val="2595"/>
              </a:lnSpc>
              <a:spcBef>
                <a:spcPts val="0"/>
              </a:spcBef>
              <a:spcAft>
                <a:spcPts val="0"/>
              </a:spcAft>
            </a:pPr>
            <a:r>
              <a:rPr sz="2200" b="0" i="0">
                <a:solidFill>
                  <a:srgbClr val="3E5547"/>
                </a:solidFill>
                <a:latin typeface="Helvetica"/>
              </a:rPr>
              <a:t>The same checklist, ready to print.</a:t>
            </a:r>
          </a:p>
        </p:txBody>
      </p:sp>
      <p:sp>
        <p:nvSpPr>
          <p:cNvPr id="10" name="Oval 9"/>
          <p:cNvSpPr/>
          <p:nvPr/>
        </p:nvSpPr>
        <p:spPr>
          <a:xfrm>
            <a:off x="768096" y="3471926"/>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359404"/>
            <a:ext cx="10253167" cy="1195323"/>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Questions to Ask an AI Vendor (Word)</a:t>
            </a:r>
            <a:r>
              <a:rPr sz="2600" b="1" i="0">
                <a:solidFill>
                  <a:srgbClr val="0E7C93"/>
                </a:solidFill>
                <a:latin typeface="Helvetica"/>
              </a:rPr>
              <a:t>  (DOCX)</a:t>
            </a:r>
          </a:p>
          <a:p>
            <a:pPr algn="l">
              <a:lnSpc>
                <a:spcPts val="2595"/>
              </a:lnSpc>
              <a:spcBef>
                <a:spcPts val="0"/>
              </a:spcBef>
              <a:spcAft>
                <a:spcPts val="0"/>
              </a:spcAft>
            </a:pPr>
            <a:r>
              <a:rPr sz="2200" b="0" i="0">
                <a:solidFill>
                  <a:srgbClr val="3E5547"/>
                </a:solidFill>
                <a:latin typeface="Helvetica"/>
              </a:rPr>
              <a:t>Questions on testing, data, security, cost, and a way out, with space for the vendor's answers.</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Program tools (free downloads)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865632"/>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Questions to Ask an AI Vendor (PDF)</a:t>
            </a:r>
            <a:r>
              <a:rPr sz="2600" b="1" i="0">
                <a:solidFill>
                  <a:srgbClr val="0E7C93"/>
                </a:solidFill>
                <a:latin typeface="Helvetica"/>
              </a:rPr>
              <a:t>  (PDF)</a:t>
            </a:r>
          </a:p>
          <a:p>
            <a:pPr algn="l">
              <a:lnSpc>
                <a:spcPts val="2595"/>
              </a:lnSpc>
              <a:spcBef>
                <a:spcPts val="0"/>
              </a:spcBef>
              <a:spcAft>
                <a:spcPts val="0"/>
              </a:spcAft>
            </a:pPr>
            <a:r>
              <a:rPr sz="2200" b="0" i="0">
                <a:solidFill>
                  <a:srgbClr val="3E5547"/>
                </a:solidFill>
                <a:latin typeface="Helvetica"/>
              </a:rPr>
              <a:t>The same questions, ready to print and bring to a vendor meeting.</a:t>
            </a:r>
          </a:p>
        </p:txBody>
      </p:sp>
      <p:sp>
        <p:nvSpPr>
          <p:cNvPr id="8" name="Oval 7"/>
          <p:cNvSpPr/>
          <p:nvPr/>
        </p:nvSpPr>
        <p:spPr>
          <a:xfrm>
            <a:off x="768096" y="227660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164080"/>
            <a:ext cx="10253167" cy="1195323"/>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Staff AI Quick Card</a:t>
            </a:r>
            <a:r>
              <a:rPr sz="2600" b="1" i="0">
                <a:solidFill>
                  <a:srgbClr val="0E7C93"/>
                </a:solidFill>
                <a:latin typeface="Helvetica"/>
              </a:rPr>
              <a:t>  (PDF)</a:t>
            </a:r>
          </a:p>
          <a:p>
            <a:pPr algn="l">
              <a:lnSpc>
                <a:spcPts val="2595"/>
              </a:lnSpc>
              <a:spcBef>
                <a:spcPts val="0"/>
              </a:spcBef>
              <a:spcAft>
                <a:spcPts val="0"/>
              </a:spcAft>
            </a:pPr>
            <a:r>
              <a:rPr sz="2200" b="0" i="0">
                <a:solidFill>
                  <a:srgbClr val="3E5547"/>
                </a:solidFill>
                <a:latin typeface="Helvetica"/>
              </a:rPr>
              <a:t>One page for every desk: the community board test and four checks before you send.</a:t>
            </a:r>
          </a:p>
        </p:txBody>
      </p:sp>
      <p:sp>
        <p:nvSpPr>
          <p:cNvPr id="10" name="Oval 9"/>
          <p:cNvSpPr/>
          <p:nvPr/>
        </p:nvSpPr>
        <p:spPr>
          <a:xfrm>
            <a:off x="768096" y="3471926"/>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359403"/>
            <a:ext cx="10253167" cy="1195323"/>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AI Training Sign-off Tracker</a:t>
            </a:r>
            <a:r>
              <a:rPr sz="2600" b="1" i="0">
                <a:solidFill>
                  <a:srgbClr val="0E7C93"/>
                </a:solidFill>
                <a:latin typeface="Helvetica"/>
              </a:rPr>
              <a:t>  (XLSX)</a:t>
            </a:r>
          </a:p>
          <a:p>
            <a:pPr algn="l">
              <a:lnSpc>
                <a:spcPts val="2595"/>
              </a:lnSpc>
              <a:spcBef>
                <a:spcPts val="0"/>
              </a:spcBef>
              <a:spcAft>
                <a:spcPts val="0"/>
              </a:spcAft>
            </a:pPr>
            <a:r>
              <a:rPr sz="2200" b="0" i="0">
                <a:solidFill>
                  <a:srgbClr val="3E5547"/>
                </a:solidFill>
                <a:latin typeface="Helvetica"/>
              </a:rPr>
              <a:t>Track staff, classes, dates, quiz scores, and supervisor sign-off, with a summary.</a:t>
            </a:r>
          </a:p>
        </p:txBody>
      </p:sp>
      <p:sp>
        <p:nvSpPr>
          <p:cNvPr id="12" name="TextBox 11"/>
          <p:cNvSpPr txBox="1"/>
          <p:nvPr/>
        </p:nvSpPr>
        <p:spPr>
          <a:xfrm>
            <a:off x="640080" y="4554728"/>
            <a:ext cx="10911535" cy="416051"/>
          </a:xfrm>
          <a:prstGeom prst="rect">
            <a:avLst/>
          </a:prstGeom>
          <a:noFill/>
        </p:spPr>
        <p:txBody>
          <a:bodyPr wrap="square" lIns="36576" rIns="36576" tIns="0" bIns="0" anchor="t">
            <a:noAutofit/>
          </a:bodyPr>
          <a:lstStyle/>
          <a:p>
            <a:pPr algn="l">
              <a:lnSpc>
                <a:spcPts val="2124"/>
              </a:lnSpc>
              <a:spcBef>
                <a:spcPts val="0"/>
              </a:spcBef>
              <a:spcAft>
                <a:spcPts val="0"/>
              </a:spcAft>
            </a:pPr>
            <a:r>
              <a:rPr sz="1800" b="0" i="1">
                <a:solidFill>
                  <a:srgbClr val="3E5547"/>
                </a:solidFill>
                <a:latin typeface="Helvetica"/>
              </a:rPr>
              <a:t>Download at www.numu.tech/learning-center/ai-council.html</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Teaching this class: lesson plan (Two 60-minute sessions)</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7" name="TextBox 6"/>
          <p:cNvSpPr txBox="1"/>
          <p:nvPr/>
        </p:nvSpPr>
        <p:spPr>
          <a:xfrm>
            <a:off x="1673304" y="1298448"/>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Session 1. Read the truck story. Ask: what AI do our departments already use?</a:t>
            </a:r>
          </a:p>
        </p:txBody>
      </p:sp>
      <p:sp>
        <p:nvSpPr>
          <p:cNvPr id="8" name="TextBox 7"/>
          <p:cNvSpPr txBox="1"/>
          <p:nvPr/>
        </p:nvSpPr>
        <p:spPr>
          <a:xfrm>
            <a:off x="640080" y="2104136"/>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20 min</a:t>
            </a:r>
          </a:p>
        </p:txBody>
      </p:sp>
      <p:sp>
        <p:nvSpPr>
          <p:cNvPr id="9" name="TextBox 8"/>
          <p:cNvSpPr txBox="1"/>
          <p:nvPr/>
        </p:nvSpPr>
        <p:spPr>
          <a:xfrm>
            <a:off x="1673304" y="2104136"/>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1: water, five places, and the sacred path. Ask which bodies approve uses of cultural information in your Nation.</a:t>
            </a:r>
          </a:p>
        </p:txBody>
      </p:sp>
      <p:sp>
        <p:nvSpPr>
          <p:cNvPr id="10" name="TextBox 9"/>
          <p:cNvSpPr txBox="1"/>
          <p:nvPr/>
        </p:nvSpPr>
        <p:spPr>
          <a:xfrm>
            <a:off x="640080" y="2909824"/>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20 min</a:t>
            </a:r>
          </a:p>
        </p:txBody>
      </p:sp>
      <p:sp>
        <p:nvSpPr>
          <p:cNvPr id="11" name="TextBox 10"/>
          <p:cNvSpPr txBox="1"/>
          <p:nvPr/>
        </p:nvSpPr>
        <p:spPr>
          <a:xfrm>
            <a:off x="1673304" y="2909824"/>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2: risks and guards. Walk through the human in the loop picture with a real task, like answering a member's letter.</a:t>
            </a:r>
          </a:p>
        </p:txBody>
      </p:sp>
      <p:sp>
        <p:nvSpPr>
          <p:cNvPr id="12" name="TextBox 11"/>
          <p:cNvSpPr txBox="1"/>
          <p:nvPr/>
        </p:nvSpPr>
        <p:spPr>
          <a:xfrm>
            <a:off x="640080" y="3715512"/>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15 min</a:t>
            </a:r>
          </a:p>
        </p:txBody>
      </p:sp>
      <p:sp>
        <p:nvSpPr>
          <p:cNvPr id="13" name="TextBox 12"/>
          <p:cNvSpPr txBox="1"/>
          <p:nvPr/>
        </p:nvSpPr>
        <p:spPr>
          <a:xfrm>
            <a:off x="1673304" y="3715512"/>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Sort five real examples from your departments into the five places. End Session 1.</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2713"/>
              </a:lnSpc>
              <a:spcBef>
                <a:spcPts val="0"/>
              </a:spcBef>
              <a:spcAft>
                <a:spcPts val="0"/>
              </a:spcAft>
            </a:pPr>
            <a:r>
              <a:rPr sz="2300" b="1" i="0">
                <a:solidFill>
                  <a:srgbClr val="FFFFFF"/>
                </a:solidFill>
                <a:latin typeface="Helvetica"/>
              </a:rPr>
              <a:t>Teaching this class: lesson plan (Two 60-minute sessions)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7" name="TextBox 6"/>
          <p:cNvSpPr txBox="1"/>
          <p:nvPr/>
        </p:nvSpPr>
        <p:spPr>
          <a:xfrm>
            <a:off x="1673304" y="1298448"/>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Session 2. Part 3: risk levels and gates. Run one real AI request through the checklist together.</a:t>
            </a:r>
          </a:p>
        </p:txBody>
      </p:sp>
      <p:sp>
        <p:nvSpPr>
          <p:cNvPr id="8" name="TextBox 7"/>
          <p:cNvSpPr txBox="1"/>
          <p:nvPr/>
        </p:nvSpPr>
        <p:spPr>
          <a:xfrm>
            <a:off x="640080" y="2104136"/>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20 min</a:t>
            </a:r>
          </a:p>
        </p:txBody>
      </p:sp>
      <p:sp>
        <p:nvSpPr>
          <p:cNvPr id="9" name="TextBox 8"/>
          <p:cNvSpPr txBox="1"/>
          <p:nvPr/>
        </p:nvSpPr>
        <p:spPr>
          <a:xfrm>
            <a:off x="1673304" y="2104136"/>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4: people, cost, vendors, and power. Read the vendor questions aloud and decide which ones you would add.</a:t>
            </a:r>
          </a:p>
        </p:txBody>
      </p:sp>
      <p:sp>
        <p:nvSpPr>
          <p:cNvPr id="10" name="TextBox 9"/>
          <p:cNvSpPr txBox="1"/>
          <p:nvPr/>
        </p:nvSpPr>
        <p:spPr>
          <a:xfrm>
            <a:off x="640080" y="2909824"/>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15 min</a:t>
            </a:r>
          </a:p>
        </p:txBody>
      </p:sp>
      <p:sp>
        <p:nvSpPr>
          <p:cNvPr id="11" name="TextBox 10"/>
          <p:cNvSpPr txBox="1"/>
          <p:nvPr/>
        </p:nvSpPr>
        <p:spPr>
          <a:xfrm>
            <a:off x="1673304" y="2909824"/>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5: the garden, the well, and the two staff habits. Hand out the Staff AI Quick Card.</a:t>
            </a:r>
          </a:p>
        </p:txBody>
      </p:sp>
      <p:sp>
        <p:nvSpPr>
          <p:cNvPr id="12" name="TextBox 11"/>
          <p:cNvSpPr txBox="1"/>
          <p:nvPr/>
        </p:nvSpPr>
        <p:spPr>
          <a:xfrm>
            <a:off x="640080" y="3715512"/>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15 min</a:t>
            </a:r>
          </a:p>
        </p:txBody>
      </p:sp>
      <p:sp>
        <p:nvSpPr>
          <p:cNvPr id="13" name="TextBox 12"/>
          <p:cNvSpPr txBox="1"/>
          <p:nvPr/>
        </p:nvSpPr>
        <p:spPr>
          <a:xfrm>
            <a:off x="1673304" y="3715512"/>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Quiz together, the three Remember cards, and agree on next steps from Try it as a Council.</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materials and discussion</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What you need</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Projector or large TV for the slides</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Printed handouts, one per person</a:t>
            </a:r>
          </a:p>
        </p:txBody>
      </p:sp>
      <p:sp>
        <p:nvSpPr>
          <p:cNvPr id="11" name="Oval 10"/>
          <p:cNvSpPr/>
          <p:nvPr/>
        </p:nvSpPr>
        <p:spPr>
          <a:xfrm>
            <a:off x="768096" y="283895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2756408"/>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Printed copies of the AI Use Review Checklist and Questions to Ask an AI Vendor</a:t>
            </a:r>
          </a:p>
        </p:txBody>
      </p:sp>
      <p:sp>
        <p:nvSpPr>
          <p:cNvPr id="13" name="Oval 12"/>
          <p:cNvSpPr/>
          <p:nvPr/>
        </p:nvSpPr>
        <p:spPr>
          <a:xfrm>
            <a:off x="768096" y="3644646"/>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562096"/>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A list of AI tools and features your departments already use, gathered ahead of time</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Teaching this class: materials and discussion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768096" y="1380997"/>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Optional: your Nation's current data, records, or technology policies</a:t>
            </a:r>
          </a:p>
        </p:txBody>
      </p:sp>
      <p:sp>
        <p:nvSpPr>
          <p:cNvPr id="8" name="TextBox 7"/>
          <p:cNvSpPr txBox="1"/>
          <p:nvPr/>
        </p:nvSpPr>
        <p:spPr>
          <a:xfrm>
            <a:off x="640080" y="1774444"/>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Talk about it</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Which of our information should never leave tribal control, and who decides?</a:t>
            </a:r>
          </a:p>
        </p:txBody>
      </p:sp>
      <p:sp>
        <p:nvSpPr>
          <p:cNvPr id="11" name="Oval 10"/>
          <p:cNvSpPr/>
          <p:nvPr/>
        </p:nvSpPr>
        <p:spPr>
          <a:xfrm>
            <a:off x="768096" y="283895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2756408"/>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Which decisions about members must always be made by a person, and how will we write that down?</a:t>
            </a:r>
          </a:p>
        </p:txBody>
      </p:sp>
      <p:sp>
        <p:nvSpPr>
          <p:cNvPr id="13" name="Oval 12"/>
          <p:cNvSpPr/>
          <p:nvPr/>
        </p:nvSpPr>
        <p:spPr>
          <a:xfrm>
            <a:off x="768096" y="3644646"/>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562096"/>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What is one small, safe first use of AI that would give our staff more time for members?</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numu-logo.png"/>
          <p:cNvPicPr>
            <a:picLocks noChangeAspect="1"/>
          </p:cNvPicPr>
          <p:nvPr/>
        </p:nvPicPr>
        <p:blipFill>
          <a:blip r:embed="rId2"/>
          <a:stretch>
            <a:fillRect/>
          </a:stretch>
        </p:blipFill>
        <p:spPr>
          <a:xfrm>
            <a:off x="5272887" y="1005840"/>
            <a:ext cx="1645920" cy="1645920"/>
          </a:xfrm>
          <a:prstGeom prst="rect">
            <a:avLst/>
          </a:prstGeom>
        </p:spPr>
      </p:pic>
      <p:sp>
        <p:nvSpPr>
          <p:cNvPr id="4" name="TextBox 3"/>
          <p:cNvSpPr txBox="1"/>
          <p:nvPr/>
        </p:nvSpPr>
        <p:spPr>
          <a:xfrm>
            <a:off x="1097280" y="3017520"/>
            <a:ext cx="9997135" cy="3291840"/>
          </a:xfrm>
          <a:prstGeom prst="rect">
            <a:avLst/>
          </a:prstGeom>
          <a:noFill/>
        </p:spPr>
        <p:txBody>
          <a:bodyPr wrap="square" lIns="36576" rIns="36576" tIns="0" bIns="0" anchor="t">
            <a:noAutofit/>
          </a:bodyPr>
          <a:lstStyle/>
          <a:p>
            <a:pPr algn="ctr">
              <a:lnSpc>
                <a:spcPts val="3776"/>
              </a:lnSpc>
              <a:spcBef>
                <a:spcPts val="0"/>
              </a:spcBef>
              <a:spcAft>
                <a:spcPts val="2000"/>
              </a:spcAft>
            </a:pPr>
            <a:r>
              <a:rPr sz="3200" b="1" i="0">
                <a:solidFill>
                  <a:srgbClr val="FFFFFF"/>
                </a:solidFill>
                <a:latin typeface="Helvetica"/>
              </a:rPr>
              <a:t>Free from the Numu Communications Learning Center, </a:t>
            </a:r>
            <a:r>
              <a:rPr sz="3200" b="1" i="0">
                <a:solidFill>
                  <a:srgbClr val="F7E10C"/>
                </a:solidFill>
                <a:latin typeface="Helvetica"/>
              </a:rPr>
              <a:t>www.numu.tech/resources</a:t>
            </a:r>
            <a:r>
              <a:rPr sz="3200" b="1" i="0">
                <a:solidFill>
                  <a:srgbClr val="FFFFFF"/>
                </a:solidFill>
                <a:latin typeface="Helvetica"/>
              </a:rPr>
              <a:t>.</a:t>
            </a:r>
          </a:p>
          <a:p>
            <a:pPr algn="ctr">
              <a:lnSpc>
                <a:spcPts val="3304"/>
              </a:lnSpc>
              <a:spcBef>
                <a:spcPts val="0"/>
              </a:spcBef>
              <a:spcAft>
                <a:spcPts val="2600"/>
              </a:spcAft>
            </a:pPr>
            <a:r>
              <a:rPr sz="2800" b="0" i="0">
                <a:solidFill>
                  <a:srgbClr val="DCE6F0"/>
                </a:solidFill>
                <a:latin typeface="Helvetica"/>
              </a:rPr>
              <a:t>Free to use and adapt; please keep this credit.</a:t>
            </a:r>
          </a:p>
          <a:p>
            <a:pPr algn="ctr">
              <a:lnSpc>
                <a:spcPts val="2595"/>
              </a:lnSpc>
              <a:spcBef>
                <a:spcPts val="0"/>
              </a:spcBef>
              <a:spcAft>
                <a:spcPts val="0"/>
              </a:spcAft>
            </a:pPr>
            <a:r>
              <a:rPr sz="2200" b="0" i="0">
                <a:solidFill>
                  <a:srgbClr val="DCE6F0"/>
                </a:solidFill>
                <a:latin typeface="Helvetica"/>
              </a:rPr>
              <a:t>Questions? info@numu.tech  ·  +1-888-686-5830</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Carroll, S. R., Garba, I., Figueroa-Rodríguez, O. L., Holbrook, J., Lovett, R., Materechera, S., Parsons, M., Raseroka, K., Rodriguez-Lonebear, D., Rowe, R., Sara, R., Walker, J. D., Anderson, J., &amp; Hudson, M. (2020). The CARE principles for Indigenous data governance. </a:t>
            </a:r>
            <a:r>
              <a:rPr sz="1200" b="0" i="1">
                <a:solidFill>
                  <a:srgbClr val="14233A"/>
                </a:solidFill>
                <a:latin typeface="Helvetica"/>
              </a:rPr>
              <a:t>Data Science Journal, 19</a:t>
            </a:r>
            <a:r>
              <a:rPr sz="1200" b="0" i="0">
                <a:solidFill>
                  <a:srgbClr val="14233A"/>
                </a:solidFill>
                <a:latin typeface="Helvetica"/>
              </a:rPr>
              <a:t>(1), Article 43. https://doi.org/10.5334/dsj-2020-043</a:t>
            </a:r>
          </a:p>
          <a:p>
            <a:pPr algn="l" marL="457200" indent="-457200">
              <a:lnSpc>
                <a:spcPts val="1416"/>
              </a:lnSpc>
              <a:spcBef>
                <a:spcPts val="0"/>
              </a:spcBef>
              <a:spcAft>
                <a:spcPts val="500"/>
              </a:spcAft>
            </a:pPr>
            <a:r>
              <a:rPr sz="1200" b="0" i="0">
                <a:solidFill>
                  <a:srgbClr val="14233A"/>
                </a:solidFill>
                <a:latin typeface="Helvetica"/>
              </a:rPr>
              <a:t>Dartmouth College. (n.d.). </a:t>
            </a:r>
            <a:r>
              <a:rPr sz="1200" b="0" i="1">
                <a:solidFill>
                  <a:srgbClr val="14233A"/>
                </a:solidFill>
                <a:latin typeface="Helvetica"/>
              </a:rPr>
              <a:t>Artificial intelligence (AI) coined at Dartmouth</a:t>
            </a:r>
            <a:r>
              <a:rPr sz="1200" b="0" i="0">
                <a:solidFill>
                  <a:srgbClr val="14233A"/>
                </a:solidFill>
                <a:latin typeface="Helvetica"/>
              </a:rPr>
              <a:t>. https://home.dartmouth.edu/about/artificial-intelligence-ai-coined-dartmouth</a:t>
            </a:r>
          </a:p>
          <a:p>
            <a:pPr algn="l" marL="457200" indent="-457200">
              <a:lnSpc>
                <a:spcPts val="1416"/>
              </a:lnSpc>
              <a:spcBef>
                <a:spcPts val="0"/>
              </a:spcBef>
              <a:spcAft>
                <a:spcPts val="500"/>
              </a:spcAft>
            </a:pPr>
            <a:r>
              <a:rPr sz="1200" b="0" i="0">
                <a:solidFill>
                  <a:srgbClr val="14233A"/>
                </a:solidFill>
                <a:latin typeface="Helvetica"/>
              </a:rPr>
              <a:t>Federal Bureau of Investigation. (2024, December 3). </a:t>
            </a:r>
            <a:r>
              <a:rPr sz="1200" b="0" i="1">
                <a:solidFill>
                  <a:srgbClr val="14233A"/>
                </a:solidFill>
                <a:latin typeface="Helvetica"/>
              </a:rPr>
              <a:t>Criminals use generative artificial intelligence to facilitate financial fraud</a:t>
            </a:r>
            <a:r>
              <a:rPr sz="1200" b="0" i="0">
                <a:solidFill>
                  <a:srgbClr val="14233A"/>
                </a:solidFill>
                <a:latin typeface="Helvetica"/>
              </a:rPr>
              <a:t> (Alert No. I-120324-PSA). Internet Crime Complaint Center. https://www.ic3.gov/PSA/2024/PSA241203</a:t>
            </a:r>
          </a:p>
          <a:p>
            <a:pPr algn="l" marL="457200" indent="-457200">
              <a:lnSpc>
                <a:spcPts val="1416"/>
              </a:lnSpc>
              <a:spcBef>
                <a:spcPts val="0"/>
              </a:spcBef>
              <a:spcAft>
                <a:spcPts val="500"/>
              </a:spcAft>
            </a:pPr>
            <a:r>
              <a:rPr sz="1200" b="0" i="0">
                <a:solidFill>
                  <a:srgbClr val="14233A"/>
                </a:solidFill>
                <a:latin typeface="Helvetica"/>
              </a:rPr>
              <a:t>International Energy Agency. (2025). </a:t>
            </a:r>
            <a:r>
              <a:rPr sz="1200" b="0" i="1">
                <a:solidFill>
                  <a:srgbClr val="14233A"/>
                </a:solidFill>
                <a:latin typeface="Helvetica"/>
              </a:rPr>
              <a:t>Energy and AI</a:t>
            </a:r>
            <a:r>
              <a:rPr sz="1200" b="0" i="0">
                <a:solidFill>
                  <a:srgbClr val="14233A"/>
                </a:solidFill>
                <a:latin typeface="Helvetica"/>
              </a:rPr>
              <a:t>. https://www.iea.org/reports/energy-and-ai</a:t>
            </a:r>
          </a:p>
          <a:p>
            <a:pPr algn="l" marL="457200" indent="-457200">
              <a:lnSpc>
                <a:spcPts val="1416"/>
              </a:lnSpc>
              <a:spcBef>
                <a:spcPts val="0"/>
              </a:spcBef>
              <a:spcAft>
                <a:spcPts val="500"/>
              </a:spcAft>
            </a:pPr>
            <a:r>
              <a:rPr sz="1200" b="0" i="0">
                <a:solidFill>
                  <a:srgbClr val="14233A"/>
                </a:solidFill>
                <a:latin typeface="Helvetica"/>
              </a:rPr>
              <a:t>Local Contexts. (n.d.). </a:t>
            </a:r>
            <a:r>
              <a:rPr sz="1200" b="0" i="1">
                <a:solidFill>
                  <a:srgbClr val="14233A"/>
                </a:solidFill>
                <a:latin typeface="Helvetica"/>
              </a:rPr>
              <a:t>TK Labels</a:t>
            </a:r>
            <a:r>
              <a:rPr sz="1200" b="0" i="0">
                <a:solidFill>
                  <a:srgbClr val="14233A"/>
                </a:solidFill>
                <a:latin typeface="Helvetica"/>
              </a:rPr>
              <a:t>. https://localcontexts.org/labels/traditional-knowledge-labels/</a:t>
            </a:r>
          </a:p>
          <a:p>
            <a:pPr algn="l" marL="457200" indent="-457200">
              <a:lnSpc>
                <a:spcPts val="1416"/>
              </a:lnSpc>
              <a:spcBef>
                <a:spcPts val="0"/>
              </a:spcBef>
              <a:spcAft>
                <a:spcPts val="500"/>
              </a:spcAft>
            </a:pPr>
            <a:r>
              <a:rPr sz="1200" b="0" i="0">
                <a:solidFill>
                  <a:srgbClr val="14233A"/>
                </a:solidFill>
                <a:latin typeface="Helvetica"/>
              </a:rPr>
              <a:t>National Cyber Security Centre. (2025, December 8). </a:t>
            </a:r>
            <a:r>
              <a:rPr sz="1200" b="0" i="1">
                <a:solidFill>
                  <a:srgbClr val="14233A"/>
                </a:solidFill>
                <a:latin typeface="Helvetica"/>
              </a:rPr>
              <a:t>Prompt injection is not SQL injection (it may be worse)</a:t>
            </a:r>
            <a:r>
              <a:rPr sz="1200" b="0" i="0">
                <a:solidFill>
                  <a:srgbClr val="14233A"/>
                </a:solidFill>
                <a:latin typeface="Helvetica"/>
              </a:rPr>
              <a:t>. https://www.ncsc.gov.uk/blog-post/prompt-injection-is-not-sql-injection</a:t>
            </a:r>
          </a:p>
          <a:p>
            <a:pPr algn="l" marL="457200" indent="-457200">
              <a:lnSpc>
                <a:spcPts val="1416"/>
              </a:lnSpc>
              <a:spcBef>
                <a:spcPts val="0"/>
              </a:spcBef>
              <a:spcAft>
                <a:spcPts val="500"/>
              </a:spcAft>
            </a:pPr>
            <a:r>
              <a:rPr sz="1200" b="0" i="0">
                <a:solidFill>
                  <a:srgbClr val="14233A"/>
                </a:solidFill>
                <a:latin typeface="Helvetica"/>
              </a:rPr>
              <a:t>National Institute of Standards and Technology. (2023). </a:t>
            </a:r>
            <a:r>
              <a:rPr sz="1200" b="0" i="1">
                <a:solidFill>
                  <a:srgbClr val="14233A"/>
                </a:solidFill>
                <a:latin typeface="Helvetica"/>
              </a:rPr>
              <a:t>Artificial intelligence risk management framework (AI RMF 1.0)</a:t>
            </a:r>
            <a:r>
              <a:rPr sz="1200" b="0" i="0">
                <a:solidFill>
                  <a:srgbClr val="14233A"/>
                </a:solidFill>
                <a:latin typeface="Helvetica"/>
              </a:rPr>
              <a:t> (NIST AI 100-1). https://doi.org/10.6028/NIST.AI.100-1</a:t>
            </a:r>
          </a:p>
          <a:p>
            <a:pPr algn="l" marL="457200" indent="-457200">
              <a:lnSpc>
                <a:spcPts val="1416"/>
              </a:lnSpc>
              <a:spcBef>
                <a:spcPts val="0"/>
              </a:spcBef>
              <a:spcAft>
                <a:spcPts val="500"/>
              </a:spcAft>
            </a:pPr>
            <a:r>
              <a:rPr sz="1200" b="0" i="0">
                <a:solidFill>
                  <a:srgbClr val="14233A"/>
                </a:solidFill>
                <a:latin typeface="Helvetica"/>
              </a:rPr>
              <a:t>National Institute of Standards and Technology. (2024). </a:t>
            </a:r>
            <a:r>
              <a:rPr sz="1200" b="0" i="1">
                <a:solidFill>
                  <a:srgbClr val="14233A"/>
                </a:solidFill>
                <a:latin typeface="Helvetica"/>
              </a:rPr>
              <a:t>Artificial intelligence risk management framework: Generative artificial intelligence profile</a:t>
            </a:r>
            <a:r>
              <a:rPr sz="1200" b="0" i="0">
                <a:solidFill>
                  <a:srgbClr val="14233A"/>
                </a:solidFill>
                <a:latin typeface="Helvetica"/>
              </a:rPr>
              <a:t> (NIST AI 600-1). https://doi.org/10.6028/NIST.AI.600-1</a:t>
            </a:r>
          </a:p>
          <a:p>
            <a:pPr algn="l" marL="457200" indent="-457200">
              <a:lnSpc>
                <a:spcPts val="1416"/>
              </a:lnSpc>
              <a:spcBef>
                <a:spcPts val="0"/>
              </a:spcBef>
              <a:spcAft>
                <a:spcPts val="500"/>
              </a:spcAft>
            </a:pPr>
            <a:r>
              <a:rPr sz="1200" b="0" i="0">
                <a:solidFill>
                  <a:srgbClr val="14233A"/>
                </a:solidFill>
                <a:latin typeface="Helvetica"/>
              </a:rPr>
              <a:t>Shehabi, A., Smith, S. J., Hubbard, A., Newkirk, A., Lei, N., Siddik, M. A. B., Holecek, B., Koomey, J. G., Masanet, E. R., &amp; Sartor, D. A. (2024). </a:t>
            </a:r>
            <a:r>
              <a:rPr sz="1200" b="0" i="1">
                <a:solidFill>
                  <a:srgbClr val="14233A"/>
                </a:solidFill>
                <a:latin typeface="Helvetica"/>
              </a:rPr>
              <a:t>2024 United States data center energy usage report</a:t>
            </a:r>
            <a:r>
              <a:rPr sz="1200" b="0" i="0">
                <a:solidFill>
                  <a:srgbClr val="14233A"/>
                </a:solidFill>
                <a:latin typeface="Helvetica"/>
              </a:rPr>
              <a:t> (LBNL-2001637). Lawrence Berkeley National Laboratory. https://doi.org/10.71468/P1WC7Q</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for Tribal Council: Leading with Our Values</dc:title>
  <dc:subject>Numu Communications Learning Center</dc:subject>
  <dc:creator>Numu Communications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