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media1.mp3" ContentType="audio/mpeg"/>
  <Override PartName="/ppt/media/media2.mp3" ContentType="audio/mpeg"/>
  <Override PartName="/ppt/media/media3.mp3" ContentType="audio/mpeg"/>
  <Override PartName="/ppt/media/media4.mp3" ContentType="audio/mpeg"/>
  <Override PartName="/ppt/media/media5.mp3" ContentType="audio/mpeg"/>
  <Override PartName="/ppt/media/media6.mp3" ContentType="audio/mpeg"/>
  <Override PartName="/ppt/media/media7.mp3" ContentType="audio/mpeg"/>
  <Override PartName="/ppt/media/media8.mp3" ContentType="audio/mpe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(90-minute staff training)</a:t>
            </a:r>
          </a:p>
          <a:p/>
          <a:p>
            <a:r>
              <a:t>Lesson plan:</a:t>
            </a:r>
          </a:p>
          <a:p>
            <a:r>
              <a:t>- 10 min: Open with the planning office story and the Read this first callout. Name who covers realty, planning, the utility, legal counsel, and Council updates, and who is the main contact with the BIA Agency realty office.</a:t>
            </a:r>
          </a:p>
          <a:p>
            <a:r>
              <a:t>- 15 min: Part 1: explore the route map and the Which Permission picture. On your own map, color each tract by land status and mark drops and tower sites.</a:t>
            </a:r>
          </a:p>
          <a:p>
            <a:r>
              <a:t>- 15 min: Part 2: explore the allotment picture. Work a consent tally for a sample allotment: owners, shares signed, and whether a majority interest is reached.</a:t>
            </a:r>
          </a:p>
          <a:p>
            <a:r>
              <a:t>- 15 min: Part 3: walk the twelve steps. In the Timeline sheet, give each step an owner and a target date, and review the escalation ladder.</a:t>
            </a:r>
          </a:p>
          <a:p>
            <a:r>
              <a:t>- 10 min: Part 4: changes and records. Decide who files service line agreements within 30 days and who keeps the dated project file.</a:t>
            </a:r>
          </a:p>
          <a:p>
            <a:r>
              <a:t>- 20 min: Do the team activity on one real route. Write the list of questions for the Agency and for tribal legal counsel.</a:t>
            </a:r>
          </a:p>
          <a:p>
            <a:r>
              <a:t>- 5 min: Run the quiz with a show of hands, review the Remember cards, and set the date of the first Agency meeting.</a:t>
            </a:r>
          </a:p>
          <a:p/>
          <a:p>
            <a:r>
              <a:t>What you need:</a:t>
            </a:r>
          </a:p>
          <a:p>
            <a:r>
              <a:t>- Projector or large TV for the pictures</a:t>
            </a:r>
          </a:p>
          <a:p>
            <a:r>
              <a:t>- The ROW Readiness Checklist, printed, one per person</a:t>
            </a:r>
          </a:p>
          <a:p>
            <a:r>
              <a:t>- A large printed map of one planned route, or your GIS (Geographic Information System) map on screen</a:t>
            </a:r>
          </a:p>
          <a:p>
            <a:r>
              <a:t>- The ROW Project Tracker open on a laptop</a:t>
            </a:r>
          </a:p>
          <a:p>
            <a:r>
              <a:t>- Current Title Status Reports for two or three tracts, if the Agency can provide them; keep owner information private</a:t>
            </a:r>
          </a:p>
          <a:p>
            <a:r>
              <a:t>- A printed copy of 25 CFR Part 169 from eCFR</a:t>
            </a:r>
          </a:p>
          <a:p/>
          <a:p>
            <a:r>
              <a:t>Talk about it:</a:t>
            </a:r>
          </a:p>
          <a:p>
            <a:r>
              <a:t>- Which tracts on our routes are allotments with many owners, and how will we reach every owner respectfully and in plain language?</a:t>
            </a:r>
          </a:p>
          <a:p>
            <a:r>
              <a:t>- What conditions should our tribe attach to rights-of-way, and should we require a tribal conformance statement?</a:t>
            </a:r>
          </a:p>
          <a:p>
            <a:r>
              <a:t>- Who will keep our project dates, and what will we do the day after a BIA deadline passes without an answer?</a:t>
            </a:r>
          </a:p>
          <a:p/>
          <a:p>
            <a:r>
              <a:t>The picture slides have every numbered detail in their speaker notes.</a:t>
            </a:r>
          </a:p>
          <a:p/>
          <a:p>
            <a:r>
              <a:t>STORY: Picture the tribal planning office on a spring morning. The funding came through, the fiber is on order, and a crew is ready to dig. Then someone unrolls the map. The route leaves the tribal office on tribal trust land, crosses an allotment shared by dozens of relatives, cuts across a ranch held in fee, and follows the state highway to the school. Each piece of land has its own rules and its own people who must say yes. This guide walks your team through the BIA (Bureau of Indian Affairs) right-of-way process one piece at a time, so the crew can dig with every permission in hand.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Picture the tribal planning office on a spring morning. The funding came through, the fiber is on order, and a crew is ready to dig. Then someone unrolls the map. The route leaves the tribal office on tribal trust land, crosses an allotment shared by dozens of relatives, cuts across a ranch held in fee, and follows the state highway to the school. Each piece of land has its own rules and its own people who must say yes. This guide walks your team through the BIA (Bureau of Indian Affairs) right-of-way process one piece at a time, so the crew can dig with every permission in hand.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One Fiber Route, Many Kinds of Land</a:t>
            </a:r>
          </a:p>
          <a:p/>
          <a:p>
            <a:r>
              <a:t>What the picture shows: A map of a planned fiber route from a tribal office to a school. It crosses tribal trust land, an allotment with a family home, a fee-land ranch, and a state highway, then reaches tribal trust land again. The route bends around a generic protected cultural site. A strip under the map shows who must agree for each piece of land.</a:t>
            </a:r>
          </a:p>
          <a:p/>
          <a:p>
            <a:r>
              <a:t>1. Tribal trust land. The United States holds this land in trust for the tribe. A right-of-way (ROW) across it is covered by 25 CFR (Code of Federal Regulations) Part 169 and needs the tribe's consent through a tribal authorization. Conditions the tribe sets become conditions of the grant (25 CFR 169.107(a)).</a:t>
            </a:r>
          </a:p>
          <a:p>
            <a:r>
              <a:t>2. An allotment. This is individually owned Indian land, held in trust or restricted status, often by many relatives who each own an undivided share. Part 169 covers it (169.2). You must notify every owner and get written consent from the owners of the majority interest (169.107(b)).</a:t>
            </a:r>
          </a:p>
          <a:p>
            <a:r>
              <a:t>3. A protected cultural site. The first idea ran straight through a protected cultural site, so the route was moved around it. The Bureau of Indian Affairs (BIA) must confirm the project follows federal environmental, historic-preservation, and cultural-resource laws (169.123(a)). Maps you share should never show where a site really is.</a:t>
            </a:r>
          </a:p>
          <a:p>
            <a:r>
              <a:t>4. Fee land. This ranch is fee land, owned outright and not held in trust. Part 169 does not cover it, and the Bureau of Indian Affairs (BIA) will not make your grant depend on rights from fee owners (169.3(b)). Work out permission with the fee owner separately, with help from your legal counsel.</a:t>
            </a:r>
          </a:p>
          <a:p>
            <a:r>
              <a:t>5. A state highway. A state highway usually sits in a right-of-way that someone else already holds. Ask the road owner, often the state transportation department, and your Bureau of Indian Affairs (BIA) Agency what permission you need to place fiber along it. Put this on your plan from day one.</a:t>
            </a:r>
          </a:p>
          <a:p>
            <a:r>
              <a:t>6. Tract by tract. The school sits on tribal trust land again, but it is a different tract. Every piece of land the route crosses is its own tract, with its own owners and its own record. List every tract and its land status before you apply.</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Which Permission Fits Which Piece?</a:t>
            </a:r>
          </a:p>
          <a:p/>
          <a:p>
            <a:r>
              <a:t>What the picture shows: Three panels. The first shows a main fiber line in a strip of land along a road, needing a right-of-way grant. The second shows a fiber drop from the main line to a house, with the parcel boundary and connection point marked, needing a service line agreement. The third shows a fenced tower site with an equipment building, better suited to a business lease.</a:t>
            </a:r>
          </a:p>
          <a:p/>
          <a:p>
            <a:r>
              <a:t>1. Main lines need a right-of-way. The main fiber line runs in a strip of land along the road. On tribal or individually owned Indian land, that strip needs a right-of-way (ROW) grant from the Bureau of Indian Affairs (BIA) under 25 CFR (Code of Federal Regulations) Part 169. Part 169 lists telecommunications and fiber lines as covered uses (169.5).</a:t>
            </a:r>
          </a:p>
          <a:p>
            <a:r>
              <a:t>2. A home drop is a service line. A service line runs from a main or distribution line to a house, business, or other building. The rule says this includes telephone and internet lines (169.51). It uses a simpler service line agreement, signed by the utility and the landowners, instead of a full right-of-way (169.52).</a:t>
            </a:r>
          </a:p>
          <a:p>
            <a:r>
              <a:t>3. The connection point and plat. The agreement should cover the services, how damage will be prevented, and how the land will be restored (169.53). Within 30 days, file the signed copy with the Bureau of Indian Affairs (BIA), with a plat or drawing that shows the parcel boundary and this connection point (169.56).</a:t>
            </a:r>
          </a:p>
          <a:p>
            <a:r>
              <a:t>4. Tower sites fit a lease. A tower site is a fenced area the company uses all the time, not just a strip to pass through. The Bureau of Indian Affairs (BIA) says tower sites, buildings, and access points are generally better suited to a business lease under 25 CFR Part 162, Subpart D.</a:t>
            </a:r>
          </a:p>
          <a:p>
            <a:r>
              <a:t>5. Plan all three together. Most broadband projects need all three. Also check what already exists: a use already allowed by a lease, a grazing permit, or a tribal land assignment does not need a new right-of-way (169.4(b)(2)).</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One Allotment, Many Owners</a:t>
            </a:r>
          </a:p>
          <a:p/>
          <a:p>
            <a:r>
              <a:t>What the picture shows: On the left, one allotment owner becomes 4 heirs and then 24 owners, with a sample owner list from BIA. In the center, a pie chart shows 24 owners' shares: 7 owners holding 54% have signed, and 17 owners holding 46% have not, with a dashed line marking half. On the right, a consent tally shows the majority interest is reached, with notes on the count date and the rule for 50 or more owners.</a:t>
            </a:r>
          </a:p>
          <a:p/>
          <a:p>
            <a:r>
              <a:t>1. Why so many owners. When an allotment owner passes on, the land is often split among heirs as undivided shares. After a few generations, one allotment can have dozens of owners, each holding a small share of the whole. This is called fractionation.</a:t>
            </a:r>
          </a:p>
          <a:p>
            <a:r>
              <a:t>2. Ask BIA for the owner list. You may survey with the landowners' consent; you do not need approval from the Bureau of Indian Affairs (BIA) to survey (25 CFR 169.101). On written request, BIA will give you the owners' names, addresses, and ownership shares so you can negotiate (169.106).</a:t>
            </a:r>
          </a:p>
          <a:p>
            <a:r>
              <a:t>3. Majority by share, not by headcount. For individually owned land, you must notify every owner and get written consent from the owners of the majority interest (169.107(b)). Here 7 owners hold 54% of the shares, so they are a majority interest, even though most owners did not sign.</a:t>
            </a:r>
          </a:p>
          <a:p>
            <a:r>
              <a:t>4. Owners who did not sign. Owners who do not consent are still paid. They receive fair market value unless an exception applies (169.112(d)). Fee interests, shares no longer held in trust, are not counted toward consent (169.3(c)).</a:t>
            </a:r>
          </a:p>
          <a:p>
            <a:r>
              <a:t>5. The count date. The Bureau of Indian Affairs (BIA) counts owners from its records as of the date you apply (169.107(c)). Owners change as people pass on and estates close, so get a fresh owner list close to your application date.</a:t>
            </a:r>
          </a:p>
          <a:p>
            <a:r>
              <a:t>6. Fifty or more owners. The Bureau of Indian Affairs (BIA) may grant a right-of-way without consent only if four conditions are all met, including 60 days' notice to owners and a 30-day window to object (169.107(b)(1)). Getting consent counts as impracticable when there are 50 or more co-owners (169.107(b)(2)).</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Get consent to survey. You need the landowners' consent to survey, but not BIA approval (25 CFR 169.101).</a:t>
            </a:r>
          </a:p>
          <a:p>
            <a:r>
              <a:t>2. Ask BIA for owner information. Send BIA a written request. BIA will give you the owners' names, addresses, and ownership shares so you can negotiate (169.106).</a:t>
            </a:r>
          </a:p>
          <a:p>
            <a:r>
              <a:t>3. Tribal land: get a tribal authorization. The tribe consents by tribal authorization, plus a written agreement if the tribe requires one. The tribe's conditions become grant conditions (169.107(a)).</a:t>
            </a:r>
          </a:p>
          <a:p>
            <a:r>
              <a:t>4. Allotted land: notify everyone, then count shares. Give notice to all owners and get written consent from the owners of the majority interest, meaning more than half of the shares, not more than half of the people (169.107(b)). BIA counts owners from its records as of your application date (169.107(c)).</a:t>
            </a:r>
          </a:p>
          <a:p>
            <a:r>
              <a:t>5. Check who may sign. The rules say who may consent for an owner (169.108) and how life estates are handled (169.109). Ask the Agency about minors, estates in probate, and owners who cannot be found.</a:t>
            </a:r>
          </a:p>
          <a:p>
            <a:r>
              <a:t>6. Know the no-consent exception. BIA may grant a right-of-way across allotted land without consent only if four conditions are all met, including 60 days' notice to owners and a 30-day window to object (169.107(b)(1)). Consent counts as impracticable when there are 50 or more co-owners (169.107(b)(2)).</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Twelve Steps from Plan to Grant</a:t>
            </a:r>
          </a:p>
          <a:p/>
          <a:p>
            <a:r>
              <a:t>What the picture shows: A winding road with twelve numbered stops: map the route and tracts, ask BIA for owner lists, survey, tribal authorization, owner consents, valuation, environmental and cultural review, bond and insurance, submit, completeness check, BIA decision in 60 plus 30 days, and the grant recorded in the LTRO. A side panel shows BIA's 60-day and 30-day clocks and the escalation ladder: Regional Director, BIA Director, then the Interior Board of Indian Appeals.</a:t>
            </a:r>
          </a:p>
          <a:p/>
          <a:p>
            <a:r>
              <a:t>1. Steps 1 to 4: before you apply. Map the route and list every tract. Ask the Bureau of Indian Affairs (BIA) in writing for owner lists (25 CFR 169.106). Get landowner consent to survey; BIA approval is not needed to survey (169.101). For tribal land, the tribe acts by tribal authorization (169.107(a)).</a:t>
            </a:r>
          </a:p>
          <a:p>
            <a:r>
              <a:t>2. Steps 5 and 6: consent and payment. Notify every owner of allotted land and gather written consent from the majority interest (169.107(b)). Settle compensation: a negotiated amount, fair market value, or a waiver the rules allow (169.110 and 169.112).</a:t>
            </a:r>
          </a:p>
          <a:p>
            <a:r>
              <a:t>3. Steps 7 and 8: reviews and security. Environmental and cultural review documents are part of a complete package (169.123(b)). Line up the bond or other security and insurance, or a waiver or exemption that fits (169.103). Start these early, because they can take the longest.</a:t>
            </a:r>
          </a:p>
          <a:p>
            <a:r>
              <a:t>4. Steps 9 and 10: submit and check. Send the package with everything 169.102 lists. There is no required form, but the Bureau of Indian Affairs (BIA) offers an optional one and a checklist. BIA must promptly tell you whether the package is complete (169.123(b)).</a:t>
            </a:r>
          </a:p>
          <a:p>
            <a:r>
              <a:t>5. Steps 11 and 12: the decision. Within 60 days of a complete package, the Bureau of Indian Affairs (BIA) must grant, deny, return it, or ask for more time; if it asks, it must decide within 30 days of that letter (169.123(b)). BIA must grant unless it has a compelling reason not to (169.124). The grant takes effect when approved and is recorded in the Land Title and Records Office (LTRO) (169.301 to 169.302).</a:t>
            </a:r>
          </a:p>
          <a:p>
            <a:r>
              <a:t>6. If the clock runs out. A missed deadline does not mean your right-of-way is approved. Send a written notice to compel to the Regional Director, who has 15 days to act; then to the Bureau of Indian Affairs (BIA) Director, who has 15 days; then you may appeal to the Interior Board of Indian Appeals (169.304).</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BIA checks the package. BIA must promptly tell you whether the package is complete (169.123(b)). Write down the date you get that answer.</a:t>
            </a:r>
          </a:p>
          <a:p>
            <a:r>
              <a:t>2. 60 days to decide. Within 60 days of a complete package, BIA must grant, deny, return the package, or ask for more time (169.123(b)).</a:t>
            </a:r>
          </a:p>
          <a:p>
            <a:r>
              <a:t>3. 30 more days, only in writing. If BIA asks for more time, it must decide within 30 days of that letter (169.123(b)).</a:t>
            </a:r>
          </a:p>
          <a:p>
            <a:r>
              <a:t>4. A strong standard. BIA must grant the right-of-way unless it finds a compelling reason not to (169.124).</a:t>
            </a:r>
          </a:p>
          <a:p>
            <a:r>
              <a:t>5. Silence is not approval. A missed deadline does not mean the right-of-way is deemed approved. Do not start building.</a:t>
            </a:r>
          </a:p>
          <a:p>
            <a:r>
              <a:t>6. Escalate in writing. Send a written notice to compel to the Regional Director, who has 15 days to act. If there is still no decision, send one to the BIA Director, who has 15 days. Then you may appeal to the IBIA (Interior Board of Indian Appeals) (169.304).</a:t>
            </a:r>
          </a:p>
          <a:p>
            <a:r>
              <a:t>7. Grant recorded. The grant takes effect on the date BIA approves it and is recorded in the LTRO (Land Title and Records Office) (169.301 to 169.302).</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Changes After the Grant</a:t>
            </a:r>
          </a:p>
          <a:p/>
          <a:p>
            <a:r>
              <a:t>What the picture shows: Six cards show changes after a right-of-way grant: switching copper to fiber, selling or transferring the grant, borrowing against it, renewing the term, adding home drops, and BIA's 30-day decision on amendments, assignments, and mortgages. Each card shows the related rule section.</a:t>
            </a:r>
          </a:p>
          <a:p/>
          <a:p>
            <a:r>
              <a:t>1. Copper to fiber is a change of use. The Bureau of Indian Affairs (BIA) policy memo NPM-TRUS-48 (National Policy Memorandum) treats switching a line from copper to fiber as a new use, not maintenance. Before you upgrade inside an old right-of-way, ask your BIA Agency what approval you need, such as an amendment.</a:t>
            </a:r>
          </a:p>
          <a:p>
            <a:r>
              <a:t>2. Selling or transferring the grant. Passing a right-of-way to another company is an assignment. It needs Bureau of Indian Affairs (BIA) approval unless the grant itself expressly allows assignment without it (25 CFR 169.207).</a:t>
            </a:r>
          </a:p>
          <a:p>
            <a:r>
              <a:t>3. Using the grant for a loan. A lender may want the right-of-way as security for a loan. A mortgage of a right-of-way requires express permission (169.210), and the Bureau of Indian Affairs (BIA) decides on it.</a:t>
            </a:r>
          </a:p>
          <a:p>
            <a:r>
              <a:t>4. How long the grant lasts. The grant lasts as long as it says. On tribal land, the Bureau of Indian Affairs (BIA) defers to the term the tribe sets. On allotted land, 50 years total, including renewals, is generally reasonable for uses other than oil and gas (169.201). Renewals follow 169.202 and 169.203.</a:t>
            </a:r>
          </a:p>
          <a:p>
            <a:r>
              <a:t>5. New homes along the line. Each new home drop needs a service line agreement signed before construction by the right people: on tribal land, the tribe or the authorized occupants or users; on allotted land, the owners or the authorized occupants or users (169.54). File each one with the Bureau of Indian Affairs (BIA) within 30 days (169.56).</a:t>
            </a:r>
          </a:p>
          <a:p>
            <a:r>
              <a:t>6. A 30-day answer. For amendments, assignments, and mortgages, the Bureau of Indian Affairs (BIA) has 30 days to decide (169.204 to 169.212). Put each request date on your tracker so you know when the answer is due.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Where the Records Live</a:t>
            </a:r>
          </a:p>
          <a:p/>
          <a:p>
            <a:r>
              <a:t>What the picture shows: A Land Title and Records Office building with filing cabinets, a sample Title Status Report showing tract, land status, legal description, owners, and an encumbrances box listing a fiber right-of-way, a service line agreement, and an older power right-of-way, a laptop showing TAAMS Title, and a project binder labeled Your project file.</a:t>
            </a:r>
          </a:p>
          <a:p/>
          <a:p>
            <a:r>
              <a:t>1. The Title Status Report. A Title Status Report (TSR) shows a tract's legal description, its owners, and its encumbrances, including rights-of-way. The Land Title and Records Office (LTRO) certifies it. Ask your Bureau of Indian Affairs (BIA) Agency realty office for current TSRs for every tract on your route.</a:t>
            </a:r>
          </a:p>
          <a:p>
            <a:r>
              <a:t>2. Encumbrances. An encumbrance is anything already recorded against the land, such as an older power line right-of-way. Checking this list early shows what is already there, who holds it, and whether an existing grant or lease already covers part of your plan.</a:t>
            </a:r>
          </a:p>
          <a:p>
            <a:r>
              <a:t>3. The Land Title and Records Office. The Land Title and Records Office (LTRO) records title documents for trust land. Your approved right-of-way grant is recorded there (25 CFR 169.301 to 169.302), and so are filed service line agreements (169.56). The Bureau of Indian Affairs (BIA) has 18 LTROs across the country.</a:t>
            </a:r>
          </a:p>
          <a:p>
            <a:r>
              <a:t>4. TAAMS. The LTRO keeps title records in TAAMS (Trust Asset and Accounting Management System) Title. This is the federal system behind the owner lists and Title Status Reports (TSRs) that you receive.</a:t>
            </a:r>
          </a:p>
          <a:p>
            <a:r>
              <a:t>5. Keep your own file. Keep a copy of every request, letter, and grant, with the date you sent or received it. The Government Accountability Office (GAO) found that only 5% of processed rights-of-way it reviewed (52 of 1,146) had all key dates recorded. Your own dates are your best tool if you need to escalate.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Sign before you build. The utility and the landowners sign the agreement (169.52). Before construction, get signatures from the tribe or the authorized occupants or users on tribal land (the tribe must also sign if it asks), or from the owners or the authorized occupants or users on allotted land (169.54).</a:t>
            </a:r>
          </a:p>
          <a:p>
            <a:r>
              <a:t>2. Cover the basics. Say what services you will provide, how you will prevent damage, and how you will restore the land (169.53). No valuation is required (169.55).</a:t>
            </a:r>
          </a:p>
          <a:p>
            <a:r>
              <a:t>3. Draw a plat. Attach a plat or drawing that shows the parcel boundary and the connection point (169.56).</a:t>
            </a:r>
          </a:p>
          <a:p>
            <a:r>
              <a:t>4. File within 30 days. File the signed copy with BIA within 30 days so it can be recorded in the LTRO (169.56). Filing, not BIA approval, is what keeps a drop outside the full right-of-way process (169.4(b)(3)). To be safe, count the 30 days from the day the agreement is signed.</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Each tract has its own rules and owners</a:t>
            </a:r>
          </a:p>
          <a:p>
            <a:r>
              <a:t>Allotted land needs consent of the majority interest</a:t>
            </a:r>
          </a:p>
          <a:p>
            <a:r>
              <a:t>A missed BIA deadline is not an approval</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fiber route crosses tribal trust land, an allotment, and a ranch held in fee. Which pieces does the BIA (Bureau of Indian Affairs) right-of-way process cover?</a:t>
            </a:r>
          </a:p>
          <a:p>
            <a:r>
              <a:t>Answer: B. The tribal trust land and the allotment</a:t>
            </a:r>
          </a:p>
          <a:p>
            <a:r>
              <a:t>Part 169 covers tribal land and individually owned Indian land (169.2). Fee land is outside it, and BIA will not make your grant depend on fee owners (169.3(b)), so you work that out with the fee owner separately.</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fiber route crosses tribal trust land, an allotment, and a ranch held in fee. Which pieces does the BIA (Bureau of Indian Affairs) right-of-way process cover?</a:t>
            </a:r>
          </a:p>
          <a:p>
            <a:r>
              <a:t>Answer: B. The tribal trust land and the allotment</a:t>
            </a:r>
          </a:p>
          <a:p>
            <a:r>
              <a:t>Part 169 covers tribal land and individually owned Indian land (169.2). Fee land is outside it, and BIA will not make your grant depend on fee owners (169.3(b)), so you work that out with the fee owner separately.</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 allotment on your route has 40 owners. You have notified all of them, and 12 owners holding 55% of the shares have signed. Is that enough consent?</a:t>
            </a:r>
          </a:p>
          <a:p>
            <a:r>
              <a:t>Answer: A. Yes, they hold the majority interest</a:t>
            </a:r>
          </a:p>
          <a:p>
            <a:r>
              <a:t>On individually owned land you need written consent from the owners of the majority interest, counted by shares, after notice to all owners (169.107(b)). The owners who did not sign are still paid fair market value unless an exception applies.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 allotment on your route has 40 owners. You have notified all of them, and 12 owners holding 55% of the shares have signed. Is that enough consent?</a:t>
            </a:r>
          </a:p>
          <a:p>
            <a:r>
              <a:t>Answer: A. Yes, they hold the majority interest</a:t>
            </a:r>
          </a:p>
          <a:p>
            <a:r>
              <a:t>On individually owned land you need written consent from the owners of the majority interest, counted by shares, after notice to all owners (169.107(b)). The owners who did not sign are still paid fair market value unless an exception applies.</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BIA said your package was complete 75 days ago. You have no decision and no letter asking for more time. What should you do?</a:t>
            </a:r>
          </a:p>
          <a:p>
            <a:r>
              <a:t>Answer: B. Send a written notice to compel to the Regional Director</a:t>
            </a:r>
          </a:p>
          <a:p>
            <a:r>
              <a:t>A missed deadline is not an approval. Under 25 CFR (Code of Federal Regulations) 169.304, you send a notice to compel to the Regional Director, then the BIA (Bureau of Indian Affairs) Director, then you may appeal to the Interior Board of Indian Appeals.</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BIA said your package was complete 75 days ago. You have no decision and no letter asking for more time. What should you do?</a:t>
            </a:r>
          </a:p>
          <a:p>
            <a:r>
              <a:t>Answer: B. Send a written notice to compel to the Regional Director</a:t>
            </a:r>
          </a:p>
          <a:p>
            <a:r>
              <a:t>A missed deadline is not an approval. Under 25 CFR (Code of Federal Regulations) 169.304, you send a notice to compel to the Regional Director, then the BIA (Bureau of Indian Affairs) Director, then you may appeal to the Interior Board of Indian Appeals.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Last week your crew connected 12 homes on allotments, each with a signed service line agreement. What still needs to happen?</a:t>
            </a:r>
          </a:p>
          <a:p>
            <a:r>
              <a:t>Answer: B. File each signed agreement and plat with BIA within 30 days</a:t>
            </a:r>
          </a:p>
          <a:p>
            <a:r>
              <a:t>Service lines do not need BIA approval, but each signed agreement, with a plat showing the parcel boundary and connection point, must be filed with BIA within 30 days so it can be recorded (169.56).</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Last week your crew connected 12 homes on allotments, each with a signed service line agreement. What still needs to happen?</a:t>
            </a:r>
          </a:p>
          <a:p>
            <a:r>
              <a:t>Answer: B. File each signed agreement and plat with BIA within 30 days</a:t>
            </a:r>
          </a:p>
          <a:p>
            <a:r>
              <a:t>Service lines do not need BIA approval, but each signed agreement, with a plat showing the parcel boundary and connection point, must be filed with BIA within 30 days so it can be recorded (169.56).</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utility wants to pull out an old copper line in an existing right-of-way and put in fiber. How should you treat it?</a:t>
            </a:r>
          </a:p>
          <a:p>
            <a:r>
              <a:t>Answer: B. As a change in use; ask the BIA (Bureau of Indian Affairs) Agency what approval is needed</a:t>
            </a:r>
          </a:p>
          <a:p>
            <a:r>
              <a:t>BIA's policy memo NPM-TRUS-48 (National Policy Memorandum) treats a switch from copper to fiber as a new use, not maintenance. Ask the Agency before you start, and plan for an amendment if needed.</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utility wants to pull out an old copper line in an existing right-of-way and put in fiber. How should you treat it?</a:t>
            </a:r>
          </a:p>
          <a:p>
            <a:r>
              <a:t>Answer: B. As a change in use; ask the BIA (Bureau of Indian Affairs) Agency what approval is needed</a:t>
            </a:r>
          </a:p>
          <a:p>
            <a:r>
              <a:t>BIA's policy memo NPM-TRUS-48 (National Policy Memorandum) treats a switch from copper to fiber as a new use, not maintenance. Ask the Agency before you start, and plan for an amendment if needed.</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(90-minute staff training)</a:t>
            </a:r>
          </a:p>
          <a:p/>
          <a:p>
            <a:r>
              <a:t>Lesson plan:</a:t>
            </a:r>
          </a:p>
          <a:p>
            <a:r>
              <a:t>- 10 min: Open with the planning office story and the Read this first callout. Name who covers realty, planning, the utility, legal counsel, and Council updates, and who is the main contact with the BIA Agency realty office.</a:t>
            </a:r>
          </a:p>
          <a:p>
            <a:r>
              <a:t>- 15 min: Part 1: explore the route map and the Which Permission picture. On your own map, color each tract by land status and mark drops and tower sites.</a:t>
            </a:r>
          </a:p>
          <a:p>
            <a:r>
              <a:t>- 15 min: Part 2: explore the allotment picture. Work a consent tally for a sample allotment: owners, shares signed, and whether a majority interest is reached.</a:t>
            </a:r>
          </a:p>
          <a:p>
            <a:r>
              <a:t>- 15 min: Part 3: walk the twelve steps. In the Timeline sheet, give each step an owner and a target date, and review the escalation ladder.</a:t>
            </a:r>
          </a:p>
          <a:p>
            <a:r>
              <a:t>- 10 min: Part 4: changes and records. Decide who files service line agreements within 30 days and who keeps the dated project file.</a:t>
            </a:r>
          </a:p>
          <a:p>
            <a:r>
              <a:t>- 20 min: Do the team activity on one real route. Write the list of questions for the Agency and for tribal legal counsel.</a:t>
            </a:r>
          </a:p>
          <a:p>
            <a:r>
              <a:t>- 5 min: Run the quiz with a show of hands, review the Remember cards, and set the date of the first Agency meeting.</a:t>
            </a:r>
          </a:p>
          <a:p/>
          <a:p>
            <a:r>
              <a:t>What you need:</a:t>
            </a:r>
          </a:p>
          <a:p>
            <a:r>
              <a:t>- Projector or large TV for the pictures</a:t>
            </a:r>
          </a:p>
          <a:p>
            <a:r>
              <a:t>- The ROW Readiness Checklist, printed, one per person</a:t>
            </a:r>
          </a:p>
          <a:p>
            <a:r>
              <a:t>- A large printed map of one planned route, or your GIS (Geographic Information System) map on screen</a:t>
            </a:r>
          </a:p>
          <a:p>
            <a:r>
              <a:t>- The ROW Project Tracker open on a laptop</a:t>
            </a:r>
          </a:p>
          <a:p>
            <a:r>
              <a:t>- Current Title Status Reports for two or three tracts, if the Agency can provide them; keep owner information private</a:t>
            </a:r>
          </a:p>
          <a:p>
            <a:r>
              <a:t>- A printed copy of 25 CFR Part 169 from eCFR</a:t>
            </a:r>
          </a:p>
          <a:p/>
          <a:p>
            <a:r>
              <a:t>Talk about it:</a:t>
            </a:r>
          </a:p>
          <a:p>
            <a:r>
              <a:t>- Which tracts on our routes are allotments with many owners, and how will we reach every owner respectfully and in plain language?</a:t>
            </a:r>
          </a:p>
          <a:p>
            <a:r>
              <a:t>- What conditions should our tribe attach to rights-of-way, and should we require a tribal conformance statement?</a:t>
            </a:r>
          </a:p>
          <a:p>
            <a:r>
              <a:t>- Who will keep our project dates, and what will we do the day after a BIA deadline passes without an answer?</a:t>
            </a:r>
          </a:p>
          <a:p/>
          <a:p>
            <a:r>
              <a:t>The picture slides have every numbered detail in their speaker notes.</a:t>
            </a:r>
          </a:p>
          <a:p/>
          <a:p>
            <a:r>
              <a:t>STORY: Picture the tribal planning office on a spring morning. The funding came through, the fiber is on order, and a crew is ready to dig. Then someone unrolls the map. The route leaves the tribal office on tribal trust land, crosses an allotment shared by dozens of relatives, cuts across a ranch held in fee, and follows the state highway to the school. Each piece of land has its own rules and its own people who must say yes. This guide walks your team through the BIA (Bureau of Indian Affairs) right-of-way process one piece at a time, so the crew can dig with every permission in hand.</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(90-minute staff training)</a:t>
            </a:r>
          </a:p>
          <a:p/>
          <a:p>
            <a:r>
              <a:t>Lesson plan:</a:t>
            </a:r>
          </a:p>
          <a:p>
            <a:r>
              <a:t>- 10 min: Open with the planning office story and the Read this first callout. Name who covers realty, planning, the utility, legal counsel, and Council updates, and who is the main contact with the BIA Agency realty office.</a:t>
            </a:r>
          </a:p>
          <a:p>
            <a:r>
              <a:t>- 15 min: Part 1: explore the route map and the Which Permission picture. On your own map, color each tract by land status and mark drops and tower sites.</a:t>
            </a:r>
          </a:p>
          <a:p>
            <a:r>
              <a:t>- 15 min: Part 2: explore the allotment picture. Work a consent tally for a sample allotment: owners, shares signed, and whether a majority interest is reached.</a:t>
            </a:r>
          </a:p>
          <a:p>
            <a:r>
              <a:t>- 15 min: Part 3: walk the twelve steps. In the Timeline sheet, give each step an owner and a target date, and review the escalation ladder.</a:t>
            </a:r>
          </a:p>
          <a:p>
            <a:r>
              <a:t>- 10 min: Part 4: changes and records. Decide who files service line agreements within 30 days and who keeps the dated project file.</a:t>
            </a:r>
          </a:p>
          <a:p>
            <a:r>
              <a:t>- 20 min: Do the team activity on one real route. Write the list of questions for the Agency and for tribal legal counsel.</a:t>
            </a:r>
          </a:p>
          <a:p>
            <a:r>
              <a:t>- 5 min: Run the quiz with a show of hands, review the Remember cards, and set the date of the first Agency meeting.</a:t>
            </a:r>
          </a:p>
          <a:p/>
          <a:p>
            <a:r>
              <a:t>What you need:</a:t>
            </a:r>
          </a:p>
          <a:p>
            <a:r>
              <a:t>- Projector or large TV for the pictures</a:t>
            </a:r>
          </a:p>
          <a:p>
            <a:r>
              <a:t>- The ROW Readiness Checklist, printed, one per person</a:t>
            </a:r>
          </a:p>
          <a:p>
            <a:r>
              <a:t>- A large printed map of one planned route, or your GIS (Geographic Information System) map on screen</a:t>
            </a:r>
          </a:p>
          <a:p>
            <a:r>
              <a:t>- The ROW Project Tracker open on a laptop</a:t>
            </a:r>
          </a:p>
          <a:p>
            <a:r>
              <a:t>- Current Title Status Reports for two or three tracts, if the Agency can provide them; keep owner information private</a:t>
            </a:r>
          </a:p>
          <a:p>
            <a:r>
              <a:t>- A printed copy of 25 CFR Part 169 from eCFR</a:t>
            </a:r>
          </a:p>
          <a:p/>
          <a:p>
            <a:r>
              <a:t>Talk about it:</a:t>
            </a:r>
          </a:p>
          <a:p>
            <a:r>
              <a:t>- Which tracts on our routes are allotments with many owners, and how will we reach every owner respectfully and in plain language?</a:t>
            </a:r>
          </a:p>
          <a:p>
            <a:r>
              <a:t>- What conditions should our tribe attach to rights-of-way, and should we require a tribal conformance statement?</a:t>
            </a:r>
          </a:p>
          <a:p>
            <a:r>
              <a:t>- Who will keep our project dates, and what will we do the day after a BIA deadline passes without an answer?</a:t>
            </a:r>
          </a:p>
          <a:p/>
          <a:p>
            <a:r>
              <a:t>The picture slides have every numbered detail in their speaker notes.</a:t>
            </a:r>
          </a:p>
          <a:p/>
          <a:p>
            <a:r>
              <a:t>STORY: Picture the tribal planning office on a spring morning. The funding came through, the fiber is on order, and a crew is ready to dig. Then someone unrolls the map. The route leaves the tribal office on tribal trust land, crosses an allotment shared by dozens of relatives, cuts across a ranch held in fee, and follows the state highway to the school. Each piece of land has its own rules and its own people who must say yes. This guide walks your team through the BIA (Bureau of Indian Affairs) right-of-way process one piece at a time, so the crew can dig with every permission in hand.</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(90-minute staff training)</a:t>
            </a:r>
          </a:p>
          <a:p/>
          <a:p>
            <a:r>
              <a:t>Lesson plan:</a:t>
            </a:r>
          </a:p>
          <a:p>
            <a:r>
              <a:t>- 10 min: Open with the planning office story and the Read this first callout. Name who covers realty, planning, the utility, legal counsel, and Council updates, and who is the main contact with the BIA Agency realty office.</a:t>
            </a:r>
          </a:p>
          <a:p>
            <a:r>
              <a:t>- 15 min: Part 1: explore the route map and the Which Permission picture. On your own map, color each tract by land status and mark drops and tower sites.</a:t>
            </a:r>
          </a:p>
          <a:p>
            <a:r>
              <a:t>- 15 min: Part 2: explore the allotment picture. Work a consent tally for a sample allotment: owners, shares signed, and whether a majority interest is reached.</a:t>
            </a:r>
          </a:p>
          <a:p>
            <a:r>
              <a:t>- 15 min: Part 3: walk the twelve steps. In the Timeline sheet, give each step an owner and a target date, and review the escalation ladder.</a:t>
            </a:r>
          </a:p>
          <a:p>
            <a:r>
              <a:t>- 10 min: Part 4: changes and records. Decide who files service line agreements within 30 days and who keeps the dated project file.</a:t>
            </a:r>
          </a:p>
          <a:p>
            <a:r>
              <a:t>- 20 min: Do the team activity on one real route. Write the list of questions for the Agency and for tribal legal counsel.</a:t>
            </a:r>
          </a:p>
          <a:p>
            <a:r>
              <a:t>- 5 min: Run the quiz with a show of hands, review the Remember cards, and set the date of the first Agency meeting.</a:t>
            </a:r>
          </a:p>
          <a:p/>
          <a:p>
            <a:r>
              <a:t>What you need:</a:t>
            </a:r>
          </a:p>
          <a:p>
            <a:r>
              <a:t>- Projector or large TV for the pictures</a:t>
            </a:r>
          </a:p>
          <a:p>
            <a:r>
              <a:t>- The ROW Readiness Checklist, printed, one per person</a:t>
            </a:r>
          </a:p>
          <a:p>
            <a:r>
              <a:t>- A large printed map of one planned route, or your GIS (Geographic Information System) map on screen</a:t>
            </a:r>
          </a:p>
          <a:p>
            <a:r>
              <a:t>- The ROW Project Tracker open on a laptop</a:t>
            </a:r>
          </a:p>
          <a:p>
            <a:r>
              <a:t>- Current Title Status Reports for two or three tracts, if the Agency can provide them; keep owner information private</a:t>
            </a:r>
          </a:p>
          <a:p>
            <a:r>
              <a:t>- A printed copy of 25 CFR Part 169 from eCFR</a:t>
            </a:r>
          </a:p>
          <a:p/>
          <a:p>
            <a:r>
              <a:t>Talk about it:</a:t>
            </a:r>
          </a:p>
          <a:p>
            <a:r>
              <a:t>- Which tracts on our routes are allotments with many owners, and how will we reach every owner respectfully and in plain language?</a:t>
            </a:r>
          </a:p>
          <a:p>
            <a:r>
              <a:t>- What conditions should our tribe attach to rights-of-way, and should we require a tribal conformance statement?</a:t>
            </a:r>
          </a:p>
          <a:p>
            <a:r>
              <a:t>- Who will keep our project dates, and what will we do the day after a BIA deadline passes without an answer?</a:t>
            </a:r>
          </a:p>
          <a:p/>
          <a:p>
            <a:r>
              <a:t>The picture slides have every numbered detail in their speaker notes.</a:t>
            </a:r>
          </a:p>
          <a:p/>
          <a:p>
            <a:r>
              <a:t>STORY: Picture the tribal planning office on a spring morning. The funding came through, the fiber is on order, and a crew is ready to dig. Then someone unrolls the map. The route leaves the tribal office on tribal trust land, crosses an allotment shared by dozens of relatives, cuts across a ranch held in fee, and follows the state highway to the school. Each piece of land has its own rules and its own people who must say yes. This guide walks your team through the BIA (Bureau of Indian Affairs) right-of-way process one piece at a time, so the crew can dig with every permission in hand.</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(90-minute staff training)</a:t>
            </a:r>
          </a:p>
          <a:p/>
          <a:p>
            <a:r>
              <a:t>Lesson plan:</a:t>
            </a:r>
          </a:p>
          <a:p>
            <a:r>
              <a:t>- 10 min: Open with the planning office story and the Read this first callout. Name who covers realty, planning, the utility, legal counsel, and Council updates, and who is the main contact with the BIA Agency realty office.</a:t>
            </a:r>
          </a:p>
          <a:p>
            <a:r>
              <a:t>- 15 min: Part 1: explore the route map and the Which Permission picture. On your own map, color each tract by land status and mark drops and tower sites.</a:t>
            </a:r>
          </a:p>
          <a:p>
            <a:r>
              <a:t>- 15 min: Part 2: explore the allotment picture. Work a consent tally for a sample allotment: owners, shares signed, and whether a majority interest is reached.</a:t>
            </a:r>
          </a:p>
          <a:p>
            <a:r>
              <a:t>- 15 min: Part 3: walk the twelve steps. In the Timeline sheet, give each step an owner and a target date, and review the escalation ladder.</a:t>
            </a:r>
          </a:p>
          <a:p>
            <a:r>
              <a:t>- 10 min: Part 4: changes and records. Decide who files service line agreements within 30 days and who keeps the dated project file.</a:t>
            </a:r>
          </a:p>
          <a:p>
            <a:r>
              <a:t>- 20 min: Do the team activity on one real route. Write the list of questions for the Agency and for tribal legal counsel.</a:t>
            </a:r>
          </a:p>
          <a:p>
            <a:r>
              <a:t>- 5 min: Run the quiz with a show of hands, review the Remember cards, and set the date of the first Agency meeting.</a:t>
            </a:r>
          </a:p>
          <a:p/>
          <a:p>
            <a:r>
              <a:t>What you need:</a:t>
            </a:r>
          </a:p>
          <a:p>
            <a:r>
              <a:t>- Projector or large TV for the pictures</a:t>
            </a:r>
          </a:p>
          <a:p>
            <a:r>
              <a:t>- The ROW Readiness Checklist, printed, one per person</a:t>
            </a:r>
          </a:p>
          <a:p>
            <a:r>
              <a:t>- A large printed map of one planned route, or your GIS (Geographic Information System) map on screen</a:t>
            </a:r>
          </a:p>
          <a:p>
            <a:r>
              <a:t>- The ROW Project Tracker open on a laptop</a:t>
            </a:r>
          </a:p>
          <a:p>
            <a:r>
              <a:t>- Current Title Status Reports for two or three tracts, if the Agency can provide them; keep owner information private</a:t>
            </a:r>
          </a:p>
          <a:p>
            <a:r>
              <a:t>- A printed copy of 25 CFR Part 169 from eCFR</a:t>
            </a:r>
          </a:p>
          <a:p/>
          <a:p>
            <a:r>
              <a:t>Talk about it:</a:t>
            </a:r>
          </a:p>
          <a:p>
            <a:r>
              <a:t>- Which tracts on our routes are allotments with many owners, and how will we reach every owner respectfully and in plain language?</a:t>
            </a:r>
          </a:p>
          <a:p>
            <a:r>
              <a:t>- What conditions should our tribe attach to rights-of-way, and should we require a tribal conformance statement?</a:t>
            </a:r>
          </a:p>
          <a:p>
            <a:r>
              <a:t>- Who will keep our project dates, and what will we do the day after a BIA deadline passes without an answer?</a:t>
            </a:r>
          </a:p>
          <a:p/>
          <a:p>
            <a:r>
              <a:t>The picture slides have every numbered detail in their speaker notes.</a:t>
            </a:r>
          </a:p>
          <a:p/>
          <a:p>
            <a:r>
              <a:t>STORY: Picture the tribal planning office on a spring morning. The funding came through, the fiber is on order, and a crew is ready to dig. Then someone unrolls the map. The route leaves the tribal office on tribal trust land, crosses an allotment shared by dozens of relatives, cuts across a ranch held in fee, and follows the state highway to the school. Each piece of land has its own rules and its own people who must say yes. This guide walks your team through the BIA (Bureau of Indian Affairs) right-of-way process one piece at a time, so the crew can dig with every permission in hand.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3.jpg"/><Relationship Id="rId5" Type="http://schemas.microsoft.com/office/2007/relationships/media" Target="../media/media1.mp3"/><Relationship Id="rId6" Type="http://schemas.openxmlformats.org/officeDocument/2006/relationships/audio" Target="../media/media1.mp3"/><Relationship Id="rId7"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5.jpg"/><Relationship Id="rId4" Type="http://schemas.microsoft.com/office/2007/relationships/media" Target="../media/media2.mp3"/><Relationship Id="rId5" Type="http://schemas.openxmlformats.org/officeDocument/2006/relationships/audio" Target="../media/media2.mp3"/><Relationship Id="rId6"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6.jpg"/><Relationship Id="rId4" Type="http://schemas.microsoft.com/office/2007/relationships/media" Target="../media/media3.mp3"/><Relationship Id="rId5" Type="http://schemas.openxmlformats.org/officeDocument/2006/relationships/audio" Target="../media/media3.mp3"/><Relationship Id="rId6"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7.jpg"/><Relationship Id="rId4" Type="http://schemas.microsoft.com/office/2007/relationships/media" Target="../media/media4.mp3"/><Relationship Id="rId5" Type="http://schemas.openxmlformats.org/officeDocument/2006/relationships/audio" Target="../media/media4.mp3"/><Relationship Id="rId6"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8.jpg"/><Relationship Id="rId4" Type="http://schemas.microsoft.com/office/2007/relationships/media" Target="../media/media5.mp3"/><Relationship Id="rId5" Type="http://schemas.openxmlformats.org/officeDocument/2006/relationships/audio" Target="../media/media5.mp3"/><Relationship Id="rId6"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9.jpg"/><Relationship Id="rId4" Type="http://schemas.microsoft.com/office/2007/relationships/media" Target="../media/media6.mp3"/><Relationship Id="rId5" Type="http://schemas.openxmlformats.org/officeDocument/2006/relationships/audio" Target="../media/media6.mp3"/><Relationship Id="rId6"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0.jpg"/><Relationship Id="rId4" Type="http://schemas.microsoft.com/office/2007/relationships/media" Target="../media/media7.mp3"/><Relationship Id="rId5" Type="http://schemas.openxmlformats.org/officeDocument/2006/relationships/audio" Target="../media/media7.mp3"/><Relationship Id="rId6"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microsoft.com/office/2007/relationships/media" Target="../media/media8.mp3"/><Relationship Id="rId4" Type="http://schemas.openxmlformats.org/officeDocument/2006/relationships/audio" Target="../media/media8.mp3"/><Relationship Id="rId5" Type="http://schemas.openxmlformats.org/officeDocument/2006/relationships/image" Target="../media/image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11.png"/><Relationship Id="rId5" Type="http://schemas.openxmlformats.org/officeDocument/2006/relationships/image" Target="../media/image14.png"/><Relationship Id="rId6" Type="http://schemas.openxmlformats.org/officeDocument/2006/relationships/image" Target="../media/image1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11.png"/><Relationship Id="rId5" Type="http://schemas.openxmlformats.org/officeDocument/2006/relationships/image" Target="../media/image14.png"/><Relationship Id="rId6" Type="http://schemas.openxmlformats.org/officeDocument/2006/relationships/image" Target="../media/image1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12.png"/><Relationship Id="rId5" Type="http://schemas.openxmlformats.org/officeDocument/2006/relationships/image" Target="../media/image15.png"/><Relationship Id="rId6" Type="http://schemas.openxmlformats.org/officeDocument/2006/relationships/image" Target="../media/image1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12.png"/><Relationship Id="rId5" Type="http://schemas.openxmlformats.org/officeDocument/2006/relationships/image" Target="../media/image15.png"/><Relationship Id="rId6" Type="http://schemas.openxmlformats.org/officeDocument/2006/relationships/image" Target="../media/image1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14.png"/><Relationship Id="rId5" Type="http://schemas.openxmlformats.org/officeDocument/2006/relationships/image" Target="../media/image16.png"/><Relationship Id="rId6" Type="http://schemas.openxmlformats.org/officeDocument/2006/relationships/image" Target="../media/image1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14.png"/><Relationship Id="rId5" Type="http://schemas.openxmlformats.org/officeDocument/2006/relationships/image" Target="../media/image16.png"/><Relationship Id="rId6" Type="http://schemas.openxmlformats.org/officeDocument/2006/relationships/image" Target="../media/image1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13.png"/><Relationship Id="rId5" Type="http://schemas.openxmlformats.org/officeDocument/2006/relationships/image" Target="../media/image18.png"/><Relationship Id="rId6" Type="http://schemas.openxmlformats.org/officeDocument/2006/relationships/image" Target="../media/image1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13.png"/><Relationship Id="rId5" Type="http://schemas.openxmlformats.org/officeDocument/2006/relationships/image" Target="../media/image18.png"/><Relationship Id="rId6" Type="http://schemas.openxmlformats.org/officeDocument/2006/relationships/image" Target="../media/image1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14.png"/><Relationship Id="rId5" Type="http://schemas.openxmlformats.org/officeDocument/2006/relationships/image" Target="../media/image1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image" Target="../media/image14.png"/><Relationship Id="rId5" Type="http://schemas.openxmlformats.org/officeDocument/2006/relationships/image" Target="../media/image1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www.ecfr.gov/current/title-25/chapter-I/subchapter-H/part-169" TargetMode="External"/><Relationship Id="rId4" Type="http://schemas.openxmlformats.org/officeDocument/2006/relationships/hyperlink" Target="https://www.bia.gov/service/broadband-access/apply-broadband-right-of-way" TargetMode="External"/><Relationship Id="rId5" Type="http://schemas.openxmlformats.org/officeDocument/2006/relationships/hyperlink" Target="https://www.bia.gov/policy-forms/handbooks/52-iam-9-h-rights-way-row-indian-lands-handbook"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www.bia.gov/sites/default/files/dup/assets/public/raca/national_policy_memoranda/pdf/npm-trus-48_streamlining-rows-broadband_final_signed_508.pdf" TargetMode="External"/><Relationship Id="rId4" Type="http://schemas.openxmlformats.org/officeDocument/2006/relationships/hyperlink" Target="https://broadbandusa.ntia.gov/funding-programs/policies-waivers/Notice_of_Newly_Adopted_NEPA_Categorical_Exclusions" TargetMode="External"/><Relationship Id="rId5" Type="http://schemas.openxmlformats.org/officeDocument/2006/relationships/hyperlink" Target="https://www.gao.gov/assets/d24105875.pdf"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1.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6080760"/>
            <a:ext cx="12191695" cy="77724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6016752"/>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numu-logo.png"/>
          <p:cNvPicPr>
            <a:picLocks noChangeAspect="1"/>
          </p:cNvPicPr>
          <p:nvPr/>
        </p:nvPicPr>
        <p:blipFill>
          <a:blip r:embed="rId3"/>
          <a:stretch>
            <a:fillRect/>
          </a:stretch>
        </p:blipFill>
        <p:spPr>
          <a:xfrm>
            <a:off x="640080" y="502920"/>
            <a:ext cx="914400" cy="914400"/>
          </a:xfrm>
          <a:prstGeom prst="rect">
            <a:avLst/>
          </a:prstGeom>
        </p:spPr>
      </p:pic>
      <p:pic>
        <p:nvPicPr>
          <p:cNvPr id="5" name="Picture 4" descr="numu-wordmark-white.png"/>
          <p:cNvPicPr>
            <a:picLocks noChangeAspect="1"/>
          </p:cNvPicPr>
          <p:nvPr/>
        </p:nvPicPr>
        <p:blipFill>
          <a:blip r:embed="rId4"/>
          <a:stretch>
            <a:fillRect/>
          </a:stretch>
        </p:blipFill>
        <p:spPr>
          <a:xfrm>
            <a:off x="1737360" y="713232"/>
            <a:ext cx="1846881" cy="502920"/>
          </a:xfrm>
          <a:prstGeom prst="rect">
            <a:avLst/>
          </a:prstGeom>
        </p:spPr>
      </p:pic>
      <p:sp>
        <p:nvSpPr>
          <p:cNvPr id="6" name="TextBox 5"/>
          <p:cNvSpPr txBox="1"/>
          <p:nvPr/>
        </p:nvSpPr>
        <p:spPr>
          <a:xfrm>
            <a:off x="640080" y="1703323"/>
            <a:ext cx="5943600" cy="630936"/>
          </a:xfrm>
          <a:prstGeom prst="rect">
            <a:avLst/>
          </a:prstGeom>
          <a:noFill/>
        </p:spPr>
        <p:txBody>
          <a:bodyPr wrap="square" lIns="36576" rIns="36576" tIns="0" bIns="0" anchor="t">
            <a:noAutofit/>
          </a:bodyPr>
          <a:lstStyle/>
          <a:p>
            <a:pPr algn="l">
              <a:lnSpc>
                <a:spcPts val="2124"/>
              </a:lnSpc>
              <a:spcBef>
                <a:spcPts val="0"/>
              </a:spcBef>
              <a:spcAft>
                <a:spcPts val="0"/>
              </a:spcAft>
            </a:pPr>
            <a:r>
              <a:rPr sz="1800" b="1" i="0">
                <a:solidFill>
                  <a:srgbClr val="F7E10C"/>
                </a:solidFill>
                <a:latin typeface="Helvetica"/>
              </a:rPr>
              <a:t>TECH RESOURCES FOR TRIBAL GOVERNMENTS  ·  TRIBAL GUIDE 3 OF 4</a:t>
            </a:r>
          </a:p>
        </p:txBody>
      </p:sp>
      <p:sp>
        <p:nvSpPr>
          <p:cNvPr id="7" name="TextBox 6"/>
          <p:cNvSpPr txBox="1"/>
          <p:nvPr/>
        </p:nvSpPr>
        <p:spPr>
          <a:xfrm>
            <a:off x="640080" y="2379980"/>
            <a:ext cx="5943600" cy="2069591"/>
          </a:xfrm>
          <a:prstGeom prst="rect">
            <a:avLst/>
          </a:prstGeom>
          <a:noFill/>
        </p:spPr>
        <p:txBody>
          <a:bodyPr wrap="square" lIns="36576" rIns="36576" tIns="0" bIns="0" anchor="t">
            <a:noAutofit/>
          </a:bodyPr>
          <a:lstStyle/>
          <a:p>
            <a:pPr algn="l">
              <a:lnSpc>
                <a:spcPts val="5191"/>
              </a:lnSpc>
              <a:spcBef>
                <a:spcPts val="0"/>
              </a:spcBef>
              <a:spcAft>
                <a:spcPts val="0"/>
              </a:spcAft>
            </a:pPr>
            <a:r>
              <a:rPr sz="4400" b="1" i="0">
                <a:solidFill>
                  <a:srgbClr val="FFFFFF"/>
                </a:solidFill>
                <a:latin typeface="Helvetica"/>
              </a:rPr>
              <a:t>The BIA Right-of-Way Process for Broadband</a:t>
            </a:r>
          </a:p>
        </p:txBody>
      </p:sp>
      <p:sp>
        <p:nvSpPr>
          <p:cNvPr id="8" name="TextBox 7"/>
          <p:cNvSpPr txBox="1"/>
          <p:nvPr/>
        </p:nvSpPr>
        <p:spPr>
          <a:xfrm>
            <a:off x="640080" y="4541012"/>
            <a:ext cx="5943600" cy="750823"/>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DCE6F0"/>
                </a:solidFill>
                <a:latin typeface="Helvetica"/>
              </a:rPr>
              <a:t>Land status, consent, the application, BIA deadlines, and life after the grant</a:t>
            </a:r>
          </a:p>
        </p:txBody>
      </p:sp>
      <p:sp>
        <p:nvSpPr>
          <p:cNvPr id="9" name="Rounded Rectangle 8"/>
          <p:cNvSpPr/>
          <p:nvPr/>
        </p:nvSpPr>
        <p:spPr>
          <a:xfrm>
            <a:off x="640080" y="5428996"/>
            <a:ext cx="2893647"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5428996"/>
            <a:ext cx="2893647"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Tribal staff and leaders</a:t>
            </a:r>
          </a:p>
        </p:txBody>
      </p:sp>
      <p:sp>
        <p:nvSpPr>
          <p:cNvPr id="11" name="Rounded Rectangle 10"/>
          <p:cNvSpPr/>
          <p:nvPr/>
        </p:nvSpPr>
        <p:spPr>
          <a:xfrm>
            <a:off x="3670887" y="5428996"/>
            <a:ext cx="1135641"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3670887" y="5428996"/>
            <a:ext cx="1135641"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60 min</a:t>
            </a:r>
          </a:p>
        </p:txBody>
      </p:sp>
      <p:sp>
        <p:nvSpPr>
          <p:cNvPr id="13" name="Rounded Rectangle 12"/>
          <p:cNvSpPr/>
          <p:nvPr/>
        </p:nvSpPr>
        <p:spPr>
          <a:xfrm>
            <a:off x="4943689" y="5428996"/>
            <a:ext cx="1492436"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943689" y="5428996"/>
            <a:ext cx="1492436"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6 pictures</a:t>
            </a:r>
          </a:p>
        </p:txBody>
      </p:sp>
      <p:sp>
        <p:nvSpPr>
          <p:cNvPr id="15" name="Rectangle 14"/>
          <p:cNvSpPr/>
          <p:nvPr/>
        </p:nvSpPr>
        <p:spPr>
          <a:xfrm>
            <a:off x="6812280" y="1828800"/>
            <a:ext cx="4846320" cy="277154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6" name="Picture 15" descr="card-bia-row.jpg"/>
          <p:cNvPicPr>
            <a:picLocks noChangeAspect="1"/>
          </p:cNvPicPr>
          <p:nvPr/>
        </p:nvPicPr>
        <p:blipFill>
          <a:blip r:embed="rId5"/>
          <a:stretch>
            <a:fillRect/>
          </a:stretch>
        </p:blipFill>
        <p:spPr>
          <a:xfrm>
            <a:off x="6858000" y="1874519"/>
            <a:ext cx="4754880" cy="2680106"/>
          </a:xfrm>
          <a:prstGeom prst="rect">
            <a:avLst/>
          </a:prstGeom>
        </p:spPr>
      </p:pic>
      <p:sp>
        <p:nvSpPr>
          <p:cNvPr id="17" name="TextBox 16"/>
          <p:cNvSpPr txBox="1"/>
          <p:nvPr/>
        </p:nvSpPr>
        <p:spPr>
          <a:xfrm>
            <a:off x="640080" y="6080760"/>
            <a:ext cx="10911535" cy="777240"/>
          </a:xfrm>
          <a:prstGeom prst="rect">
            <a:avLst/>
          </a:prstGeom>
          <a:noFill/>
        </p:spPr>
        <p:txBody>
          <a:bodyPr wrap="square" lIns="36576" rIns="36576" tIns="0" bIns="0" anchor="ctr">
            <a:noAutofit/>
          </a:bodyPr>
          <a:lstStyle/>
          <a:p>
            <a:pPr algn="l">
              <a:lnSpc>
                <a:spcPts val="2124"/>
              </a:lnSpc>
              <a:spcBef>
                <a:spcPts val="0"/>
              </a:spcBef>
              <a:spcAft>
                <a:spcPts val="0"/>
              </a:spcAft>
            </a:pPr>
            <a:r>
              <a:rPr sz="1800" b="0" i="0">
                <a:solidFill>
                  <a:srgbClr val="FFFFFF"/>
                </a:solidFill>
                <a:latin typeface="Helvetica"/>
              </a:rPr>
              <a:t>Free class from the Numu Communications Learning Center  ·  www.numu.tech/resources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What you will learn</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97939"/>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8795"/>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8" name="TextBox 7"/>
          <p:cNvSpPr txBox="1"/>
          <p:nvPr/>
        </p:nvSpPr>
        <p:spPr>
          <a:xfrm>
            <a:off x="1298448" y="1298448"/>
            <a:ext cx="10253167" cy="1824736"/>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Identify which land on a broadband route is covered by 25 CFR (Code of Federal Regulations) Part 169, and choose the right permission for each piece: a right-of-way, a service line agreement, or a business lease</a:t>
            </a:r>
          </a:p>
        </p:txBody>
      </p:sp>
      <p:sp>
        <p:nvSpPr>
          <p:cNvPr id="9" name="Oval 8"/>
          <p:cNvSpPr/>
          <p:nvPr/>
        </p:nvSpPr>
        <p:spPr>
          <a:xfrm>
            <a:off x="640080" y="3122676"/>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3113532"/>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1" name="TextBox 10"/>
          <p:cNvSpPr txBox="1"/>
          <p:nvPr/>
        </p:nvSpPr>
        <p:spPr>
          <a:xfrm>
            <a:off x="1298448" y="3123184"/>
            <a:ext cx="10253167" cy="1405127"/>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Explain who must consent on tribal land and on allotted land, how a majority interest works, and the options for payment, bonds, and insurance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What you will learn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97939"/>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8795"/>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8" name="TextBox 7"/>
          <p:cNvSpPr txBox="1"/>
          <p:nvPr/>
        </p:nvSpPr>
        <p:spPr>
          <a:xfrm>
            <a:off x="1298448" y="1298448"/>
            <a:ext cx="10253167" cy="1405127"/>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Put together a complete application and track the BIA (Bureau of Indian Affairs) review deadlines and the steps to take if one is missed</a:t>
            </a:r>
          </a:p>
        </p:txBody>
      </p:sp>
      <p:sp>
        <p:nvSpPr>
          <p:cNvPr id="9" name="Oval 8"/>
          <p:cNvSpPr/>
          <p:nvPr/>
        </p:nvSpPr>
        <p:spPr>
          <a:xfrm>
            <a:off x="640080" y="2703067"/>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693923"/>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1" name="TextBox 10"/>
          <p:cNvSpPr txBox="1"/>
          <p:nvPr/>
        </p:nvSpPr>
        <p:spPr>
          <a:xfrm>
            <a:off x="1298448" y="2703575"/>
            <a:ext cx="10253167" cy="1405127"/>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Manage a grant after approval: changes, service line filings, compliance, and records at the LTRO (Land Title and Records Office)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The story</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Rectangle 5"/>
          <p:cNvSpPr/>
          <p:nvPr/>
        </p:nvSpPr>
        <p:spPr>
          <a:xfrm>
            <a:off x="594359" y="1298448"/>
            <a:ext cx="91440" cy="4767072"/>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6675120" cy="5212080"/>
          </a:xfrm>
          <a:prstGeom prst="rect">
            <a:avLst/>
          </a:prstGeom>
          <a:noFill/>
        </p:spPr>
        <p:txBody>
          <a:bodyPr wrap="square" lIns="36576" rIns="36576" tIns="0" bIns="0" anchor="t">
            <a:noAutofit/>
          </a:bodyPr>
          <a:lstStyle/>
          <a:p>
            <a:pPr algn="l">
              <a:lnSpc>
                <a:spcPts val="2832"/>
              </a:lnSpc>
              <a:spcBef>
                <a:spcPts val="0"/>
              </a:spcBef>
              <a:spcAft>
                <a:spcPts val="0"/>
              </a:spcAft>
            </a:pPr>
            <a:r>
              <a:rPr sz="2400" b="0" i="0">
                <a:solidFill>
                  <a:srgbClr val="14233A"/>
                </a:solidFill>
                <a:latin typeface="Helvetica"/>
              </a:rPr>
              <a:t>Picture the tribal planning office on a spring morning. The funding came through, the fiber is on order, and a crew is ready to dig. Then someone unrolls the map. The route leaves the tribal office on tribal trust land, crosses an allotment shared by dozens of relatives, cuts across a ranch held in fee, and follows the state highway to the school. Each piece of land has its own rules and its own people who must say yes. This guide walks your team through the BIA (Bureau of Indian Affairs) right-of-way process one piece at a time, so the crew can dig with every permission in hand.</a:t>
            </a:r>
          </a:p>
        </p:txBody>
      </p:sp>
      <p:sp>
        <p:nvSpPr>
          <p:cNvPr id="8" name="Rectangle 7"/>
          <p:cNvSpPr/>
          <p:nvPr/>
        </p:nvSpPr>
        <p:spPr>
          <a:xfrm>
            <a:off x="7909560" y="1920240"/>
            <a:ext cx="3794760" cy="2134209"/>
          </a:xfrm>
          <a:prstGeom prst="rect">
            <a:avLst/>
          </a:prstGeom>
          <a:solidFill>
            <a:srgbClr val="A9C4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9" name="Picture 8" descr="card-bia-row.jpg"/>
          <p:cNvPicPr>
            <a:picLocks noChangeAspect="1"/>
          </p:cNvPicPr>
          <p:nvPr/>
        </p:nvPicPr>
        <p:blipFill>
          <a:blip r:embed="rId4"/>
          <a:stretch>
            <a:fillRect/>
          </a:stretch>
        </p:blipFill>
        <p:spPr>
          <a:xfrm>
            <a:off x="7955279" y="1965960"/>
            <a:ext cx="3703320" cy="2083003"/>
          </a:xfrm>
          <a:prstGeom prst="rect">
            <a:avLst/>
          </a:prstGeom>
        </p:spPr>
      </p:pic>
      <p:pic>
        <p:nvPicPr>
          <p:cNvPr id="10" name="Narration">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7"/>
          <a:stretch>
            <a:fillRect/>
          </a:stretch>
        </p:blipFill>
        <p:spPr>
          <a:xfrm>
            <a:off x="11231575" y="5897880"/>
            <a:ext cx="566928" cy="566928"/>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10"/>
                </p:tgtEl>
              </p:cMediaNode>
            </p:audio>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1</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What a Right-of-Way Is, and Where It Applies</a:t>
            </a:r>
          </a:p>
        </p:txBody>
      </p:sp>
      <p:sp>
        <p:nvSpPr>
          <p:cNvPr id="6" name="TextBox 5"/>
          <p:cNvSpPr txBox="1"/>
          <p:nvPr/>
        </p:nvSpPr>
        <p:spPr>
          <a:xfrm>
            <a:off x="822960" y="4044695"/>
            <a:ext cx="10424160" cy="2264664"/>
          </a:xfrm>
          <a:prstGeom prst="rect">
            <a:avLst/>
          </a:prstGeom>
          <a:noFill/>
        </p:spPr>
        <p:txBody>
          <a:bodyPr wrap="square" lIns="36576" rIns="36576" tIns="0" bIns="0" anchor="t">
            <a:noAutofit/>
          </a:bodyPr>
          <a:lstStyle/>
          <a:p>
            <a:pPr algn="l">
              <a:lnSpc>
                <a:spcPts val="2360"/>
              </a:lnSpc>
              <a:spcBef>
                <a:spcPts val="0"/>
              </a:spcBef>
              <a:spcAft>
                <a:spcPts val="0"/>
              </a:spcAft>
            </a:pPr>
            <a:r>
              <a:rPr sz="2000" b="0" i="0">
                <a:solidFill>
                  <a:srgbClr val="E8F3EC"/>
                </a:solidFill>
                <a:latin typeface="Helvetica"/>
              </a:rPr>
              <a:t>A right-of-way is permission to cross land for one purpose, like a fiber line. This part shows which land the federal rule covers, which kind of permission fits each piece of a network, and how tribal authority carries through. Please note: this guide is general information, not legal advice. Work with your BIA (Bureau of Indian Affairs) Agency realty office and your tribal legal counsel, and check the current rules on eCFR (the Electronic Code of Federal Regulations) before you act.</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2 pictures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One Fiber Route, Many Kinds of Land</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1  ·  Picture 1 of 6</a:t>
            </a:r>
          </a:p>
        </p:txBody>
      </p:sp>
      <p:pic>
        <p:nvPicPr>
          <p:cNvPr id="5" name="Picture 4" descr="deck-1-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41830"/>
                    <p14:bmk name="2" time="71410"/>
                    <p14:bmk name="3" time="98830"/>
                    <p14:bmk name="4" time="125290"/>
                    <p14:bmk name="5" time="149710"/>
                    <p14:bmk name="6" time="17114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Which Permission Fits Which Piece?</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1  ·  Picture 2 of 6</a:t>
            </a:r>
          </a:p>
        </p:txBody>
      </p:sp>
      <p:pic>
        <p:nvPicPr>
          <p:cNvPr id="5" name="Picture 4" descr="deck-1-2.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3090"/>
                    <p14:bmk name="2" time="36010"/>
                    <p14:bmk name="3" time="62520"/>
                    <p14:bmk name="4" time="88900"/>
                    <p14:bmk name="5" time="11245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Read this first: general information, not legal advice</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389888"/>
            <a:ext cx="10911535" cy="3588511"/>
          </a:xfrm>
          <a:prstGeom prst="rect">
            <a:avLst/>
          </a:prstGeom>
          <a:solidFill>
            <a:srgbClr val="FDEC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ectangle 6"/>
          <p:cNvSpPr/>
          <p:nvPr/>
        </p:nvSpPr>
        <p:spPr>
          <a:xfrm>
            <a:off x="640080" y="1389888"/>
            <a:ext cx="128016" cy="3588511"/>
          </a:xfrm>
          <a:prstGeom prst="rect">
            <a:avLst/>
          </a:prstGeom>
          <a:solidFill>
            <a:srgbClr val="D726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1051560" y="1618488"/>
            <a:ext cx="10271455" cy="3588511"/>
          </a:xfrm>
          <a:prstGeom prst="rect">
            <a:avLst/>
          </a:prstGeom>
          <a:noFill/>
        </p:spPr>
        <p:txBody>
          <a:bodyPr wrap="square" lIns="36576" rIns="36576" tIns="0" bIns="0" anchor="t">
            <a:noAutofit/>
          </a:bodyPr>
          <a:lstStyle/>
          <a:p>
            <a:pPr algn="l">
              <a:lnSpc>
                <a:spcPts val="2832"/>
              </a:lnSpc>
              <a:spcBef>
                <a:spcPts val="0"/>
              </a:spcBef>
              <a:spcAft>
                <a:spcPts val="1000"/>
              </a:spcAft>
            </a:pPr>
            <a:r>
              <a:rPr sz="2400" b="0" i="0">
                <a:solidFill>
                  <a:srgbClr val="14233A"/>
                </a:solidFill>
                <a:latin typeface="Helvetica"/>
              </a:rPr>
              <a:t>This guide explains the federal right-of-way rules in plain language. It is general information, not legal advice, and it does not replace the rules themselves.</a:t>
            </a:r>
          </a:p>
          <a:p>
            <a:pPr algn="l">
              <a:lnSpc>
                <a:spcPts val="2832"/>
              </a:lnSpc>
              <a:spcBef>
                <a:spcPts val="0"/>
              </a:spcBef>
              <a:spcAft>
                <a:spcPts val="1000"/>
              </a:spcAft>
            </a:pPr>
            <a:r>
              <a:rPr sz="2400" b="0" i="0">
                <a:solidFill>
                  <a:srgbClr val="14233A"/>
                </a:solidFill>
                <a:latin typeface="Helvetica"/>
              </a:rPr>
              <a:t>Work with your BIA (Bureau of Indian Affairs) Agency realty office and your tribal legal counsel on every project. Rules and policies change, so check the current 25 CFR (Code of Federal Regulations) Part 169 on eCFR (the Electronic Code of Federal Regulations, at ecfr.gov) before you act.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Read this first: general information, not legal advice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389888"/>
            <a:ext cx="10911535" cy="1663192"/>
          </a:xfrm>
          <a:prstGeom prst="rect">
            <a:avLst/>
          </a:prstGeom>
          <a:solidFill>
            <a:srgbClr val="FDEC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ectangle 6"/>
          <p:cNvSpPr/>
          <p:nvPr/>
        </p:nvSpPr>
        <p:spPr>
          <a:xfrm>
            <a:off x="640080" y="1389888"/>
            <a:ext cx="128016" cy="1663192"/>
          </a:xfrm>
          <a:prstGeom prst="rect">
            <a:avLst/>
          </a:prstGeom>
          <a:solidFill>
            <a:srgbClr val="D726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1051560" y="1618488"/>
            <a:ext cx="10271455" cy="1663192"/>
          </a:xfrm>
          <a:prstGeom prst="rect">
            <a:avLst/>
          </a:prstGeom>
          <a:noFill/>
        </p:spPr>
        <p:txBody>
          <a:bodyPr wrap="square" lIns="36576" rIns="36576" tIns="0" bIns="0" anchor="t">
            <a:noAutofit/>
          </a:bodyPr>
          <a:lstStyle/>
          <a:p>
            <a:pPr algn="l">
              <a:lnSpc>
                <a:spcPts val="2832"/>
              </a:lnSpc>
              <a:spcBef>
                <a:spcPts val="0"/>
              </a:spcBef>
              <a:spcAft>
                <a:spcPts val="1000"/>
              </a:spcAft>
            </a:pPr>
            <a:r>
              <a:rPr sz="2400" b="0" i="0">
                <a:solidFill>
                  <a:srgbClr val="14233A"/>
                </a:solidFill>
                <a:latin typeface="Helvetica"/>
              </a:rPr>
              <a:t>This guide describes the rule for grants made on or after April 21, 2016. For older grants, only the procedural parts of the current rule apply (25 CFR 169.7).</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Also in your handout</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1781047"/>
          </a:xfrm>
          <a:prstGeom prst="rect">
            <a:avLst/>
          </a:prstGeom>
          <a:noFill/>
        </p:spPr>
        <p:txBody>
          <a:bodyPr wrap="square" lIns="36576" rIns="36576" tIns="0" bIns="0" anchor="t">
            <a:noAutofit/>
          </a:bodyPr>
          <a:lstStyle/>
          <a:p>
            <a:pPr algn="l">
              <a:lnSpc>
                <a:spcPts val="3068"/>
              </a:lnSpc>
              <a:spcBef>
                <a:spcPts val="0"/>
              </a:spcBef>
              <a:spcAft>
                <a:spcPts val="600"/>
              </a:spcAft>
            </a:pPr>
            <a:r>
              <a:rPr sz="2600" b="0" i="0">
                <a:solidFill>
                  <a:srgbClr val="14233A"/>
                </a:solidFill>
                <a:latin typeface="Helvetica"/>
              </a:rPr>
              <a:t>The handout and the web page cover these topics in detail: What the rule says a right-of-way is; Which land does Part 169 cover?; Which permission fits which piece of the network?; Tribal authority carries through.</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2</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Consent and Compensation</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Every right-of-way on trust land starts with consent. On allotted land, that can mean finding and talking with many owners. This part covers who must agree, how payment works, and the bond and insurance rules.</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1 picture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One Allotment, Many Owners</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2  ·  Picture 3 of 6</a:t>
            </a:r>
          </a:p>
        </p:txBody>
      </p:sp>
      <p:pic>
        <p:nvPicPr>
          <p:cNvPr id="5" name="Picture 4" descr="deck-2-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20510"/>
                    <p14:bmk name="2" time="39160"/>
                    <p14:bmk name="3" time="66080"/>
                    <p14:bmk name="4" time="90500"/>
                    <p14:bmk name="5" time="112140"/>
                    <p14:bmk name="6" time="13257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Getting consent, step by step</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1</a:t>
            </a:r>
          </a:p>
        </p:txBody>
      </p:sp>
      <p:sp>
        <p:nvSpPr>
          <p:cNvPr id="8" name="TextBox 7"/>
          <p:cNvSpPr txBox="1"/>
          <p:nvPr/>
        </p:nvSpPr>
        <p:spPr>
          <a:xfrm>
            <a:off x="1298448" y="129844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Get consent to survey</a:t>
            </a:r>
          </a:p>
        </p:txBody>
      </p:sp>
      <p:sp>
        <p:nvSpPr>
          <p:cNvPr id="9" name="Oval 8"/>
          <p:cNvSpPr/>
          <p:nvPr/>
        </p:nvSpPr>
        <p:spPr>
          <a:xfrm>
            <a:off x="640080" y="181889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181889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2</a:t>
            </a:r>
          </a:p>
        </p:txBody>
      </p:sp>
      <p:sp>
        <p:nvSpPr>
          <p:cNvPr id="11" name="TextBox 10"/>
          <p:cNvSpPr txBox="1"/>
          <p:nvPr/>
        </p:nvSpPr>
        <p:spPr>
          <a:xfrm>
            <a:off x="1298448" y="183438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Ask BIA for owner information</a:t>
            </a:r>
          </a:p>
        </p:txBody>
      </p:sp>
      <p:sp>
        <p:nvSpPr>
          <p:cNvPr id="12" name="Oval 11"/>
          <p:cNvSpPr/>
          <p:nvPr/>
        </p:nvSpPr>
        <p:spPr>
          <a:xfrm>
            <a:off x="640080" y="235483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 y="235483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3</a:t>
            </a:r>
          </a:p>
        </p:txBody>
      </p:sp>
      <p:sp>
        <p:nvSpPr>
          <p:cNvPr id="14" name="TextBox 13"/>
          <p:cNvSpPr txBox="1"/>
          <p:nvPr/>
        </p:nvSpPr>
        <p:spPr>
          <a:xfrm>
            <a:off x="1298448" y="237032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Tribal land: get a tribal authorization</a:t>
            </a:r>
          </a:p>
        </p:txBody>
      </p:sp>
      <p:sp>
        <p:nvSpPr>
          <p:cNvPr id="15" name="Oval 14"/>
          <p:cNvSpPr/>
          <p:nvPr/>
        </p:nvSpPr>
        <p:spPr>
          <a:xfrm>
            <a:off x="640080" y="289077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289077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4</a:t>
            </a:r>
          </a:p>
        </p:txBody>
      </p:sp>
      <p:sp>
        <p:nvSpPr>
          <p:cNvPr id="17" name="TextBox 16"/>
          <p:cNvSpPr txBox="1"/>
          <p:nvPr/>
        </p:nvSpPr>
        <p:spPr>
          <a:xfrm>
            <a:off x="1298448" y="290626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Allotted land: notify everyone, then count shares</a:t>
            </a:r>
          </a:p>
        </p:txBody>
      </p:sp>
      <p:sp>
        <p:nvSpPr>
          <p:cNvPr id="18" name="Oval 17"/>
          <p:cNvSpPr/>
          <p:nvPr/>
        </p:nvSpPr>
        <p:spPr>
          <a:xfrm>
            <a:off x="640080" y="342671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640080" y="342671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5</a:t>
            </a:r>
          </a:p>
        </p:txBody>
      </p:sp>
      <p:sp>
        <p:nvSpPr>
          <p:cNvPr id="20" name="TextBox 19"/>
          <p:cNvSpPr txBox="1"/>
          <p:nvPr/>
        </p:nvSpPr>
        <p:spPr>
          <a:xfrm>
            <a:off x="1298448" y="344220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Check who may sign</a:t>
            </a:r>
          </a:p>
        </p:txBody>
      </p:sp>
      <p:sp>
        <p:nvSpPr>
          <p:cNvPr id="21" name="Oval 20"/>
          <p:cNvSpPr/>
          <p:nvPr/>
        </p:nvSpPr>
        <p:spPr>
          <a:xfrm>
            <a:off x="640080" y="396265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640080" y="39626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6</a:t>
            </a:r>
          </a:p>
        </p:txBody>
      </p:sp>
      <p:sp>
        <p:nvSpPr>
          <p:cNvPr id="23" name="TextBox 22"/>
          <p:cNvSpPr txBox="1"/>
          <p:nvPr/>
        </p:nvSpPr>
        <p:spPr>
          <a:xfrm>
            <a:off x="1298448" y="397814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Know the no-consent exception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Bonds, security, and insurance (25 CFR 169.103)</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ounded Rectangle 5"/>
          <p:cNvSpPr/>
          <p:nvPr/>
        </p:nvSpPr>
        <p:spPr>
          <a:xfrm>
            <a:off x="676656" y="131953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Plan for security (a bond or similar). It is required unless waived or exempt (169.103).</a:t>
            </a:r>
          </a:p>
        </p:txBody>
      </p:sp>
      <p:sp>
        <p:nvSpPr>
          <p:cNvPr id="8" name="Rounded Rectangle 7"/>
          <p:cNvSpPr/>
          <p:nvPr/>
        </p:nvSpPr>
        <p:spPr>
          <a:xfrm>
            <a:off x="676656" y="2245106"/>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224024"/>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Do not plan on a cash bond. Cash bonds are not accepted (169.103(j)).</a:t>
            </a:r>
          </a:p>
        </p:txBody>
      </p:sp>
      <p:sp>
        <p:nvSpPr>
          <p:cNvPr id="10" name="Rounded Rectangle 9"/>
          <p:cNvSpPr/>
          <p:nvPr/>
        </p:nvSpPr>
        <p:spPr>
          <a:xfrm>
            <a:off x="676656" y="3170682"/>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3149600"/>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Carry insurance that names the landowners and the United States as additional insureds (169.103(b)).</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186"/>
              </a:lnSpc>
              <a:spcBef>
                <a:spcPts val="0"/>
              </a:spcBef>
              <a:spcAft>
                <a:spcPts val="0"/>
              </a:spcAft>
            </a:pPr>
            <a:r>
              <a:rPr sz="2700" b="1" i="0">
                <a:solidFill>
                  <a:srgbClr val="FFFFFF"/>
                </a:solidFill>
                <a:latin typeface="Helvetica"/>
              </a:rPr>
              <a:t>Bonds, security, and insurance (25 CFR 169.103)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ounded Rectangle 5"/>
          <p:cNvSpPr/>
          <p:nvPr/>
        </p:nvSpPr>
        <p:spPr>
          <a:xfrm>
            <a:off x="676656" y="131953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On tribal land, BIA defers to the tribe on waivers (169.103(f)).</a:t>
            </a:r>
          </a:p>
        </p:txBody>
      </p:sp>
      <p:sp>
        <p:nvSpPr>
          <p:cNvPr id="8" name="Rounded Rectangle 7"/>
          <p:cNvSpPr/>
          <p:nvPr/>
        </p:nvSpPr>
        <p:spPr>
          <a:xfrm>
            <a:off x="676656" y="185547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1834388"/>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On allotted land, ask about a waiver if the majority owners request one, or if you are a tribal utility or a utility cooperative (169.103(f)).</a:t>
            </a:r>
          </a:p>
        </p:txBody>
      </p:sp>
      <p:sp>
        <p:nvSpPr>
          <p:cNvPr id="10" name="Rounded Rectangle 9"/>
          <p:cNvSpPr/>
          <p:nvPr/>
        </p:nvSpPr>
        <p:spPr>
          <a:xfrm>
            <a:off x="676656" y="2781046"/>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2759964"/>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If your government is barred by law from posting security, ask about the exemption in 169.103(k).</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Also in your handout</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1001776"/>
          </a:xfrm>
          <a:prstGeom prst="rect">
            <a:avLst/>
          </a:prstGeom>
          <a:noFill/>
        </p:spPr>
        <p:txBody>
          <a:bodyPr wrap="square" lIns="36576" rIns="36576" tIns="0" bIns="0" anchor="t">
            <a:noAutofit/>
          </a:bodyPr>
          <a:lstStyle/>
          <a:p>
            <a:pPr algn="l">
              <a:lnSpc>
                <a:spcPts val="3068"/>
              </a:lnSpc>
              <a:spcBef>
                <a:spcPts val="0"/>
              </a:spcBef>
              <a:spcAft>
                <a:spcPts val="600"/>
              </a:spcAft>
            </a:pPr>
            <a:r>
              <a:rPr sz="2600" b="0" i="0">
                <a:solidFill>
                  <a:srgbClr val="14233A"/>
                </a:solidFill>
                <a:latin typeface="Helvetica"/>
              </a:rPr>
              <a:t>The handout and the web page cover these topics in detail: Compensation: what the rules allow; A tribal utility has extra options.</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3</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The Application and BIA Review</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With consent in hand, you put the package together. BIA's review clock starts only when the package is complete, so a complete package is the fastest path.</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1 picture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Twelve Steps from Plan to Grant</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3  ·  Picture 4 of 6</a:t>
            </a:r>
          </a:p>
        </p:txBody>
      </p:sp>
      <p:pic>
        <p:nvPicPr>
          <p:cNvPr id="5" name="Picture 4" descr="deck-3-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8080"/>
                    <p14:bmk name="2" time="50530"/>
                    <p14:bmk name="3" time="77830"/>
                    <p14:bmk name="4" time="103830"/>
                    <p14:bmk name="5" time="127860"/>
                    <p14:bmk name="6" time="16970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What goes in the application (25 CFR 169.102)</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1391411"/>
          </a:xfrm>
          <a:prstGeom prst="rect">
            <a:avLst/>
          </a:prstGeom>
          <a:noFill/>
        </p:spPr>
        <p:txBody>
          <a:bodyPr wrap="square" lIns="36576" rIns="36576" tIns="0" bIns="0" anchor="t">
            <a:noAutofit/>
          </a:bodyPr>
          <a:lstStyle/>
          <a:p>
            <a:pPr algn="l">
              <a:lnSpc>
                <a:spcPts val="3068"/>
              </a:lnSpc>
              <a:spcBef>
                <a:spcPts val="0"/>
              </a:spcBef>
              <a:spcAft>
                <a:spcPts val="600"/>
              </a:spcAft>
            </a:pPr>
            <a:r>
              <a:rPr sz="2600" b="0" i="0">
                <a:solidFill>
                  <a:srgbClr val="3E5547"/>
                </a:solidFill>
                <a:latin typeface="Helvetica"/>
              </a:rPr>
              <a:t>There is no required form (169.102(c)). BIA publishes an optional form (OMB 1076-0181, an Office of Management and Budget control number) and a checklist. A complete package includes:</a:t>
            </a:r>
          </a:p>
        </p:txBody>
      </p:sp>
      <p:sp>
        <p:nvSpPr>
          <p:cNvPr id="7" name="Rounded Rectangle 6"/>
          <p:cNvSpPr/>
          <p:nvPr/>
        </p:nvSpPr>
        <p:spPr>
          <a:xfrm>
            <a:off x="676656" y="2710942"/>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1298448" y="2689860"/>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The tracts the right-of-way crosses</a:t>
            </a:r>
          </a:p>
        </p:txBody>
      </p:sp>
      <p:sp>
        <p:nvSpPr>
          <p:cNvPr id="9" name="Rounded Rectangle 8"/>
          <p:cNvSpPr/>
          <p:nvPr/>
        </p:nvSpPr>
        <p:spPr>
          <a:xfrm>
            <a:off x="676656" y="3246882"/>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1298448" y="3225800"/>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The purpose (for example, a buried fiber line)</a:t>
            </a:r>
          </a:p>
        </p:txBody>
      </p:sp>
      <p:sp>
        <p:nvSpPr>
          <p:cNvPr id="11" name="Rounded Rectangle 10"/>
          <p:cNvSpPr/>
          <p:nvPr/>
        </p:nvSpPr>
        <p:spPr>
          <a:xfrm>
            <a:off x="676656" y="3782822"/>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1298448" y="3761740"/>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The duration you are asking for</a:t>
            </a:r>
          </a:p>
        </p:txBody>
      </p:sp>
      <p:sp>
        <p:nvSpPr>
          <p:cNvPr id="13" name="Rounded Rectangle 12"/>
          <p:cNvSpPr/>
          <p:nvPr/>
        </p:nvSpPr>
        <p:spPr>
          <a:xfrm>
            <a:off x="676656" y="4318762"/>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1298448" y="4297680"/>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A legal description of the right-of-way</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304"/>
              </a:lnSpc>
              <a:spcBef>
                <a:spcPts val="0"/>
              </a:spcBef>
              <a:spcAft>
                <a:spcPts val="0"/>
              </a:spcAft>
            </a:pPr>
            <a:r>
              <a:rPr sz="2800" b="1" i="0">
                <a:solidFill>
                  <a:srgbClr val="FFFFFF"/>
                </a:solidFill>
                <a:latin typeface="Helvetica"/>
              </a:rPr>
              <a:t>What goes in the application (25 CFR 169.102)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ounded Rectangle 5"/>
          <p:cNvSpPr/>
          <p:nvPr/>
        </p:nvSpPr>
        <p:spPr>
          <a:xfrm>
            <a:off x="676656" y="131953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A map of definite location (the surveyed route)</a:t>
            </a:r>
          </a:p>
        </p:txBody>
      </p:sp>
      <p:sp>
        <p:nvSpPr>
          <p:cNvPr id="8" name="Rounded Rectangle 7"/>
          <p:cNvSpPr/>
          <p:nvPr/>
        </p:nvSpPr>
        <p:spPr>
          <a:xfrm>
            <a:off x="676656" y="185547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183438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Security: a bond or other security, or a waiver or exemption</a:t>
            </a:r>
          </a:p>
        </p:txBody>
      </p:sp>
      <p:sp>
        <p:nvSpPr>
          <p:cNvPr id="10" name="Rounded Rectangle 9"/>
          <p:cNvSpPr/>
          <p:nvPr/>
        </p:nvSpPr>
        <p:spPr>
          <a:xfrm>
            <a:off x="676656" y="239141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237032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Proof that you gave notice to the landowners</a:t>
            </a:r>
          </a:p>
        </p:txBody>
      </p:sp>
      <p:sp>
        <p:nvSpPr>
          <p:cNvPr id="12" name="Rounded Rectangle 11"/>
          <p:cNvSpPr/>
          <p:nvPr/>
        </p:nvSpPr>
        <p:spPr>
          <a:xfrm>
            <a:off x="676656" y="292735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1298448" y="290626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The consents (tribal authorization, owners' written consents)</a:t>
            </a:r>
          </a:p>
        </p:txBody>
      </p:sp>
      <p:sp>
        <p:nvSpPr>
          <p:cNvPr id="14" name="Rounded Rectangle 13"/>
          <p:cNvSpPr/>
          <p:nvPr/>
        </p:nvSpPr>
        <p:spPr>
          <a:xfrm>
            <a:off x="676656" y="346329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1298448" y="344220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A valuation, or a waiver of valuation</a:t>
            </a:r>
          </a:p>
        </p:txBody>
      </p:sp>
      <p:sp>
        <p:nvSpPr>
          <p:cNvPr id="16" name="Rounded Rectangle 15"/>
          <p:cNvSpPr/>
          <p:nvPr/>
        </p:nvSpPr>
        <p:spPr>
          <a:xfrm>
            <a:off x="676656" y="399923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1298448" y="397814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Environmental and archaeological reports</a:t>
            </a:r>
          </a:p>
        </p:txBody>
      </p:sp>
      <p:sp>
        <p:nvSpPr>
          <p:cNvPr id="18" name="Rounded Rectangle 17"/>
          <p:cNvSpPr/>
          <p:nvPr/>
        </p:nvSpPr>
        <p:spPr>
          <a:xfrm>
            <a:off x="676656" y="453517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1298448" y="451408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A tribal conformance statement, if the tribe requires one</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BIA's clocks, and what to do if one runs out</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1</a:t>
            </a:r>
          </a:p>
        </p:txBody>
      </p:sp>
      <p:sp>
        <p:nvSpPr>
          <p:cNvPr id="8" name="TextBox 7"/>
          <p:cNvSpPr txBox="1"/>
          <p:nvPr/>
        </p:nvSpPr>
        <p:spPr>
          <a:xfrm>
            <a:off x="1298448" y="129844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BIA checks the package</a:t>
            </a:r>
          </a:p>
        </p:txBody>
      </p:sp>
      <p:sp>
        <p:nvSpPr>
          <p:cNvPr id="9" name="Oval 8"/>
          <p:cNvSpPr/>
          <p:nvPr/>
        </p:nvSpPr>
        <p:spPr>
          <a:xfrm>
            <a:off x="640080" y="181889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181889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2</a:t>
            </a:r>
          </a:p>
        </p:txBody>
      </p:sp>
      <p:sp>
        <p:nvSpPr>
          <p:cNvPr id="11" name="TextBox 10"/>
          <p:cNvSpPr txBox="1"/>
          <p:nvPr/>
        </p:nvSpPr>
        <p:spPr>
          <a:xfrm>
            <a:off x="1298448" y="183438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60 days to decide</a:t>
            </a:r>
          </a:p>
        </p:txBody>
      </p:sp>
      <p:sp>
        <p:nvSpPr>
          <p:cNvPr id="12" name="Oval 11"/>
          <p:cNvSpPr/>
          <p:nvPr/>
        </p:nvSpPr>
        <p:spPr>
          <a:xfrm>
            <a:off x="640080" y="235483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 y="235483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3</a:t>
            </a:r>
          </a:p>
        </p:txBody>
      </p:sp>
      <p:sp>
        <p:nvSpPr>
          <p:cNvPr id="14" name="TextBox 13"/>
          <p:cNvSpPr txBox="1"/>
          <p:nvPr/>
        </p:nvSpPr>
        <p:spPr>
          <a:xfrm>
            <a:off x="1298448" y="237032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30 more days, only in writing</a:t>
            </a:r>
          </a:p>
        </p:txBody>
      </p:sp>
      <p:sp>
        <p:nvSpPr>
          <p:cNvPr id="15" name="Oval 14"/>
          <p:cNvSpPr/>
          <p:nvPr/>
        </p:nvSpPr>
        <p:spPr>
          <a:xfrm>
            <a:off x="640080" y="289077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289077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4</a:t>
            </a:r>
          </a:p>
        </p:txBody>
      </p:sp>
      <p:sp>
        <p:nvSpPr>
          <p:cNvPr id="17" name="TextBox 16"/>
          <p:cNvSpPr txBox="1"/>
          <p:nvPr/>
        </p:nvSpPr>
        <p:spPr>
          <a:xfrm>
            <a:off x="1298448" y="290626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A strong standard</a:t>
            </a:r>
          </a:p>
        </p:txBody>
      </p:sp>
      <p:sp>
        <p:nvSpPr>
          <p:cNvPr id="18" name="Oval 17"/>
          <p:cNvSpPr/>
          <p:nvPr/>
        </p:nvSpPr>
        <p:spPr>
          <a:xfrm>
            <a:off x="640080" y="342671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640080" y="342671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5</a:t>
            </a:r>
          </a:p>
        </p:txBody>
      </p:sp>
      <p:sp>
        <p:nvSpPr>
          <p:cNvPr id="20" name="TextBox 19"/>
          <p:cNvSpPr txBox="1"/>
          <p:nvPr/>
        </p:nvSpPr>
        <p:spPr>
          <a:xfrm>
            <a:off x="1298448" y="344220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Silence is not approval</a:t>
            </a:r>
          </a:p>
        </p:txBody>
      </p:sp>
      <p:sp>
        <p:nvSpPr>
          <p:cNvPr id="21" name="Oval 20"/>
          <p:cNvSpPr/>
          <p:nvPr/>
        </p:nvSpPr>
        <p:spPr>
          <a:xfrm>
            <a:off x="640080" y="396265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640080" y="39626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6</a:t>
            </a:r>
          </a:p>
        </p:txBody>
      </p:sp>
      <p:sp>
        <p:nvSpPr>
          <p:cNvPr id="23" name="TextBox 22"/>
          <p:cNvSpPr txBox="1"/>
          <p:nvPr/>
        </p:nvSpPr>
        <p:spPr>
          <a:xfrm>
            <a:off x="1298448" y="397814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Escalate in writing</a:t>
            </a:r>
          </a:p>
        </p:txBody>
      </p:sp>
      <p:sp>
        <p:nvSpPr>
          <p:cNvPr id="24" name="Oval 23"/>
          <p:cNvSpPr/>
          <p:nvPr/>
        </p:nvSpPr>
        <p:spPr>
          <a:xfrm>
            <a:off x="640080" y="449859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640080" y="449859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7</a:t>
            </a:r>
          </a:p>
        </p:txBody>
      </p:sp>
      <p:sp>
        <p:nvSpPr>
          <p:cNvPr id="26" name="TextBox 25"/>
          <p:cNvSpPr txBox="1"/>
          <p:nvPr/>
        </p:nvSpPr>
        <p:spPr>
          <a:xfrm>
            <a:off x="1298448" y="451408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Grant recorded</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Also in your handout</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1001776"/>
          </a:xfrm>
          <a:prstGeom prst="rect">
            <a:avLst/>
          </a:prstGeom>
          <a:noFill/>
        </p:spPr>
        <p:txBody>
          <a:bodyPr wrap="square" lIns="36576" rIns="36576" tIns="0" bIns="0" anchor="t">
            <a:noAutofit/>
          </a:bodyPr>
          <a:lstStyle/>
          <a:p>
            <a:pPr algn="l">
              <a:lnSpc>
                <a:spcPts val="3068"/>
              </a:lnSpc>
              <a:spcBef>
                <a:spcPts val="0"/>
              </a:spcBef>
              <a:spcAft>
                <a:spcPts val="600"/>
              </a:spcAft>
            </a:pPr>
            <a:r>
              <a:rPr sz="2600" b="0" i="0">
                <a:solidFill>
                  <a:srgbClr val="14233A"/>
                </a:solidFill>
                <a:latin typeface="Helvetica"/>
              </a:rPr>
              <a:t>The handout and the web page cover these topics in detail: Environmental and cultural review; Mail or email? Ask first.</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4</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After the Grant, and Speeding Things Up</a:t>
            </a:r>
          </a:p>
        </p:txBody>
      </p:sp>
      <p:sp>
        <p:nvSpPr>
          <p:cNvPr id="6" name="TextBox 5"/>
          <p:cNvSpPr txBox="1"/>
          <p:nvPr/>
        </p:nvSpPr>
        <p:spPr>
          <a:xfrm>
            <a:off x="822960" y="4044695"/>
            <a:ext cx="10424160" cy="2264664"/>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A grant is the start of a long relationship with the land and its owners. This part covers changes, home drops, compliance, records, and what you can do to keep things moving.</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2 pictures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Changes After the Grant</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4  ·  Picture 5 of 6</a:t>
            </a:r>
          </a:p>
        </p:txBody>
      </p:sp>
      <p:pic>
        <p:nvPicPr>
          <p:cNvPr id="5" name="Picture 4" descr="deck-4-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8510"/>
                    <p14:bmk name="2" time="43740"/>
                    <p14:bmk name="3" time="64090"/>
                    <p14:bmk name="4" time="82320"/>
                    <p14:bmk name="5" time="112570"/>
                    <p14:bmk name="6" time="14216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Where the Records Live</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4  ·  Picture 6 of 6</a:t>
            </a:r>
          </a:p>
        </p:txBody>
      </p:sp>
      <p:pic>
        <p:nvPicPr>
          <p:cNvPr id="5" name="Picture 4" descr="deck-4-2.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2600"/>
                    <p14:bmk name="2" time="28210"/>
                    <p14:bmk name="3" time="46570"/>
                    <p14:bmk name="4" time="79730"/>
                    <p14:bmk name="5" time="9683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Service lines: home drops done right</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1</a:t>
            </a:r>
          </a:p>
        </p:txBody>
      </p:sp>
      <p:sp>
        <p:nvSpPr>
          <p:cNvPr id="8" name="TextBox 7"/>
          <p:cNvSpPr txBox="1"/>
          <p:nvPr/>
        </p:nvSpPr>
        <p:spPr>
          <a:xfrm>
            <a:off x="1298448" y="129844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Sign before you build</a:t>
            </a:r>
          </a:p>
        </p:txBody>
      </p:sp>
      <p:sp>
        <p:nvSpPr>
          <p:cNvPr id="9" name="Oval 8"/>
          <p:cNvSpPr/>
          <p:nvPr/>
        </p:nvSpPr>
        <p:spPr>
          <a:xfrm>
            <a:off x="640080" y="181889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181889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2</a:t>
            </a:r>
          </a:p>
        </p:txBody>
      </p:sp>
      <p:sp>
        <p:nvSpPr>
          <p:cNvPr id="11" name="TextBox 10"/>
          <p:cNvSpPr txBox="1"/>
          <p:nvPr/>
        </p:nvSpPr>
        <p:spPr>
          <a:xfrm>
            <a:off x="1298448" y="183438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Cover the basics</a:t>
            </a:r>
          </a:p>
        </p:txBody>
      </p:sp>
      <p:sp>
        <p:nvSpPr>
          <p:cNvPr id="12" name="Oval 11"/>
          <p:cNvSpPr/>
          <p:nvPr/>
        </p:nvSpPr>
        <p:spPr>
          <a:xfrm>
            <a:off x="640080" y="235483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 y="235483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3</a:t>
            </a:r>
          </a:p>
        </p:txBody>
      </p:sp>
      <p:sp>
        <p:nvSpPr>
          <p:cNvPr id="14" name="TextBox 13"/>
          <p:cNvSpPr txBox="1"/>
          <p:nvPr/>
        </p:nvSpPr>
        <p:spPr>
          <a:xfrm>
            <a:off x="1298448" y="237032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Draw a plat</a:t>
            </a:r>
          </a:p>
        </p:txBody>
      </p:sp>
      <p:sp>
        <p:nvSpPr>
          <p:cNvPr id="15" name="Oval 14"/>
          <p:cNvSpPr/>
          <p:nvPr/>
        </p:nvSpPr>
        <p:spPr>
          <a:xfrm>
            <a:off x="640080" y="289077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289077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4</a:t>
            </a:r>
          </a:p>
        </p:txBody>
      </p:sp>
      <p:sp>
        <p:nvSpPr>
          <p:cNvPr id="17" name="TextBox 16"/>
          <p:cNvSpPr txBox="1"/>
          <p:nvPr/>
        </p:nvSpPr>
        <p:spPr>
          <a:xfrm>
            <a:off x="1298448" y="290626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File within 30 days</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Common pitfalls to avoid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ounded Rectangle 5"/>
          <p:cNvSpPr/>
          <p:nvPr/>
        </p:nvSpPr>
        <p:spPr>
          <a:xfrm>
            <a:off x="676656" y="131953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Starting construction before the grant is approved, or treating a missed deadline as approval</a:t>
            </a:r>
          </a:p>
        </p:txBody>
      </p:sp>
      <p:sp>
        <p:nvSpPr>
          <p:cNvPr id="8" name="Rounded Rectangle 7"/>
          <p:cNvSpPr/>
          <p:nvPr/>
        </p:nvSpPr>
        <p:spPr>
          <a:xfrm>
            <a:off x="676656" y="2245106"/>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224024"/>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Forgetting fee land, which sits outside the BIA process, and state or county roads, where you must also ask the road owner</a:t>
            </a:r>
          </a:p>
        </p:txBody>
      </p:sp>
      <p:sp>
        <p:nvSpPr>
          <p:cNvPr id="10" name="Rounded Rectangle 9"/>
          <p:cNvSpPr/>
          <p:nvPr/>
        </p:nvSpPr>
        <p:spPr>
          <a:xfrm>
            <a:off x="676656" y="3170682"/>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3149600"/>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Counting owners instead of shares when you tally consent</a:t>
            </a:r>
          </a:p>
        </p:txBody>
      </p:sp>
      <p:sp>
        <p:nvSpPr>
          <p:cNvPr id="12" name="Rounded Rectangle 11"/>
          <p:cNvSpPr/>
          <p:nvPr/>
        </p:nvSpPr>
        <p:spPr>
          <a:xfrm>
            <a:off x="676656" y="3706622"/>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1298448" y="3685540"/>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Using an old owner list; BIA counts owners as of your application date</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Common pitfalls to avoid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ounded Rectangle 5"/>
          <p:cNvSpPr/>
          <p:nvPr/>
        </p:nvSpPr>
        <p:spPr>
          <a:xfrm>
            <a:off x="676656" y="131953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Sending an incomplete package, so the 60-day clock never starts</a:t>
            </a:r>
          </a:p>
        </p:txBody>
      </p:sp>
      <p:sp>
        <p:nvSpPr>
          <p:cNvPr id="8" name="Rounded Rectangle 7"/>
          <p:cNvSpPr/>
          <p:nvPr/>
        </p:nvSpPr>
        <p:spPr>
          <a:xfrm>
            <a:off x="676656" y="185547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183438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Planning on a cash bond, which is not accepted</a:t>
            </a:r>
          </a:p>
        </p:txBody>
      </p:sp>
      <p:sp>
        <p:nvSpPr>
          <p:cNvPr id="10" name="Rounded Rectangle 9"/>
          <p:cNvSpPr/>
          <p:nvPr/>
        </p:nvSpPr>
        <p:spPr>
          <a:xfrm>
            <a:off x="676656" y="239141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237032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Treating a copper-to-fiber upgrade as routine maintenance</a:t>
            </a:r>
          </a:p>
        </p:txBody>
      </p:sp>
      <p:sp>
        <p:nvSpPr>
          <p:cNvPr id="12" name="Rounded Rectangle 11"/>
          <p:cNvSpPr/>
          <p:nvPr/>
        </p:nvSpPr>
        <p:spPr>
          <a:xfrm>
            <a:off x="676656" y="292735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1298448" y="2906268"/>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Putting a tower site in a right-of-way instead of asking about a business lease</a:t>
            </a:r>
          </a:p>
        </p:txBody>
      </p:sp>
      <p:sp>
        <p:nvSpPr>
          <p:cNvPr id="14" name="Rounded Rectangle 13"/>
          <p:cNvSpPr/>
          <p:nvPr/>
        </p:nvSpPr>
        <p:spPr>
          <a:xfrm>
            <a:off x="676656" y="3852926"/>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1298448" y="3831844"/>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Missing the 30-day filing for service line agreements</a:t>
            </a:r>
          </a:p>
        </p:txBody>
      </p:sp>
      <p:sp>
        <p:nvSpPr>
          <p:cNvPr id="16" name="Rounded Rectangle 15"/>
          <p:cNvSpPr/>
          <p:nvPr/>
        </p:nvSpPr>
        <p:spPr>
          <a:xfrm>
            <a:off x="676656" y="4388866"/>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1298448" y="4367784"/>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Not keeping your own dated record of every letter and request</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Also in your handout</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1001776"/>
          </a:xfrm>
          <a:prstGeom prst="rect">
            <a:avLst/>
          </a:prstGeom>
          <a:noFill/>
        </p:spPr>
        <p:txBody>
          <a:bodyPr wrap="square" lIns="36576" rIns="36576" tIns="0" bIns="0" anchor="t">
            <a:noAutofit/>
          </a:bodyPr>
          <a:lstStyle/>
          <a:p>
            <a:pPr algn="l">
              <a:lnSpc>
                <a:spcPts val="3068"/>
              </a:lnSpc>
              <a:spcBef>
                <a:spcPts val="0"/>
              </a:spcBef>
              <a:spcAft>
                <a:spcPts val="600"/>
              </a:spcAft>
            </a:pPr>
            <a:r>
              <a:rPr sz="2600" b="0" i="0">
                <a:solidFill>
                  <a:srgbClr val="14233A"/>
                </a:solidFill>
                <a:latin typeface="Helvetica"/>
              </a:rPr>
              <a:t>The handout and the web page cover these topics in detail: Grant terms and later changes; Compliance and enforcement; Speeding things up.</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Questions to ask your BIA Agency realty office</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ounded Rectangle 5"/>
          <p:cNvSpPr/>
          <p:nvPr/>
        </p:nvSpPr>
        <p:spPr>
          <a:xfrm>
            <a:off x="676656" y="131953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How do you want the package submitted: mail, email, or both? Who is our contact?</a:t>
            </a:r>
          </a:p>
        </p:txBody>
      </p:sp>
      <p:sp>
        <p:nvSpPr>
          <p:cNvPr id="8" name="Rounded Rectangle 7"/>
          <p:cNvSpPr/>
          <p:nvPr/>
        </p:nvSpPr>
        <p:spPr>
          <a:xfrm>
            <a:off x="676656" y="2245106"/>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224024"/>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Is NPM-TRUS-48 still in effect, or has a newer memo replaced it?</a:t>
            </a:r>
          </a:p>
        </p:txBody>
      </p:sp>
      <p:sp>
        <p:nvSpPr>
          <p:cNvPr id="10" name="Rounded Rectangle 9"/>
          <p:cNvSpPr/>
          <p:nvPr/>
        </p:nvSpPr>
        <p:spPr>
          <a:xfrm>
            <a:off x="676656" y="2781046"/>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2759964"/>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Can one application cover all the tracts on this route that touch each other?</a:t>
            </a:r>
          </a:p>
        </p:txBody>
      </p:sp>
      <p:sp>
        <p:nvSpPr>
          <p:cNvPr id="12" name="Rounded Rectangle 11"/>
          <p:cNvSpPr/>
          <p:nvPr/>
        </p:nvSpPr>
        <p:spPr>
          <a:xfrm>
            <a:off x="676656" y="3706622"/>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1298448" y="3685540"/>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How do we get current Title Status Reports and owner lists for each tract?</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304"/>
              </a:lnSpc>
              <a:spcBef>
                <a:spcPts val="0"/>
              </a:spcBef>
              <a:spcAft>
                <a:spcPts val="0"/>
              </a:spcAft>
            </a:pPr>
            <a:r>
              <a:rPr sz="2800" b="1" i="0">
                <a:solidFill>
                  <a:srgbClr val="FFFFFF"/>
                </a:solidFill>
                <a:latin typeface="Helvetica"/>
              </a:rPr>
              <a:t>Questions to ask your BIA Agency realty office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ounded Rectangle 5"/>
          <p:cNvSpPr/>
          <p:nvPr/>
        </p:nvSpPr>
        <p:spPr>
          <a:xfrm>
            <a:off x="676656" y="131953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Which environmental and cultural reviews will you need for this route, and can an existing categorical exclusion be used?</a:t>
            </a:r>
          </a:p>
        </p:txBody>
      </p:sp>
      <p:sp>
        <p:nvSpPr>
          <p:cNvPr id="8" name="Rounded Rectangle 7"/>
          <p:cNvSpPr/>
          <p:nvPr/>
        </p:nvSpPr>
        <p:spPr>
          <a:xfrm>
            <a:off x="676656" y="2245106"/>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224024"/>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What bond, insurance, or waiver will you accept for our project?</a:t>
            </a:r>
          </a:p>
        </p:txBody>
      </p:sp>
      <p:sp>
        <p:nvSpPr>
          <p:cNvPr id="10" name="Rounded Rectangle 9"/>
          <p:cNvSpPr/>
          <p:nvPr/>
        </p:nvSpPr>
        <p:spPr>
          <a:xfrm>
            <a:off x="676656" y="2781046"/>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2759964"/>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How should we file service line agreements, and how do we get proof of filing?</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One more reminder</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389888"/>
            <a:ext cx="10911535" cy="1663192"/>
          </a:xfrm>
          <a:prstGeom prst="rect">
            <a:avLst/>
          </a:prstGeom>
          <a:solidFill>
            <a:srgbClr val="FDEC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ectangle 6"/>
          <p:cNvSpPr/>
          <p:nvPr/>
        </p:nvSpPr>
        <p:spPr>
          <a:xfrm>
            <a:off x="640080" y="1389888"/>
            <a:ext cx="128016" cy="1663192"/>
          </a:xfrm>
          <a:prstGeom prst="rect">
            <a:avLst/>
          </a:prstGeom>
          <a:solidFill>
            <a:srgbClr val="D726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1051560" y="1618488"/>
            <a:ext cx="10271455" cy="1663192"/>
          </a:xfrm>
          <a:prstGeom prst="rect">
            <a:avLst/>
          </a:prstGeom>
          <a:noFill/>
        </p:spPr>
        <p:txBody>
          <a:bodyPr wrap="square" lIns="36576" rIns="36576" tIns="0" bIns="0" anchor="t">
            <a:noAutofit/>
          </a:bodyPr>
          <a:lstStyle/>
          <a:p>
            <a:pPr algn="l">
              <a:lnSpc>
                <a:spcPts val="2832"/>
              </a:lnSpc>
              <a:spcBef>
                <a:spcPts val="0"/>
              </a:spcBef>
              <a:spcAft>
                <a:spcPts val="1000"/>
              </a:spcAft>
            </a:pPr>
            <a:r>
              <a:rPr sz="2400" b="0" i="0">
                <a:solidFill>
                  <a:srgbClr val="14233A"/>
                </a:solidFill>
                <a:latin typeface="Helvetica"/>
              </a:rPr>
              <a:t>This guide is general information, not legal advice. Confirm every step with your BIA Agency realty office and your tribal legal counsel, and read the current 25 CFR Part 169 on eCFR before you act.</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Try it with your team: map one route</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1001776"/>
          </a:xfrm>
          <a:prstGeom prst="rect">
            <a:avLst/>
          </a:prstGeom>
          <a:noFill/>
        </p:spPr>
        <p:txBody>
          <a:bodyPr wrap="square" lIns="36576" rIns="36576" tIns="0" bIns="0" anchor="t">
            <a:noAutofit/>
          </a:bodyPr>
          <a:lstStyle/>
          <a:p>
            <a:pPr algn="l">
              <a:lnSpc>
                <a:spcPts val="3068"/>
              </a:lnSpc>
              <a:spcBef>
                <a:spcPts val="0"/>
              </a:spcBef>
              <a:spcAft>
                <a:spcPts val="600"/>
              </a:spcAft>
            </a:pPr>
            <a:r>
              <a:rPr sz="2600" b="0" i="0">
                <a:solidFill>
                  <a:srgbClr val="3E5547"/>
                </a:solidFill>
                <a:latin typeface="Helvetica"/>
              </a:rPr>
              <a:t>About 30 minutes with a map of one planned route, the ROW Project Tracker, and the ROW Readiness Checklist.</a:t>
            </a:r>
          </a:p>
        </p:txBody>
      </p:sp>
      <p:sp>
        <p:nvSpPr>
          <p:cNvPr id="7" name="Oval 6"/>
          <p:cNvSpPr/>
          <p:nvPr/>
        </p:nvSpPr>
        <p:spPr>
          <a:xfrm>
            <a:off x="640080" y="2284730"/>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640080" y="2284730"/>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1</a:t>
            </a:r>
          </a:p>
        </p:txBody>
      </p:sp>
      <p:sp>
        <p:nvSpPr>
          <p:cNvPr id="9" name="TextBox 8"/>
          <p:cNvSpPr txBox="1"/>
          <p:nvPr/>
        </p:nvSpPr>
        <p:spPr>
          <a:xfrm>
            <a:off x="1298448" y="2300224"/>
            <a:ext cx="10253167" cy="131521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Pick one planned route, such as the tribal office to the school. Draw it on a printed map or in your GIS (Geographic Information System) software.</a:t>
            </a:r>
          </a:p>
        </p:txBody>
      </p:sp>
      <p:pic>
        <p:nvPicPr>
          <p:cNvPr id="10" name="Narration">
            <a:hlinkClick r:id="" action="ppaction://media"/>
          </p:cNvPr>
          <p:cNvPicPr>
            <a:picLocks noChangeAspect="1"/>
          </p:cNvPicPr>
          <p:nvPr>
            <a:audioFile r:link="rId4"/>
            <p:extLst>
              <p:ext uri="{DAA4B4D4-6D71-4841-9C94-3DE7FCFB9230}">
                <p14:media xmlns:p14="http://schemas.microsoft.com/office/powerpoint/2010/main" r:embed="rId3">
                  <p14:bmkLst>
                    <p14:bmk name="1" time="11440"/>
                    <p14:bmk name="2" time="22600"/>
                    <p14:bmk name="3" time="38100"/>
                    <p14:bmk name="4" time="52390"/>
                    <p14:bmk name="5" time="61180"/>
                    <p14:bmk name="6" time="69380"/>
                    <p14:bmk name="Remember" time="76470"/>
                  </p14:bmkLst>
                </p14:media>
              </p:ext>
            </p:extLst>
          </p:nvPr>
        </p:nvPicPr>
        <p:blipFill>
          <a:blip r:embed="rId5"/>
          <a:stretch>
            <a:fillRect/>
          </a:stretch>
        </p:blipFill>
        <p:spPr>
          <a:xfrm>
            <a:off x="11231575" y="5897880"/>
            <a:ext cx="566928" cy="566928"/>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10"/>
                </p:tgtEl>
              </p:cMediaNode>
            </p:audio>
          </p:childTnLst>
        </p:cTn>
      </p:par>
    </p:tnLst>
  </p:timing>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Try it with your team: map one route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2</a:t>
            </a:r>
          </a:p>
        </p:txBody>
      </p:sp>
      <p:sp>
        <p:nvSpPr>
          <p:cNvPr id="8" name="TextBox 7"/>
          <p:cNvSpPr txBox="1"/>
          <p:nvPr/>
        </p:nvSpPr>
        <p:spPr>
          <a:xfrm>
            <a:off x="1298448" y="1298448"/>
            <a:ext cx="10253167" cy="131521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Ask your BIA Agency realty office how to get Title Status Reports for each tract the route crosses, and mark each tract's land status: tribal trust, allotment, BIA land, fee land, or road.</a:t>
            </a:r>
          </a:p>
        </p:txBody>
      </p:sp>
      <p:sp>
        <p:nvSpPr>
          <p:cNvPr id="9" name="Oval 8"/>
          <p:cNvSpPr/>
          <p:nvPr/>
        </p:nvSpPr>
        <p:spPr>
          <a:xfrm>
            <a:off x="640080" y="2598166"/>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59816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3</a:t>
            </a:r>
          </a:p>
        </p:txBody>
      </p:sp>
      <p:sp>
        <p:nvSpPr>
          <p:cNvPr id="11" name="TextBox 10"/>
          <p:cNvSpPr txBox="1"/>
          <p:nvPr/>
        </p:nvSpPr>
        <p:spPr>
          <a:xfrm>
            <a:off x="1298448" y="2613660"/>
            <a:ext cx="10253167" cy="131521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Enter each tract on the Tracts sheet of the tracker. Write who must consent: the tribe by tribal authorization, the majority interest of allotment owners, or someone outside the BIA process.</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Try it with your team: map one route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4</a:t>
            </a:r>
          </a:p>
        </p:txBody>
      </p:sp>
      <p:sp>
        <p:nvSpPr>
          <p:cNvPr id="8" name="TextBox 7"/>
          <p:cNvSpPr txBox="1"/>
          <p:nvPr/>
        </p:nvSpPr>
        <p:spPr>
          <a:xfrm>
            <a:off x="1298448" y="1298448"/>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For each allotment, write the number of owners. Flag any with 50 or more owners to discuss with the Agency.</a:t>
            </a:r>
          </a:p>
        </p:txBody>
      </p:sp>
      <p:sp>
        <p:nvSpPr>
          <p:cNvPr id="9" name="Oval 8"/>
          <p:cNvSpPr/>
          <p:nvPr/>
        </p:nvSpPr>
        <p:spPr>
          <a:xfrm>
            <a:off x="640080" y="2208530"/>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208530"/>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5</a:t>
            </a:r>
          </a:p>
        </p:txBody>
      </p:sp>
      <p:sp>
        <p:nvSpPr>
          <p:cNvPr id="11" name="TextBox 10"/>
          <p:cNvSpPr txBox="1"/>
          <p:nvPr/>
        </p:nvSpPr>
        <p:spPr>
          <a:xfrm>
            <a:off x="1298448" y="2224024"/>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Mark every home or building that will need a service line agreement, and any tower site that may need a business lease.</a:t>
            </a:r>
          </a:p>
        </p:txBody>
      </p:sp>
      <p:sp>
        <p:nvSpPr>
          <p:cNvPr id="12" name="Oval 11"/>
          <p:cNvSpPr/>
          <p:nvPr/>
        </p:nvSpPr>
        <p:spPr>
          <a:xfrm>
            <a:off x="640080" y="3134106"/>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 y="313410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6</a:t>
            </a:r>
          </a:p>
        </p:txBody>
      </p:sp>
      <p:sp>
        <p:nvSpPr>
          <p:cNvPr id="14" name="TextBox 13"/>
          <p:cNvSpPr txBox="1"/>
          <p:nvPr/>
        </p:nvSpPr>
        <p:spPr>
          <a:xfrm>
            <a:off x="1298448" y="3149600"/>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List your questions for the Agency and your tribal legal counsel, and set a date to meet.</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Remember</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Rounded Rectangle 5"/>
          <p:cNvSpPr/>
          <p:nvPr/>
        </p:nvSpPr>
        <p:spPr>
          <a:xfrm>
            <a:off x="640080"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icon-route.png"/>
          <p:cNvPicPr>
            <a:picLocks noChangeAspect="1"/>
          </p:cNvPicPr>
          <p:nvPr/>
        </p:nvPicPr>
        <p:blipFill>
          <a:blip r:embed="rId4"/>
          <a:stretch>
            <a:fillRect/>
          </a:stretch>
        </p:blipFill>
        <p:spPr>
          <a:xfrm>
            <a:off x="1346149" y="1709928"/>
            <a:ext cx="2011680" cy="2011680"/>
          </a:xfrm>
          <a:prstGeom prst="rect">
            <a:avLst/>
          </a:prstGeom>
        </p:spPr>
      </p:pic>
      <p:sp>
        <p:nvSpPr>
          <p:cNvPr id="8" name="TextBox 7"/>
          <p:cNvSpPr txBox="1"/>
          <p:nvPr/>
        </p:nvSpPr>
        <p:spPr>
          <a:xfrm>
            <a:off x="868680"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Each tract has its own rules and owners</a:t>
            </a:r>
          </a:p>
        </p:txBody>
      </p:sp>
      <p:sp>
        <p:nvSpPr>
          <p:cNvPr id="9" name="Rounded Rectangle 8"/>
          <p:cNvSpPr/>
          <p:nvPr/>
        </p:nvSpPr>
        <p:spPr>
          <a:xfrm>
            <a:off x="4383938"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Picture 9" descr="icon-pie.png"/>
          <p:cNvPicPr>
            <a:picLocks noChangeAspect="1"/>
          </p:cNvPicPr>
          <p:nvPr/>
        </p:nvPicPr>
        <p:blipFill>
          <a:blip r:embed="rId5"/>
          <a:stretch>
            <a:fillRect/>
          </a:stretch>
        </p:blipFill>
        <p:spPr>
          <a:xfrm>
            <a:off x="5090007" y="1709928"/>
            <a:ext cx="2011680" cy="2011680"/>
          </a:xfrm>
          <a:prstGeom prst="rect">
            <a:avLst/>
          </a:prstGeom>
        </p:spPr>
      </p:pic>
      <p:sp>
        <p:nvSpPr>
          <p:cNvPr id="11" name="TextBox 10"/>
          <p:cNvSpPr txBox="1"/>
          <p:nvPr/>
        </p:nvSpPr>
        <p:spPr>
          <a:xfrm>
            <a:off x="4612538"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Allotted land needs consent of the majority interest</a:t>
            </a:r>
          </a:p>
        </p:txBody>
      </p:sp>
      <p:sp>
        <p:nvSpPr>
          <p:cNvPr id="12" name="Rounded Rectangle 11"/>
          <p:cNvSpPr/>
          <p:nvPr/>
        </p:nvSpPr>
        <p:spPr>
          <a:xfrm>
            <a:off x="8127796"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3" name="Picture 12" descr="icon-clock.png"/>
          <p:cNvPicPr>
            <a:picLocks noChangeAspect="1"/>
          </p:cNvPicPr>
          <p:nvPr/>
        </p:nvPicPr>
        <p:blipFill>
          <a:blip r:embed="rId6"/>
          <a:stretch>
            <a:fillRect/>
          </a:stretch>
        </p:blipFill>
        <p:spPr>
          <a:xfrm>
            <a:off x="8833866" y="1709928"/>
            <a:ext cx="2011680" cy="2011680"/>
          </a:xfrm>
          <a:prstGeom prst="rect">
            <a:avLst/>
          </a:prstGeom>
        </p:spPr>
      </p:pic>
      <p:sp>
        <p:nvSpPr>
          <p:cNvPr id="14" name="TextBox 13"/>
          <p:cNvSpPr txBox="1"/>
          <p:nvPr/>
        </p:nvSpPr>
        <p:spPr>
          <a:xfrm>
            <a:off x="8356396"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A missed BIA deadline is not an approval</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1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Your fiber route crosses tribal trust land, an allotment, and a ranch held in fee. Which pieces does the BIA (Bureau of Indian Affairs) right-of-way process cover?</a:t>
            </a:r>
          </a:p>
        </p:txBody>
      </p:sp>
      <p:sp>
        <p:nvSpPr>
          <p:cNvPr id="7" name="Rounded Rectangle 6"/>
          <p:cNvSpPr/>
          <p:nvPr/>
        </p:nvSpPr>
        <p:spPr>
          <a:xfrm>
            <a:off x="640080" y="2651759"/>
            <a:ext cx="3423818"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route.png"/>
          <p:cNvPicPr>
            <a:picLocks noChangeAspect="1"/>
          </p:cNvPicPr>
          <p:nvPr/>
        </p:nvPicPr>
        <p:blipFill>
          <a:blip r:embed="rId4"/>
          <a:stretch>
            <a:fillRect/>
          </a:stretch>
        </p:blipFill>
        <p:spPr>
          <a:xfrm>
            <a:off x="1643329" y="2880359"/>
            <a:ext cx="1417320" cy="1417320"/>
          </a:xfrm>
          <a:prstGeom prst="rect">
            <a:avLst/>
          </a:prstGeom>
        </p:spPr>
      </p:pic>
      <p:sp>
        <p:nvSpPr>
          <p:cNvPr id="11" name="TextBox 10"/>
          <p:cNvSpPr txBox="1"/>
          <p:nvPr/>
        </p:nvSpPr>
        <p:spPr>
          <a:xfrm>
            <a:off x="868680" y="4453127"/>
            <a:ext cx="2966618" cy="1920240"/>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All three pieces</a:t>
            </a:r>
          </a:p>
        </p:txBody>
      </p:sp>
      <p:sp>
        <p:nvSpPr>
          <p:cNvPr id="12" name="Rounded Rectangle 11"/>
          <p:cNvSpPr/>
          <p:nvPr/>
        </p:nvSpPr>
        <p:spPr>
          <a:xfrm>
            <a:off x="4383938" y="2651759"/>
            <a:ext cx="3423818"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check.png"/>
          <p:cNvPicPr>
            <a:picLocks noChangeAspect="1"/>
          </p:cNvPicPr>
          <p:nvPr/>
        </p:nvPicPr>
        <p:blipFill>
          <a:blip r:embed="rId5"/>
          <a:stretch>
            <a:fillRect/>
          </a:stretch>
        </p:blipFill>
        <p:spPr>
          <a:xfrm>
            <a:off x="5387187" y="2880359"/>
            <a:ext cx="1417320" cy="1417320"/>
          </a:xfrm>
          <a:prstGeom prst="rect">
            <a:avLst/>
          </a:prstGeom>
        </p:spPr>
      </p:pic>
      <p:sp>
        <p:nvSpPr>
          <p:cNvPr id="16" name="TextBox 15"/>
          <p:cNvSpPr txBox="1"/>
          <p:nvPr/>
        </p:nvSpPr>
        <p:spPr>
          <a:xfrm>
            <a:off x="4612538" y="4453127"/>
            <a:ext cx="2966618" cy="1920240"/>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The tribal trust land and the allotment</a:t>
            </a:r>
          </a:p>
        </p:txBody>
      </p:sp>
      <p:sp>
        <p:nvSpPr>
          <p:cNvPr id="17" name="Rounded Rectangle 16"/>
          <p:cNvSpPr/>
          <p:nvPr/>
        </p:nvSpPr>
        <p:spPr>
          <a:xfrm>
            <a:off x="8127796" y="2651759"/>
            <a:ext cx="3423818"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cross.png"/>
          <p:cNvPicPr>
            <a:picLocks noChangeAspect="1"/>
          </p:cNvPicPr>
          <p:nvPr/>
        </p:nvPicPr>
        <p:blipFill>
          <a:blip r:embed="rId6"/>
          <a:stretch>
            <a:fillRect/>
          </a:stretch>
        </p:blipFill>
        <p:spPr>
          <a:xfrm>
            <a:off x="9131045" y="2880359"/>
            <a:ext cx="1417320" cy="1417320"/>
          </a:xfrm>
          <a:prstGeom prst="rect">
            <a:avLst/>
          </a:prstGeom>
        </p:spPr>
      </p:pic>
      <p:sp>
        <p:nvSpPr>
          <p:cNvPr id="21" name="TextBox 20"/>
          <p:cNvSpPr txBox="1"/>
          <p:nvPr/>
        </p:nvSpPr>
        <p:spPr>
          <a:xfrm>
            <a:off x="8356396" y="4453127"/>
            <a:ext cx="2966618" cy="1920240"/>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Only the tribal trust land</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1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Your fiber route crosses tribal trust land, an allotment, and a ranch held in fee. Which pieces does the BIA (Bureau of Indian Affairs) right-of-way process cover?</a:t>
            </a:r>
          </a:p>
        </p:txBody>
      </p:sp>
      <p:sp>
        <p:nvSpPr>
          <p:cNvPr id="7" name="Rounded Rectangle 6"/>
          <p:cNvSpPr/>
          <p:nvPr/>
        </p:nvSpPr>
        <p:spPr>
          <a:xfrm>
            <a:off x="640080" y="2651759"/>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788919"/>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788919"/>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route.png"/>
          <p:cNvPicPr>
            <a:picLocks noChangeAspect="1"/>
          </p:cNvPicPr>
          <p:nvPr/>
        </p:nvPicPr>
        <p:blipFill>
          <a:blip r:embed="rId4"/>
          <a:stretch>
            <a:fillRect/>
          </a:stretch>
        </p:blipFill>
        <p:spPr>
          <a:xfrm>
            <a:off x="1417319" y="2697479"/>
            <a:ext cx="640080" cy="640080"/>
          </a:xfrm>
          <a:prstGeom prst="rect">
            <a:avLst/>
          </a:prstGeom>
        </p:spPr>
      </p:pic>
      <p:sp>
        <p:nvSpPr>
          <p:cNvPr id="11" name="TextBox 10"/>
          <p:cNvSpPr txBox="1"/>
          <p:nvPr/>
        </p:nvSpPr>
        <p:spPr>
          <a:xfrm>
            <a:off x="2240280" y="2651759"/>
            <a:ext cx="7116775" cy="731520"/>
          </a:xfrm>
          <a:prstGeom prst="rect">
            <a:avLst/>
          </a:prstGeom>
          <a:noFill/>
        </p:spPr>
        <p:txBody>
          <a:bodyPr wrap="square" lIns="36576" rIns="36576" tIns="0" bIns="0" anchor="ctr">
            <a:noAutofit/>
          </a:bodyPr>
          <a:lstStyle/>
          <a:p>
            <a:pPr algn="l">
              <a:lnSpc>
                <a:spcPts val="2124"/>
              </a:lnSpc>
              <a:spcBef>
                <a:spcPts val="0"/>
              </a:spcBef>
              <a:spcAft>
                <a:spcPts val="0"/>
              </a:spcAft>
            </a:pPr>
            <a:r>
              <a:rPr sz="1800" b="1" i="0">
                <a:solidFill>
                  <a:srgbClr val="5B6B63"/>
                </a:solidFill>
                <a:latin typeface="Helvetica"/>
              </a:rPr>
              <a:t>All three pieces</a:t>
            </a:r>
          </a:p>
        </p:txBody>
      </p:sp>
      <p:sp>
        <p:nvSpPr>
          <p:cNvPr id="12" name="Rounded Rectangle 11"/>
          <p:cNvSpPr/>
          <p:nvPr/>
        </p:nvSpPr>
        <p:spPr>
          <a:xfrm>
            <a:off x="640080" y="3520439"/>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959" y="3657599"/>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59" y="3657599"/>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5" name="Picture 14" descr="icon-check.png"/>
          <p:cNvPicPr>
            <a:picLocks noChangeAspect="1"/>
          </p:cNvPicPr>
          <p:nvPr/>
        </p:nvPicPr>
        <p:blipFill>
          <a:blip r:embed="rId5"/>
          <a:stretch>
            <a:fillRect/>
          </a:stretch>
        </p:blipFill>
        <p:spPr>
          <a:xfrm>
            <a:off x="1417319" y="3566159"/>
            <a:ext cx="640080" cy="640080"/>
          </a:xfrm>
          <a:prstGeom prst="rect">
            <a:avLst/>
          </a:prstGeom>
        </p:spPr>
      </p:pic>
      <p:sp>
        <p:nvSpPr>
          <p:cNvPr id="16" name="TextBox 15"/>
          <p:cNvSpPr txBox="1"/>
          <p:nvPr/>
        </p:nvSpPr>
        <p:spPr>
          <a:xfrm>
            <a:off x="2240280" y="3520439"/>
            <a:ext cx="7116775" cy="731520"/>
          </a:xfrm>
          <a:prstGeom prst="rect">
            <a:avLst/>
          </a:prstGeom>
          <a:noFill/>
        </p:spPr>
        <p:txBody>
          <a:bodyPr wrap="square" lIns="36576" rIns="36576" tIns="0" bIns="0" anchor="ctr">
            <a:noAutofit/>
          </a:bodyPr>
          <a:lstStyle/>
          <a:p>
            <a:pPr algn="l">
              <a:lnSpc>
                <a:spcPts val="2124"/>
              </a:lnSpc>
              <a:spcBef>
                <a:spcPts val="0"/>
              </a:spcBef>
              <a:spcAft>
                <a:spcPts val="0"/>
              </a:spcAft>
            </a:pPr>
            <a:r>
              <a:rPr sz="1800" b="1" i="0">
                <a:solidFill>
                  <a:srgbClr val="14233A"/>
                </a:solidFill>
                <a:latin typeface="Helvetica"/>
              </a:rPr>
              <a:t>The tribal trust land and the allotment</a:t>
            </a:r>
          </a:p>
        </p:txBody>
      </p:sp>
      <p:sp>
        <p:nvSpPr>
          <p:cNvPr id="17" name="Rounded Rectangle 16"/>
          <p:cNvSpPr/>
          <p:nvPr/>
        </p:nvSpPr>
        <p:spPr>
          <a:xfrm>
            <a:off x="9539935" y="3657599"/>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9539935" y="3657599"/>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9" name="Rounded Rectangle 18"/>
          <p:cNvSpPr/>
          <p:nvPr/>
        </p:nvSpPr>
        <p:spPr>
          <a:xfrm>
            <a:off x="640080" y="4389120"/>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822959" y="4526280"/>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22959" y="4526280"/>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2" name="Picture 21" descr="icon-cross.png"/>
          <p:cNvPicPr>
            <a:picLocks noChangeAspect="1"/>
          </p:cNvPicPr>
          <p:nvPr/>
        </p:nvPicPr>
        <p:blipFill>
          <a:blip r:embed="rId6"/>
          <a:stretch>
            <a:fillRect/>
          </a:stretch>
        </p:blipFill>
        <p:spPr>
          <a:xfrm>
            <a:off x="1417319" y="4434840"/>
            <a:ext cx="640080" cy="640080"/>
          </a:xfrm>
          <a:prstGeom prst="rect">
            <a:avLst/>
          </a:prstGeom>
        </p:spPr>
      </p:pic>
      <p:sp>
        <p:nvSpPr>
          <p:cNvPr id="23" name="TextBox 22"/>
          <p:cNvSpPr txBox="1"/>
          <p:nvPr/>
        </p:nvSpPr>
        <p:spPr>
          <a:xfrm>
            <a:off x="2240280" y="4389120"/>
            <a:ext cx="7116775" cy="731520"/>
          </a:xfrm>
          <a:prstGeom prst="rect">
            <a:avLst/>
          </a:prstGeom>
          <a:noFill/>
        </p:spPr>
        <p:txBody>
          <a:bodyPr wrap="square" lIns="36576" rIns="36576" tIns="0" bIns="0" anchor="ctr">
            <a:noAutofit/>
          </a:bodyPr>
          <a:lstStyle/>
          <a:p>
            <a:pPr algn="l">
              <a:lnSpc>
                <a:spcPts val="2124"/>
              </a:lnSpc>
              <a:spcBef>
                <a:spcPts val="0"/>
              </a:spcBef>
              <a:spcAft>
                <a:spcPts val="0"/>
              </a:spcAft>
            </a:pPr>
            <a:r>
              <a:rPr sz="1800" b="1" i="0">
                <a:solidFill>
                  <a:srgbClr val="5B6B63"/>
                </a:solidFill>
                <a:latin typeface="Helvetica"/>
              </a:rPr>
              <a:t>Only the tribal trust land</a:t>
            </a:r>
          </a:p>
        </p:txBody>
      </p:sp>
      <p:sp>
        <p:nvSpPr>
          <p:cNvPr id="24" name="Rectangle 23"/>
          <p:cNvSpPr/>
          <p:nvPr/>
        </p:nvSpPr>
        <p:spPr>
          <a:xfrm>
            <a:off x="640080" y="5394960"/>
            <a:ext cx="10911535" cy="1115567"/>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5577840"/>
            <a:ext cx="10454335" cy="932687"/>
          </a:xfrm>
          <a:prstGeom prst="rect">
            <a:avLst/>
          </a:prstGeom>
          <a:noFill/>
        </p:spPr>
        <p:txBody>
          <a:bodyPr wrap="square" lIns="36576" rIns="36576" tIns="0" bIns="0" anchor="t">
            <a:noAutofit/>
          </a:bodyPr>
          <a:lstStyle/>
          <a:p>
            <a:pPr algn="l">
              <a:lnSpc>
                <a:spcPts val="2124"/>
              </a:lnSpc>
              <a:spcBef>
                <a:spcPts val="0"/>
              </a:spcBef>
              <a:spcAft>
                <a:spcPts val="0"/>
              </a:spcAft>
            </a:pPr>
            <a:r>
              <a:rPr sz="1800" b="1" i="0">
                <a:solidFill>
                  <a:srgbClr val="1E7A45"/>
                </a:solidFill>
                <a:latin typeface="Helvetica"/>
              </a:rPr>
              <a:t>Why: </a:t>
            </a:r>
            <a:r>
              <a:rPr sz="1800" b="0" i="0">
                <a:solidFill>
                  <a:srgbClr val="14233A"/>
                </a:solidFill>
                <a:latin typeface="Helvetica"/>
              </a:rPr>
              <a:t>Part 169 covers tribal land and individually owned Indian land (169.2). Fee land is outside it, and BIA will not make your grant depend on fee owners (169.3(b)), so you work that out with the fee owner separately.</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2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An allotment on your route has 40 owners. You have notified all of them, and 12 owners holding 55% of the shares have signed. Is that enough consent?</a:t>
            </a:r>
          </a:p>
        </p:txBody>
      </p:sp>
      <p:sp>
        <p:nvSpPr>
          <p:cNvPr id="7" name="Rounded Rectangle 6"/>
          <p:cNvSpPr/>
          <p:nvPr/>
        </p:nvSpPr>
        <p:spPr>
          <a:xfrm>
            <a:off x="640080" y="2651759"/>
            <a:ext cx="3423818"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pie.png"/>
          <p:cNvPicPr>
            <a:picLocks noChangeAspect="1"/>
          </p:cNvPicPr>
          <p:nvPr/>
        </p:nvPicPr>
        <p:blipFill>
          <a:blip r:embed="rId4"/>
          <a:stretch>
            <a:fillRect/>
          </a:stretch>
        </p:blipFill>
        <p:spPr>
          <a:xfrm>
            <a:off x="1643329" y="2880359"/>
            <a:ext cx="1417320" cy="1417320"/>
          </a:xfrm>
          <a:prstGeom prst="rect">
            <a:avLst/>
          </a:prstGeom>
        </p:spPr>
      </p:pic>
      <p:sp>
        <p:nvSpPr>
          <p:cNvPr id="11" name="TextBox 10"/>
          <p:cNvSpPr txBox="1"/>
          <p:nvPr/>
        </p:nvSpPr>
        <p:spPr>
          <a:xfrm>
            <a:off x="868680" y="4453127"/>
            <a:ext cx="2966618" cy="1920240"/>
          </a:xfrm>
          <a:prstGeom prst="rect">
            <a:avLst/>
          </a:prstGeom>
          <a:noFill/>
        </p:spPr>
        <p:txBody>
          <a:bodyPr wrap="square" lIns="36576" rIns="36576" tIns="0" bIns="0" anchor="t">
            <a:noAutofit/>
          </a:bodyPr>
          <a:lstStyle/>
          <a:p>
            <a:pPr algn="ctr">
              <a:lnSpc>
                <a:spcPts val="3540"/>
              </a:lnSpc>
              <a:spcBef>
                <a:spcPts val="0"/>
              </a:spcBef>
              <a:spcAft>
                <a:spcPts val="0"/>
              </a:spcAft>
            </a:pPr>
            <a:r>
              <a:rPr sz="3000" b="1" i="0">
                <a:solidFill>
                  <a:srgbClr val="14233A"/>
                </a:solidFill>
                <a:latin typeface="Helvetica"/>
              </a:rPr>
              <a:t>Yes, they hold the majority interest</a:t>
            </a:r>
          </a:p>
        </p:txBody>
      </p:sp>
      <p:sp>
        <p:nvSpPr>
          <p:cNvPr id="12" name="Rounded Rectangle 11"/>
          <p:cNvSpPr/>
          <p:nvPr/>
        </p:nvSpPr>
        <p:spPr>
          <a:xfrm>
            <a:off x="4383938" y="2651759"/>
            <a:ext cx="3423818"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cross.png"/>
          <p:cNvPicPr>
            <a:picLocks noChangeAspect="1"/>
          </p:cNvPicPr>
          <p:nvPr/>
        </p:nvPicPr>
        <p:blipFill>
          <a:blip r:embed="rId5"/>
          <a:stretch>
            <a:fillRect/>
          </a:stretch>
        </p:blipFill>
        <p:spPr>
          <a:xfrm>
            <a:off x="5387187" y="2880359"/>
            <a:ext cx="1417320" cy="1417320"/>
          </a:xfrm>
          <a:prstGeom prst="rect">
            <a:avLst/>
          </a:prstGeom>
        </p:spPr>
      </p:pic>
      <p:sp>
        <p:nvSpPr>
          <p:cNvPr id="16" name="TextBox 15"/>
          <p:cNvSpPr txBox="1"/>
          <p:nvPr/>
        </p:nvSpPr>
        <p:spPr>
          <a:xfrm>
            <a:off x="4612538" y="4453127"/>
            <a:ext cx="2966618" cy="1920240"/>
          </a:xfrm>
          <a:prstGeom prst="rect">
            <a:avLst/>
          </a:prstGeom>
          <a:noFill/>
        </p:spPr>
        <p:txBody>
          <a:bodyPr wrap="square" lIns="36576" rIns="36576" tIns="0" bIns="0" anchor="t">
            <a:noAutofit/>
          </a:bodyPr>
          <a:lstStyle/>
          <a:p>
            <a:pPr algn="ctr">
              <a:lnSpc>
                <a:spcPts val="3540"/>
              </a:lnSpc>
              <a:spcBef>
                <a:spcPts val="0"/>
              </a:spcBef>
              <a:spcAft>
                <a:spcPts val="0"/>
              </a:spcAft>
            </a:pPr>
            <a:r>
              <a:rPr sz="3000" b="1" i="0">
                <a:solidFill>
                  <a:srgbClr val="14233A"/>
                </a:solidFill>
                <a:latin typeface="Helvetica"/>
              </a:rPr>
              <a:t>No, every owner must sign</a:t>
            </a:r>
          </a:p>
        </p:txBody>
      </p:sp>
      <p:sp>
        <p:nvSpPr>
          <p:cNvPr id="17" name="Rounded Rectangle 16"/>
          <p:cNvSpPr/>
          <p:nvPr/>
        </p:nvSpPr>
        <p:spPr>
          <a:xfrm>
            <a:off x="8127796" y="2651759"/>
            <a:ext cx="3423818"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route.png"/>
          <p:cNvPicPr>
            <a:picLocks noChangeAspect="1"/>
          </p:cNvPicPr>
          <p:nvPr/>
        </p:nvPicPr>
        <p:blipFill>
          <a:blip r:embed="rId6"/>
          <a:stretch>
            <a:fillRect/>
          </a:stretch>
        </p:blipFill>
        <p:spPr>
          <a:xfrm>
            <a:off x="9131045" y="2880359"/>
            <a:ext cx="1417320" cy="1417320"/>
          </a:xfrm>
          <a:prstGeom prst="rect">
            <a:avLst/>
          </a:prstGeom>
        </p:spPr>
      </p:pic>
      <p:sp>
        <p:nvSpPr>
          <p:cNvPr id="21" name="TextBox 20"/>
          <p:cNvSpPr txBox="1"/>
          <p:nvPr/>
        </p:nvSpPr>
        <p:spPr>
          <a:xfrm>
            <a:off x="8356396" y="4453127"/>
            <a:ext cx="2966618" cy="1920240"/>
          </a:xfrm>
          <a:prstGeom prst="rect">
            <a:avLst/>
          </a:prstGeom>
          <a:noFill/>
        </p:spPr>
        <p:txBody>
          <a:bodyPr wrap="square" lIns="36576" rIns="36576" tIns="0" bIns="0" anchor="t">
            <a:noAutofit/>
          </a:bodyPr>
          <a:lstStyle/>
          <a:p>
            <a:pPr algn="ctr">
              <a:lnSpc>
                <a:spcPts val="3540"/>
              </a:lnSpc>
              <a:spcBef>
                <a:spcPts val="0"/>
              </a:spcBef>
              <a:spcAft>
                <a:spcPts val="0"/>
              </a:spcAft>
            </a:pPr>
            <a:r>
              <a:rPr sz="3000" b="1" i="0">
                <a:solidFill>
                  <a:srgbClr val="14233A"/>
                </a:solidFill>
                <a:latin typeface="Helvetica"/>
              </a:rPr>
              <a:t>No, more than 20 of the 40 owners must sign</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2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An allotment on your route has 40 owners. You have notified all of them, and 12 owners holding 55% of the shares have signed. Is that enough consent?</a:t>
            </a:r>
          </a:p>
        </p:txBody>
      </p:sp>
      <p:sp>
        <p:nvSpPr>
          <p:cNvPr id="7" name="Rounded Rectangle 6"/>
          <p:cNvSpPr/>
          <p:nvPr/>
        </p:nvSpPr>
        <p:spPr>
          <a:xfrm>
            <a:off x="640080" y="2651759"/>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788919"/>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788919"/>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pie.png"/>
          <p:cNvPicPr>
            <a:picLocks noChangeAspect="1"/>
          </p:cNvPicPr>
          <p:nvPr/>
        </p:nvPicPr>
        <p:blipFill>
          <a:blip r:embed="rId4"/>
          <a:stretch>
            <a:fillRect/>
          </a:stretch>
        </p:blipFill>
        <p:spPr>
          <a:xfrm>
            <a:off x="1417319" y="2697479"/>
            <a:ext cx="640080" cy="640080"/>
          </a:xfrm>
          <a:prstGeom prst="rect">
            <a:avLst/>
          </a:prstGeom>
        </p:spPr>
      </p:pic>
      <p:sp>
        <p:nvSpPr>
          <p:cNvPr id="11" name="TextBox 10"/>
          <p:cNvSpPr txBox="1"/>
          <p:nvPr/>
        </p:nvSpPr>
        <p:spPr>
          <a:xfrm>
            <a:off x="2240280" y="2651759"/>
            <a:ext cx="7116775" cy="731520"/>
          </a:xfrm>
          <a:prstGeom prst="rect">
            <a:avLst/>
          </a:prstGeom>
          <a:noFill/>
        </p:spPr>
        <p:txBody>
          <a:bodyPr wrap="square" lIns="36576" rIns="36576" tIns="0" bIns="0" anchor="ctr">
            <a:noAutofit/>
          </a:bodyPr>
          <a:lstStyle/>
          <a:p>
            <a:pPr algn="l">
              <a:lnSpc>
                <a:spcPts val="2124"/>
              </a:lnSpc>
              <a:spcBef>
                <a:spcPts val="0"/>
              </a:spcBef>
              <a:spcAft>
                <a:spcPts val="0"/>
              </a:spcAft>
            </a:pPr>
            <a:r>
              <a:rPr sz="1800" b="1" i="0">
                <a:solidFill>
                  <a:srgbClr val="14233A"/>
                </a:solidFill>
                <a:latin typeface="Helvetica"/>
              </a:rPr>
              <a:t>Yes, they hold the majority interest</a:t>
            </a:r>
          </a:p>
        </p:txBody>
      </p:sp>
      <p:sp>
        <p:nvSpPr>
          <p:cNvPr id="12" name="Rounded Rectangle 11"/>
          <p:cNvSpPr/>
          <p:nvPr/>
        </p:nvSpPr>
        <p:spPr>
          <a:xfrm>
            <a:off x="9539935" y="2788919"/>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9539935" y="2788919"/>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4" name="Rounded Rectangle 13"/>
          <p:cNvSpPr/>
          <p:nvPr/>
        </p:nvSpPr>
        <p:spPr>
          <a:xfrm>
            <a:off x="640080" y="3520439"/>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822959" y="3657599"/>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22959" y="3657599"/>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7" name="Picture 16" descr="icon-cross.png"/>
          <p:cNvPicPr>
            <a:picLocks noChangeAspect="1"/>
          </p:cNvPicPr>
          <p:nvPr/>
        </p:nvPicPr>
        <p:blipFill>
          <a:blip r:embed="rId5"/>
          <a:stretch>
            <a:fillRect/>
          </a:stretch>
        </p:blipFill>
        <p:spPr>
          <a:xfrm>
            <a:off x="1417319" y="3566159"/>
            <a:ext cx="640080" cy="640080"/>
          </a:xfrm>
          <a:prstGeom prst="rect">
            <a:avLst/>
          </a:prstGeom>
        </p:spPr>
      </p:pic>
      <p:sp>
        <p:nvSpPr>
          <p:cNvPr id="18" name="TextBox 17"/>
          <p:cNvSpPr txBox="1"/>
          <p:nvPr/>
        </p:nvSpPr>
        <p:spPr>
          <a:xfrm>
            <a:off x="2240280" y="3520439"/>
            <a:ext cx="7116775" cy="731520"/>
          </a:xfrm>
          <a:prstGeom prst="rect">
            <a:avLst/>
          </a:prstGeom>
          <a:noFill/>
        </p:spPr>
        <p:txBody>
          <a:bodyPr wrap="square" lIns="36576" rIns="36576" tIns="0" bIns="0" anchor="ctr">
            <a:noAutofit/>
          </a:bodyPr>
          <a:lstStyle/>
          <a:p>
            <a:pPr algn="l">
              <a:lnSpc>
                <a:spcPts val="2124"/>
              </a:lnSpc>
              <a:spcBef>
                <a:spcPts val="0"/>
              </a:spcBef>
              <a:spcAft>
                <a:spcPts val="0"/>
              </a:spcAft>
            </a:pPr>
            <a:r>
              <a:rPr sz="1800" b="1" i="0">
                <a:solidFill>
                  <a:srgbClr val="5B6B63"/>
                </a:solidFill>
                <a:latin typeface="Helvetica"/>
              </a:rPr>
              <a:t>No, every owner must sign</a:t>
            </a:r>
          </a:p>
        </p:txBody>
      </p:sp>
      <p:sp>
        <p:nvSpPr>
          <p:cNvPr id="19" name="Rounded Rectangle 18"/>
          <p:cNvSpPr/>
          <p:nvPr/>
        </p:nvSpPr>
        <p:spPr>
          <a:xfrm>
            <a:off x="640080" y="4389120"/>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822959" y="4526280"/>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22959" y="4526280"/>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2" name="Picture 21" descr="icon-route.png"/>
          <p:cNvPicPr>
            <a:picLocks noChangeAspect="1"/>
          </p:cNvPicPr>
          <p:nvPr/>
        </p:nvPicPr>
        <p:blipFill>
          <a:blip r:embed="rId6"/>
          <a:stretch>
            <a:fillRect/>
          </a:stretch>
        </p:blipFill>
        <p:spPr>
          <a:xfrm>
            <a:off x="1417319" y="4434840"/>
            <a:ext cx="640080" cy="640080"/>
          </a:xfrm>
          <a:prstGeom prst="rect">
            <a:avLst/>
          </a:prstGeom>
        </p:spPr>
      </p:pic>
      <p:sp>
        <p:nvSpPr>
          <p:cNvPr id="23" name="TextBox 22"/>
          <p:cNvSpPr txBox="1"/>
          <p:nvPr/>
        </p:nvSpPr>
        <p:spPr>
          <a:xfrm>
            <a:off x="2240280" y="4389120"/>
            <a:ext cx="7116775" cy="731520"/>
          </a:xfrm>
          <a:prstGeom prst="rect">
            <a:avLst/>
          </a:prstGeom>
          <a:noFill/>
        </p:spPr>
        <p:txBody>
          <a:bodyPr wrap="square" lIns="36576" rIns="36576" tIns="0" bIns="0" anchor="ctr">
            <a:noAutofit/>
          </a:bodyPr>
          <a:lstStyle/>
          <a:p>
            <a:pPr algn="l">
              <a:lnSpc>
                <a:spcPts val="2124"/>
              </a:lnSpc>
              <a:spcBef>
                <a:spcPts val="0"/>
              </a:spcBef>
              <a:spcAft>
                <a:spcPts val="0"/>
              </a:spcAft>
            </a:pPr>
            <a:r>
              <a:rPr sz="1800" b="1" i="0">
                <a:solidFill>
                  <a:srgbClr val="5B6B63"/>
                </a:solidFill>
                <a:latin typeface="Helvetica"/>
              </a:rPr>
              <a:t>No, more than 20 of the 40 owners must sign</a:t>
            </a:r>
          </a:p>
        </p:txBody>
      </p:sp>
      <p:sp>
        <p:nvSpPr>
          <p:cNvPr id="24" name="Rectangle 23"/>
          <p:cNvSpPr/>
          <p:nvPr/>
        </p:nvSpPr>
        <p:spPr>
          <a:xfrm>
            <a:off x="640080" y="5394960"/>
            <a:ext cx="10911535" cy="1115567"/>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5577840"/>
            <a:ext cx="10454335" cy="932687"/>
          </a:xfrm>
          <a:prstGeom prst="rect">
            <a:avLst/>
          </a:prstGeom>
          <a:noFill/>
        </p:spPr>
        <p:txBody>
          <a:bodyPr wrap="square" lIns="36576" rIns="36576" tIns="0" bIns="0" anchor="t">
            <a:noAutofit/>
          </a:bodyPr>
          <a:lstStyle/>
          <a:p>
            <a:pPr algn="l">
              <a:lnSpc>
                <a:spcPts val="2124"/>
              </a:lnSpc>
              <a:spcBef>
                <a:spcPts val="0"/>
              </a:spcBef>
              <a:spcAft>
                <a:spcPts val="0"/>
              </a:spcAft>
            </a:pPr>
            <a:r>
              <a:rPr sz="1800" b="1" i="0">
                <a:solidFill>
                  <a:srgbClr val="1E7A45"/>
                </a:solidFill>
                <a:latin typeface="Helvetica"/>
              </a:rPr>
              <a:t>Why: </a:t>
            </a:r>
            <a:r>
              <a:rPr sz="1800" b="0" i="0">
                <a:solidFill>
                  <a:srgbClr val="14233A"/>
                </a:solidFill>
                <a:latin typeface="Helvetica"/>
              </a:rPr>
              <a:t>On individually owned land you need written consent from the owners of the majority interest, counted by shares, after notice to all owners (169.107(b)). The owners who did not sign are still paid fair market value unless an exception applies.</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3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BIA said your package was complete 75 days ago. You have no decision and no letter asking for more time. What should you do?</a:t>
            </a:r>
          </a:p>
        </p:txBody>
      </p:sp>
      <p:sp>
        <p:nvSpPr>
          <p:cNvPr id="7" name="Rounded Rectangle 6"/>
          <p:cNvSpPr/>
          <p:nvPr/>
        </p:nvSpPr>
        <p:spPr>
          <a:xfrm>
            <a:off x="640080" y="2352039"/>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534920"/>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534920"/>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check.png"/>
          <p:cNvPicPr>
            <a:picLocks noChangeAspect="1"/>
          </p:cNvPicPr>
          <p:nvPr/>
        </p:nvPicPr>
        <p:blipFill>
          <a:blip r:embed="rId4"/>
          <a:stretch>
            <a:fillRect/>
          </a:stretch>
        </p:blipFill>
        <p:spPr>
          <a:xfrm>
            <a:off x="1643329" y="2580639"/>
            <a:ext cx="1417320" cy="1417320"/>
          </a:xfrm>
          <a:prstGeom prst="rect">
            <a:avLst/>
          </a:prstGeom>
        </p:spPr>
      </p:pic>
      <p:sp>
        <p:nvSpPr>
          <p:cNvPr id="11" name="TextBox 10"/>
          <p:cNvSpPr txBox="1"/>
          <p:nvPr/>
        </p:nvSpPr>
        <p:spPr>
          <a:xfrm>
            <a:off x="868680" y="4153407"/>
            <a:ext cx="2966618" cy="1993392"/>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Start building, because it is now approved</a:t>
            </a:r>
          </a:p>
        </p:txBody>
      </p:sp>
      <p:sp>
        <p:nvSpPr>
          <p:cNvPr id="12" name="Rounded Rectangle 11"/>
          <p:cNvSpPr/>
          <p:nvPr/>
        </p:nvSpPr>
        <p:spPr>
          <a:xfrm>
            <a:off x="4383938" y="2352039"/>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534920"/>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534920"/>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escalate.png"/>
          <p:cNvPicPr>
            <a:picLocks noChangeAspect="1"/>
          </p:cNvPicPr>
          <p:nvPr/>
        </p:nvPicPr>
        <p:blipFill>
          <a:blip r:embed="rId5"/>
          <a:stretch>
            <a:fillRect/>
          </a:stretch>
        </p:blipFill>
        <p:spPr>
          <a:xfrm>
            <a:off x="5387187" y="2580639"/>
            <a:ext cx="1417320" cy="1417320"/>
          </a:xfrm>
          <a:prstGeom prst="rect">
            <a:avLst/>
          </a:prstGeom>
        </p:spPr>
      </p:pic>
      <p:sp>
        <p:nvSpPr>
          <p:cNvPr id="16" name="TextBox 15"/>
          <p:cNvSpPr txBox="1"/>
          <p:nvPr/>
        </p:nvSpPr>
        <p:spPr>
          <a:xfrm>
            <a:off x="4612538" y="4153407"/>
            <a:ext cx="2966618" cy="1993392"/>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Send a written notice to compel to the Regional Director</a:t>
            </a:r>
          </a:p>
        </p:txBody>
      </p:sp>
      <p:sp>
        <p:nvSpPr>
          <p:cNvPr id="17" name="Rounded Rectangle 16"/>
          <p:cNvSpPr/>
          <p:nvPr/>
        </p:nvSpPr>
        <p:spPr>
          <a:xfrm>
            <a:off x="8127796" y="2352039"/>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534920"/>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534920"/>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doc.png"/>
          <p:cNvPicPr>
            <a:picLocks noChangeAspect="1"/>
          </p:cNvPicPr>
          <p:nvPr/>
        </p:nvPicPr>
        <p:blipFill>
          <a:blip r:embed="rId6"/>
          <a:stretch>
            <a:fillRect/>
          </a:stretch>
        </p:blipFill>
        <p:spPr>
          <a:xfrm>
            <a:off x="9131045" y="2580639"/>
            <a:ext cx="1417320" cy="1417320"/>
          </a:xfrm>
          <a:prstGeom prst="rect">
            <a:avLst/>
          </a:prstGeom>
        </p:spPr>
      </p:pic>
      <p:sp>
        <p:nvSpPr>
          <p:cNvPr id="21" name="TextBox 20"/>
          <p:cNvSpPr txBox="1"/>
          <p:nvPr/>
        </p:nvSpPr>
        <p:spPr>
          <a:xfrm>
            <a:off x="8356396" y="4153407"/>
            <a:ext cx="2966618" cy="1993392"/>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Withdraw and start a new application</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3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BIA said your package was complete 75 days ago. You have no decision and no letter asking for more time. What should you do?</a:t>
            </a:r>
          </a:p>
        </p:txBody>
      </p:sp>
      <p:sp>
        <p:nvSpPr>
          <p:cNvPr id="7" name="Rounded Rectangle 6"/>
          <p:cNvSpPr/>
          <p:nvPr/>
        </p:nvSpPr>
        <p:spPr>
          <a:xfrm>
            <a:off x="640080" y="2352039"/>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489199"/>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489199"/>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check.png"/>
          <p:cNvPicPr>
            <a:picLocks noChangeAspect="1"/>
          </p:cNvPicPr>
          <p:nvPr/>
        </p:nvPicPr>
        <p:blipFill>
          <a:blip r:embed="rId4"/>
          <a:stretch>
            <a:fillRect/>
          </a:stretch>
        </p:blipFill>
        <p:spPr>
          <a:xfrm>
            <a:off x="1417319" y="2397759"/>
            <a:ext cx="640080" cy="640080"/>
          </a:xfrm>
          <a:prstGeom prst="rect">
            <a:avLst/>
          </a:prstGeom>
        </p:spPr>
      </p:pic>
      <p:sp>
        <p:nvSpPr>
          <p:cNvPr id="11" name="TextBox 10"/>
          <p:cNvSpPr txBox="1"/>
          <p:nvPr/>
        </p:nvSpPr>
        <p:spPr>
          <a:xfrm>
            <a:off x="2240280" y="2352039"/>
            <a:ext cx="7116775" cy="731520"/>
          </a:xfrm>
          <a:prstGeom prst="rect">
            <a:avLst/>
          </a:prstGeom>
          <a:noFill/>
        </p:spPr>
        <p:txBody>
          <a:bodyPr wrap="square" lIns="36576" rIns="36576" tIns="0" bIns="0" anchor="ctr">
            <a:noAutofit/>
          </a:bodyPr>
          <a:lstStyle/>
          <a:p>
            <a:pPr algn="l">
              <a:lnSpc>
                <a:spcPts val="2360"/>
              </a:lnSpc>
              <a:spcBef>
                <a:spcPts val="0"/>
              </a:spcBef>
              <a:spcAft>
                <a:spcPts val="0"/>
              </a:spcAft>
            </a:pPr>
            <a:r>
              <a:rPr sz="2000" b="1" i="0">
                <a:solidFill>
                  <a:srgbClr val="5B6B63"/>
                </a:solidFill>
                <a:latin typeface="Helvetica"/>
              </a:rPr>
              <a:t>Start building, because it is now approved</a:t>
            </a:r>
          </a:p>
        </p:txBody>
      </p:sp>
      <p:sp>
        <p:nvSpPr>
          <p:cNvPr id="12" name="Rounded Rectangle 11"/>
          <p:cNvSpPr/>
          <p:nvPr/>
        </p:nvSpPr>
        <p:spPr>
          <a:xfrm>
            <a:off x="640080" y="3220720"/>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959" y="3357880"/>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59" y="3357880"/>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5" name="Picture 14" descr="icon-escalate.png"/>
          <p:cNvPicPr>
            <a:picLocks noChangeAspect="1"/>
          </p:cNvPicPr>
          <p:nvPr/>
        </p:nvPicPr>
        <p:blipFill>
          <a:blip r:embed="rId5"/>
          <a:stretch>
            <a:fillRect/>
          </a:stretch>
        </p:blipFill>
        <p:spPr>
          <a:xfrm>
            <a:off x="1417319" y="3266439"/>
            <a:ext cx="640080" cy="640080"/>
          </a:xfrm>
          <a:prstGeom prst="rect">
            <a:avLst/>
          </a:prstGeom>
        </p:spPr>
      </p:pic>
      <p:sp>
        <p:nvSpPr>
          <p:cNvPr id="16" name="TextBox 15"/>
          <p:cNvSpPr txBox="1"/>
          <p:nvPr/>
        </p:nvSpPr>
        <p:spPr>
          <a:xfrm>
            <a:off x="2240280" y="3220720"/>
            <a:ext cx="7116775" cy="731520"/>
          </a:xfrm>
          <a:prstGeom prst="rect">
            <a:avLst/>
          </a:prstGeom>
          <a:noFill/>
        </p:spPr>
        <p:txBody>
          <a:bodyPr wrap="square" lIns="36576" rIns="36576" tIns="0" bIns="0" anchor="ctr">
            <a:noAutofit/>
          </a:bodyPr>
          <a:lstStyle/>
          <a:p>
            <a:pPr algn="l">
              <a:lnSpc>
                <a:spcPts val="2360"/>
              </a:lnSpc>
              <a:spcBef>
                <a:spcPts val="0"/>
              </a:spcBef>
              <a:spcAft>
                <a:spcPts val="0"/>
              </a:spcAft>
            </a:pPr>
            <a:r>
              <a:rPr sz="2000" b="1" i="0">
                <a:solidFill>
                  <a:srgbClr val="14233A"/>
                </a:solidFill>
                <a:latin typeface="Helvetica"/>
              </a:rPr>
              <a:t>Send a written notice to compel to the Regional Director</a:t>
            </a:r>
          </a:p>
        </p:txBody>
      </p:sp>
      <p:sp>
        <p:nvSpPr>
          <p:cNvPr id="17" name="Rounded Rectangle 16"/>
          <p:cNvSpPr/>
          <p:nvPr/>
        </p:nvSpPr>
        <p:spPr>
          <a:xfrm>
            <a:off x="9539935" y="3357880"/>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9539935" y="3357880"/>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9" name="Rounded Rectangle 18"/>
          <p:cNvSpPr/>
          <p:nvPr/>
        </p:nvSpPr>
        <p:spPr>
          <a:xfrm>
            <a:off x="640080" y="4089400"/>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822959" y="4226560"/>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22959" y="4226560"/>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2" name="Picture 21" descr="icon-doc.png"/>
          <p:cNvPicPr>
            <a:picLocks noChangeAspect="1"/>
          </p:cNvPicPr>
          <p:nvPr/>
        </p:nvPicPr>
        <p:blipFill>
          <a:blip r:embed="rId6"/>
          <a:stretch>
            <a:fillRect/>
          </a:stretch>
        </p:blipFill>
        <p:spPr>
          <a:xfrm>
            <a:off x="1417319" y="4135120"/>
            <a:ext cx="640080" cy="640080"/>
          </a:xfrm>
          <a:prstGeom prst="rect">
            <a:avLst/>
          </a:prstGeom>
        </p:spPr>
      </p:pic>
      <p:sp>
        <p:nvSpPr>
          <p:cNvPr id="23" name="TextBox 22"/>
          <p:cNvSpPr txBox="1"/>
          <p:nvPr/>
        </p:nvSpPr>
        <p:spPr>
          <a:xfrm>
            <a:off x="2240280" y="4089400"/>
            <a:ext cx="7116775" cy="731520"/>
          </a:xfrm>
          <a:prstGeom prst="rect">
            <a:avLst/>
          </a:prstGeom>
          <a:noFill/>
        </p:spPr>
        <p:txBody>
          <a:bodyPr wrap="square" lIns="36576" rIns="36576" tIns="0" bIns="0" anchor="ctr">
            <a:noAutofit/>
          </a:bodyPr>
          <a:lstStyle/>
          <a:p>
            <a:pPr algn="l">
              <a:lnSpc>
                <a:spcPts val="2360"/>
              </a:lnSpc>
              <a:spcBef>
                <a:spcPts val="0"/>
              </a:spcBef>
              <a:spcAft>
                <a:spcPts val="0"/>
              </a:spcAft>
            </a:pPr>
            <a:r>
              <a:rPr sz="2000" b="1" i="0">
                <a:solidFill>
                  <a:srgbClr val="5B6B63"/>
                </a:solidFill>
                <a:latin typeface="Helvetica"/>
              </a:rPr>
              <a:t>Withdraw and start a new application</a:t>
            </a:r>
          </a:p>
        </p:txBody>
      </p:sp>
      <p:sp>
        <p:nvSpPr>
          <p:cNvPr id="24" name="Rectangle 23"/>
          <p:cNvSpPr/>
          <p:nvPr/>
        </p:nvSpPr>
        <p:spPr>
          <a:xfrm>
            <a:off x="640080" y="5095240"/>
            <a:ext cx="10911535" cy="1264920"/>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5278120"/>
            <a:ext cx="10454335" cy="108204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1E7A45"/>
                </a:solidFill>
                <a:latin typeface="Helvetica"/>
              </a:rPr>
              <a:t>Why: </a:t>
            </a:r>
            <a:r>
              <a:rPr sz="2000" b="0" i="0">
                <a:solidFill>
                  <a:srgbClr val="14233A"/>
                </a:solidFill>
                <a:latin typeface="Helvetica"/>
              </a:rPr>
              <a:t>A missed deadline is not an approval. Under 25 CFR (Code of Federal Regulations) 169.304, you send a notice to compel to the Regional Director, then the BIA (Bureau of Indian Affairs) Director, then you may appeal to the Interior Board of Indian Appeals.</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4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Last week your crew connected 12 homes on allotments, each with a signed service line agreement. What still needs to happen?</a:t>
            </a:r>
          </a:p>
        </p:txBody>
      </p:sp>
      <p:sp>
        <p:nvSpPr>
          <p:cNvPr id="7" name="Rounded Rectangle 6"/>
          <p:cNvSpPr/>
          <p:nvPr/>
        </p:nvSpPr>
        <p:spPr>
          <a:xfrm>
            <a:off x="640080" y="2352039"/>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534920"/>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534920"/>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clock.png"/>
          <p:cNvPicPr>
            <a:picLocks noChangeAspect="1"/>
          </p:cNvPicPr>
          <p:nvPr/>
        </p:nvPicPr>
        <p:blipFill>
          <a:blip r:embed="rId4"/>
          <a:stretch>
            <a:fillRect/>
          </a:stretch>
        </p:blipFill>
        <p:spPr>
          <a:xfrm>
            <a:off x="1643329" y="2580639"/>
            <a:ext cx="1417320" cy="1417320"/>
          </a:xfrm>
          <a:prstGeom prst="rect">
            <a:avLst/>
          </a:prstGeom>
        </p:spPr>
      </p:pic>
      <p:sp>
        <p:nvSpPr>
          <p:cNvPr id="11" name="TextBox 10"/>
          <p:cNvSpPr txBox="1"/>
          <p:nvPr/>
        </p:nvSpPr>
        <p:spPr>
          <a:xfrm>
            <a:off x="868680" y="4153407"/>
            <a:ext cx="2966618" cy="1993392"/>
          </a:xfrm>
          <a:prstGeom prst="rect">
            <a:avLst/>
          </a:prstGeom>
          <a:noFill/>
        </p:spPr>
        <p:txBody>
          <a:bodyPr wrap="square" lIns="36576" rIns="36576" tIns="0" bIns="0" anchor="t">
            <a:noAutofit/>
          </a:bodyPr>
          <a:lstStyle/>
          <a:p>
            <a:pPr algn="ctr">
              <a:lnSpc>
                <a:spcPts val="3068"/>
              </a:lnSpc>
              <a:spcBef>
                <a:spcPts val="0"/>
              </a:spcBef>
              <a:spcAft>
                <a:spcPts val="0"/>
              </a:spcAft>
            </a:pPr>
            <a:r>
              <a:rPr sz="2600" b="1" i="0">
                <a:solidFill>
                  <a:srgbClr val="14233A"/>
                </a:solidFill>
                <a:latin typeface="Helvetica"/>
              </a:rPr>
              <a:t>Wait for BIA (Bureau of Indian Affairs) approval of each drop</a:t>
            </a:r>
          </a:p>
        </p:txBody>
      </p:sp>
      <p:sp>
        <p:nvSpPr>
          <p:cNvPr id="12" name="Rounded Rectangle 11"/>
          <p:cNvSpPr/>
          <p:nvPr/>
        </p:nvSpPr>
        <p:spPr>
          <a:xfrm>
            <a:off x="4383938" y="2352039"/>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534920"/>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534920"/>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drop.png"/>
          <p:cNvPicPr>
            <a:picLocks noChangeAspect="1"/>
          </p:cNvPicPr>
          <p:nvPr/>
        </p:nvPicPr>
        <p:blipFill>
          <a:blip r:embed="rId5"/>
          <a:stretch>
            <a:fillRect/>
          </a:stretch>
        </p:blipFill>
        <p:spPr>
          <a:xfrm>
            <a:off x="5387187" y="2580639"/>
            <a:ext cx="1417320" cy="1417320"/>
          </a:xfrm>
          <a:prstGeom prst="rect">
            <a:avLst/>
          </a:prstGeom>
        </p:spPr>
      </p:pic>
      <p:sp>
        <p:nvSpPr>
          <p:cNvPr id="16" name="TextBox 15"/>
          <p:cNvSpPr txBox="1"/>
          <p:nvPr/>
        </p:nvSpPr>
        <p:spPr>
          <a:xfrm>
            <a:off x="4612538" y="4153407"/>
            <a:ext cx="2966618" cy="1993392"/>
          </a:xfrm>
          <a:prstGeom prst="rect">
            <a:avLst/>
          </a:prstGeom>
          <a:noFill/>
        </p:spPr>
        <p:txBody>
          <a:bodyPr wrap="square" lIns="36576" rIns="36576" tIns="0" bIns="0" anchor="t">
            <a:noAutofit/>
          </a:bodyPr>
          <a:lstStyle/>
          <a:p>
            <a:pPr algn="ctr">
              <a:lnSpc>
                <a:spcPts val="3068"/>
              </a:lnSpc>
              <a:spcBef>
                <a:spcPts val="0"/>
              </a:spcBef>
              <a:spcAft>
                <a:spcPts val="0"/>
              </a:spcAft>
            </a:pPr>
            <a:r>
              <a:rPr sz="2600" b="1" i="0">
                <a:solidFill>
                  <a:srgbClr val="14233A"/>
                </a:solidFill>
                <a:latin typeface="Helvetica"/>
              </a:rPr>
              <a:t>File each signed agreement and plat with BIA within 30 days</a:t>
            </a:r>
          </a:p>
        </p:txBody>
      </p:sp>
      <p:sp>
        <p:nvSpPr>
          <p:cNvPr id="17" name="Rounded Rectangle 16"/>
          <p:cNvSpPr/>
          <p:nvPr/>
        </p:nvSpPr>
        <p:spPr>
          <a:xfrm>
            <a:off x="8127796" y="2352039"/>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534920"/>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534920"/>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cross.png"/>
          <p:cNvPicPr>
            <a:picLocks noChangeAspect="1"/>
          </p:cNvPicPr>
          <p:nvPr/>
        </p:nvPicPr>
        <p:blipFill>
          <a:blip r:embed="rId6"/>
          <a:stretch>
            <a:fillRect/>
          </a:stretch>
        </p:blipFill>
        <p:spPr>
          <a:xfrm>
            <a:off x="9131045" y="2580639"/>
            <a:ext cx="1417320" cy="1417320"/>
          </a:xfrm>
          <a:prstGeom prst="rect">
            <a:avLst/>
          </a:prstGeom>
        </p:spPr>
      </p:pic>
      <p:sp>
        <p:nvSpPr>
          <p:cNvPr id="21" name="TextBox 20"/>
          <p:cNvSpPr txBox="1"/>
          <p:nvPr/>
        </p:nvSpPr>
        <p:spPr>
          <a:xfrm>
            <a:off x="8356396" y="4153407"/>
            <a:ext cx="2966618" cy="1993392"/>
          </a:xfrm>
          <a:prstGeom prst="rect">
            <a:avLst/>
          </a:prstGeom>
          <a:noFill/>
        </p:spPr>
        <p:txBody>
          <a:bodyPr wrap="square" lIns="36576" rIns="36576" tIns="0" bIns="0" anchor="t">
            <a:noAutofit/>
          </a:bodyPr>
          <a:lstStyle/>
          <a:p>
            <a:pPr algn="ctr">
              <a:lnSpc>
                <a:spcPts val="3068"/>
              </a:lnSpc>
              <a:spcBef>
                <a:spcPts val="0"/>
              </a:spcBef>
              <a:spcAft>
                <a:spcPts val="0"/>
              </a:spcAft>
            </a:pPr>
            <a:r>
              <a:rPr sz="2600" b="1" i="0">
                <a:solidFill>
                  <a:srgbClr val="14233A"/>
                </a:solidFill>
                <a:latin typeface="Helvetica"/>
              </a:rPr>
              <a:t>Nothing; service lines are not covered</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4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Last week your crew connected 12 homes on allotments, each with a signed service line agreement. What still needs to happen?</a:t>
            </a:r>
          </a:p>
        </p:txBody>
      </p:sp>
      <p:sp>
        <p:nvSpPr>
          <p:cNvPr id="7" name="Rounded Rectangle 6"/>
          <p:cNvSpPr/>
          <p:nvPr/>
        </p:nvSpPr>
        <p:spPr>
          <a:xfrm>
            <a:off x="640080" y="2352039"/>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489199"/>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489199"/>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clock.png"/>
          <p:cNvPicPr>
            <a:picLocks noChangeAspect="1"/>
          </p:cNvPicPr>
          <p:nvPr/>
        </p:nvPicPr>
        <p:blipFill>
          <a:blip r:embed="rId4"/>
          <a:stretch>
            <a:fillRect/>
          </a:stretch>
        </p:blipFill>
        <p:spPr>
          <a:xfrm>
            <a:off x="1417319" y="2397759"/>
            <a:ext cx="640080" cy="640080"/>
          </a:xfrm>
          <a:prstGeom prst="rect">
            <a:avLst/>
          </a:prstGeom>
        </p:spPr>
      </p:pic>
      <p:sp>
        <p:nvSpPr>
          <p:cNvPr id="11" name="TextBox 10"/>
          <p:cNvSpPr txBox="1"/>
          <p:nvPr/>
        </p:nvSpPr>
        <p:spPr>
          <a:xfrm>
            <a:off x="2240280" y="2352039"/>
            <a:ext cx="7116775" cy="731520"/>
          </a:xfrm>
          <a:prstGeom prst="rect">
            <a:avLst/>
          </a:prstGeom>
          <a:noFill/>
        </p:spPr>
        <p:txBody>
          <a:bodyPr wrap="square" lIns="36576" rIns="36576" tIns="0" bIns="0" anchor="ctr">
            <a:noAutofit/>
          </a:bodyPr>
          <a:lstStyle/>
          <a:p>
            <a:pPr algn="l">
              <a:lnSpc>
                <a:spcPts val="2124"/>
              </a:lnSpc>
              <a:spcBef>
                <a:spcPts val="0"/>
              </a:spcBef>
              <a:spcAft>
                <a:spcPts val="0"/>
              </a:spcAft>
            </a:pPr>
            <a:r>
              <a:rPr sz="1800" b="1" i="0">
                <a:solidFill>
                  <a:srgbClr val="5B6B63"/>
                </a:solidFill>
                <a:latin typeface="Helvetica"/>
              </a:rPr>
              <a:t>Wait for BIA (Bureau of Indian Affairs) approval of each drop</a:t>
            </a:r>
          </a:p>
        </p:txBody>
      </p:sp>
      <p:sp>
        <p:nvSpPr>
          <p:cNvPr id="12" name="Rounded Rectangle 11"/>
          <p:cNvSpPr/>
          <p:nvPr/>
        </p:nvSpPr>
        <p:spPr>
          <a:xfrm>
            <a:off x="640080" y="3220720"/>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959" y="3357880"/>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59" y="3357880"/>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5" name="Picture 14" descr="icon-drop.png"/>
          <p:cNvPicPr>
            <a:picLocks noChangeAspect="1"/>
          </p:cNvPicPr>
          <p:nvPr/>
        </p:nvPicPr>
        <p:blipFill>
          <a:blip r:embed="rId5"/>
          <a:stretch>
            <a:fillRect/>
          </a:stretch>
        </p:blipFill>
        <p:spPr>
          <a:xfrm>
            <a:off x="1417319" y="3266439"/>
            <a:ext cx="640080" cy="640080"/>
          </a:xfrm>
          <a:prstGeom prst="rect">
            <a:avLst/>
          </a:prstGeom>
        </p:spPr>
      </p:pic>
      <p:sp>
        <p:nvSpPr>
          <p:cNvPr id="16" name="TextBox 15"/>
          <p:cNvSpPr txBox="1"/>
          <p:nvPr/>
        </p:nvSpPr>
        <p:spPr>
          <a:xfrm>
            <a:off x="2240280" y="3220720"/>
            <a:ext cx="7116775" cy="731520"/>
          </a:xfrm>
          <a:prstGeom prst="rect">
            <a:avLst/>
          </a:prstGeom>
          <a:noFill/>
        </p:spPr>
        <p:txBody>
          <a:bodyPr wrap="square" lIns="36576" rIns="36576" tIns="0" bIns="0" anchor="ctr">
            <a:noAutofit/>
          </a:bodyPr>
          <a:lstStyle/>
          <a:p>
            <a:pPr algn="l">
              <a:lnSpc>
                <a:spcPts val="2124"/>
              </a:lnSpc>
              <a:spcBef>
                <a:spcPts val="0"/>
              </a:spcBef>
              <a:spcAft>
                <a:spcPts val="0"/>
              </a:spcAft>
            </a:pPr>
            <a:r>
              <a:rPr sz="1800" b="1" i="0">
                <a:solidFill>
                  <a:srgbClr val="14233A"/>
                </a:solidFill>
                <a:latin typeface="Helvetica"/>
              </a:rPr>
              <a:t>File each signed agreement and plat with BIA within 30 days</a:t>
            </a:r>
          </a:p>
        </p:txBody>
      </p:sp>
      <p:sp>
        <p:nvSpPr>
          <p:cNvPr id="17" name="Rounded Rectangle 16"/>
          <p:cNvSpPr/>
          <p:nvPr/>
        </p:nvSpPr>
        <p:spPr>
          <a:xfrm>
            <a:off x="9539935" y="3357880"/>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9539935" y="3357880"/>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9" name="Rounded Rectangle 18"/>
          <p:cNvSpPr/>
          <p:nvPr/>
        </p:nvSpPr>
        <p:spPr>
          <a:xfrm>
            <a:off x="640080" y="4089400"/>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822959" y="4226560"/>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22959" y="4226560"/>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2" name="Picture 21" descr="icon-cross.png"/>
          <p:cNvPicPr>
            <a:picLocks noChangeAspect="1"/>
          </p:cNvPicPr>
          <p:nvPr/>
        </p:nvPicPr>
        <p:blipFill>
          <a:blip r:embed="rId6"/>
          <a:stretch>
            <a:fillRect/>
          </a:stretch>
        </p:blipFill>
        <p:spPr>
          <a:xfrm>
            <a:off x="1417319" y="4135120"/>
            <a:ext cx="640080" cy="640080"/>
          </a:xfrm>
          <a:prstGeom prst="rect">
            <a:avLst/>
          </a:prstGeom>
        </p:spPr>
      </p:pic>
      <p:sp>
        <p:nvSpPr>
          <p:cNvPr id="23" name="TextBox 22"/>
          <p:cNvSpPr txBox="1"/>
          <p:nvPr/>
        </p:nvSpPr>
        <p:spPr>
          <a:xfrm>
            <a:off x="2240280" y="4089400"/>
            <a:ext cx="7116775" cy="731520"/>
          </a:xfrm>
          <a:prstGeom prst="rect">
            <a:avLst/>
          </a:prstGeom>
          <a:noFill/>
        </p:spPr>
        <p:txBody>
          <a:bodyPr wrap="square" lIns="36576" rIns="36576" tIns="0" bIns="0" anchor="ctr">
            <a:noAutofit/>
          </a:bodyPr>
          <a:lstStyle/>
          <a:p>
            <a:pPr algn="l">
              <a:lnSpc>
                <a:spcPts val="2124"/>
              </a:lnSpc>
              <a:spcBef>
                <a:spcPts val="0"/>
              </a:spcBef>
              <a:spcAft>
                <a:spcPts val="0"/>
              </a:spcAft>
            </a:pPr>
            <a:r>
              <a:rPr sz="1800" b="1" i="0">
                <a:solidFill>
                  <a:srgbClr val="5B6B63"/>
                </a:solidFill>
                <a:latin typeface="Helvetica"/>
              </a:rPr>
              <a:t>Nothing; service lines are not covered</a:t>
            </a:r>
          </a:p>
        </p:txBody>
      </p:sp>
      <p:sp>
        <p:nvSpPr>
          <p:cNvPr id="24" name="Rectangle 23"/>
          <p:cNvSpPr/>
          <p:nvPr/>
        </p:nvSpPr>
        <p:spPr>
          <a:xfrm>
            <a:off x="640080" y="5095240"/>
            <a:ext cx="10911535" cy="1415287"/>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5278120"/>
            <a:ext cx="10454335" cy="1232407"/>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E7A45"/>
                </a:solidFill>
                <a:latin typeface="Helvetica"/>
              </a:rPr>
              <a:t>Why: </a:t>
            </a:r>
            <a:r>
              <a:rPr sz="2400" b="0" i="0">
                <a:solidFill>
                  <a:srgbClr val="14233A"/>
                </a:solidFill>
                <a:latin typeface="Helvetica"/>
              </a:rPr>
              <a:t>Service lines do not need BIA approval, but each signed agreement, with a plat showing the parcel boundary and connection point, must be filed with BIA within 30 days so it can be recorded (169.56).</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5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4233A"/>
                </a:solidFill>
                <a:latin typeface="Helvetica"/>
              </a:rPr>
              <a:t>Your utility wants to pull out an old copper line in an existing right-of-way and put in fiber. How should you treat it?</a:t>
            </a:r>
          </a:p>
        </p:txBody>
      </p:sp>
      <p:sp>
        <p:nvSpPr>
          <p:cNvPr id="7" name="Rounded Rectangle 6"/>
          <p:cNvSpPr/>
          <p:nvPr/>
        </p:nvSpPr>
        <p:spPr>
          <a:xfrm>
            <a:off x="640080" y="2411984"/>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594864"/>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594864"/>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check.png"/>
          <p:cNvPicPr>
            <a:picLocks noChangeAspect="1"/>
          </p:cNvPicPr>
          <p:nvPr/>
        </p:nvPicPr>
        <p:blipFill>
          <a:blip r:embed="rId4"/>
          <a:stretch>
            <a:fillRect/>
          </a:stretch>
        </p:blipFill>
        <p:spPr>
          <a:xfrm>
            <a:off x="2579293" y="2640584"/>
            <a:ext cx="1417320" cy="1417320"/>
          </a:xfrm>
          <a:prstGeom prst="rect">
            <a:avLst/>
          </a:prstGeom>
        </p:spPr>
      </p:pic>
      <p:sp>
        <p:nvSpPr>
          <p:cNvPr id="11" name="TextBox 10"/>
          <p:cNvSpPr txBox="1"/>
          <p:nvPr/>
        </p:nvSpPr>
        <p:spPr>
          <a:xfrm>
            <a:off x="868680" y="4213352"/>
            <a:ext cx="4838547" cy="1993392"/>
          </a:xfrm>
          <a:prstGeom prst="rect">
            <a:avLst/>
          </a:prstGeom>
          <a:noFill/>
        </p:spPr>
        <p:txBody>
          <a:bodyPr wrap="square" lIns="36576" rIns="36576" tIns="0" bIns="0" anchor="t">
            <a:noAutofit/>
          </a:bodyPr>
          <a:lstStyle/>
          <a:p>
            <a:pPr algn="ctr">
              <a:lnSpc>
                <a:spcPts val="3540"/>
              </a:lnSpc>
              <a:spcBef>
                <a:spcPts val="0"/>
              </a:spcBef>
              <a:spcAft>
                <a:spcPts val="0"/>
              </a:spcAft>
            </a:pPr>
            <a:r>
              <a:rPr sz="3000" b="1" i="0">
                <a:solidFill>
                  <a:srgbClr val="14233A"/>
                </a:solidFill>
                <a:latin typeface="Helvetica"/>
              </a:rPr>
              <a:t>As routine maintenance; no one needs to know</a:t>
            </a:r>
          </a:p>
        </p:txBody>
      </p:sp>
      <p:sp>
        <p:nvSpPr>
          <p:cNvPr id="12" name="Rounded Rectangle 11"/>
          <p:cNvSpPr/>
          <p:nvPr/>
        </p:nvSpPr>
        <p:spPr>
          <a:xfrm>
            <a:off x="6255867" y="2411984"/>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6438747" y="2594864"/>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438747" y="2594864"/>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doc.png"/>
          <p:cNvPicPr>
            <a:picLocks noChangeAspect="1"/>
          </p:cNvPicPr>
          <p:nvPr/>
        </p:nvPicPr>
        <p:blipFill>
          <a:blip r:embed="rId5"/>
          <a:stretch>
            <a:fillRect/>
          </a:stretch>
        </p:blipFill>
        <p:spPr>
          <a:xfrm>
            <a:off x="8195081" y="2640584"/>
            <a:ext cx="1417320" cy="1417320"/>
          </a:xfrm>
          <a:prstGeom prst="rect">
            <a:avLst/>
          </a:prstGeom>
        </p:spPr>
      </p:pic>
      <p:sp>
        <p:nvSpPr>
          <p:cNvPr id="16" name="TextBox 15"/>
          <p:cNvSpPr txBox="1"/>
          <p:nvPr/>
        </p:nvSpPr>
        <p:spPr>
          <a:xfrm>
            <a:off x="6484467" y="4213352"/>
            <a:ext cx="4838547" cy="1993392"/>
          </a:xfrm>
          <a:prstGeom prst="rect">
            <a:avLst/>
          </a:prstGeom>
          <a:noFill/>
        </p:spPr>
        <p:txBody>
          <a:bodyPr wrap="square" lIns="36576" rIns="36576" tIns="0" bIns="0" anchor="t">
            <a:noAutofit/>
          </a:bodyPr>
          <a:lstStyle/>
          <a:p>
            <a:pPr algn="ctr">
              <a:lnSpc>
                <a:spcPts val="3540"/>
              </a:lnSpc>
              <a:spcBef>
                <a:spcPts val="0"/>
              </a:spcBef>
              <a:spcAft>
                <a:spcPts val="0"/>
              </a:spcAft>
            </a:pPr>
            <a:r>
              <a:rPr sz="3000" b="1" i="0">
                <a:solidFill>
                  <a:srgbClr val="14233A"/>
                </a:solidFill>
                <a:latin typeface="Helvetica"/>
              </a:rPr>
              <a:t>As a change in use; ask the BIA (Bureau of Indian Affairs) Agency what approval is needed</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5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4233A"/>
                </a:solidFill>
                <a:latin typeface="Helvetica"/>
              </a:rPr>
              <a:t>Your utility wants to pull out an old copper line in an existing right-of-way and put in fiber. How should you treat it?</a:t>
            </a:r>
          </a:p>
        </p:txBody>
      </p:sp>
      <p:sp>
        <p:nvSpPr>
          <p:cNvPr id="7" name="Rounded Rectangle 6"/>
          <p:cNvSpPr/>
          <p:nvPr/>
        </p:nvSpPr>
        <p:spPr>
          <a:xfrm>
            <a:off x="640080" y="2411984"/>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549143"/>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549143"/>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check.png"/>
          <p:cNvPicPr>
            <a:picLocks noChangeAspect="1"/>
          </p:cNvPicPr>
          <p:nvPr/>
        </p:nvPicPr>
        <p:blipFill>
          <a:blip r:embed="rId4"/>
          <a:stretch>
            <a:fillRect/>
          </a:stretch>
        </p:blipFill>
        <p:spPr>
          <a:xfrm>
            <a:off x="1417319" y="2457704"/>
            <a:ext cx="640080" cy="640080"/>
          </a:xfrm>
          <a:prstGeom prst="rect">
            <a:avLst/>
          </a:prstGeom>
        </p:spPr>
      </p:pic>
      <p:sp>
        <p:nvSpPr>
          <p:cNvPr id="11" name="TextBox 10"/>
          <p:cNvSpPr txBox="1"/>
          <p:nvPr/>
        </p:nvSpPr>
        <p:spPr>
          <a:xfrm>
            <a:off x="2240280" y="2411984"/>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As routine maintenance; no one needs to know</a:t>
            </a:r>
          </a:p>
        </p:txBody>
      </p:sp>
      <p:sp>
        <p:nvSpPr>
          <p:cNvPr id="12" name="Rounded Rectangle 11"/>
          <p:cNvSpPr/>
          <p:nvPr/>
        </p:nvSpPr>
        <p:spPr>
          <a:xfrm>
            <a:off x="640080" y="3280664"/>
            <a:ext cx="10911535" cy="947928"/>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959" y="3526027"/>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59" y="3526027"/>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5" name="Picture 14" descr="icon-doc.png"/>
          <p:cNvPicPr>
            <a:picLocks noChangeAspect="1"/>
          </p:cNvPicPr>
          <p:nvPr/>
        </p:nvPicPr>
        <p:blipFill>
          <a:blip r:embed="rId5"/>
          <a:stretch>
            <a:fillRect/>
          </a:stretch>
        </p:blipFill>
        <p:spPr>
          <a:xfrm>
            <a:off x="1417319" y="3434588"/>
            <a:ext cx="640080" cy="640080"/>
          </a:xfrm>
          <a:prstGeom prst="rect">
            <a:avLst/>
          </a:prstGeom>
        </p:spPr>
      </p:pic>
      <p:sp>
        <p:nvSpPr>
          <p:cNvPr id="16" name="TextBox 15"/>
          <p:cNvSpPr txBox="1"/>
          <p:nvPr/>
        </p:nvSpPr>
        <p:spPr>
          <a:xfrm>
            <a:off x="2240280" y="3280664"/>
            <a:ext cx="7116775" cy="947928"/>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As a change in use; ask the BIA (Bureau of Indian Affairs) Agency what approval is needed</a:t>
            </a:r>
          </a:p>
        </p:txBody>
      </p:sp>
      <p:sp>
        <p:nvSpPr>
          <p:cNvPr id="17" name="Rounded Rectangle 16"/>
          <p:cNvSpPr/>
          <p:nvPr/>
        </p:nvSpPr>
        <p:spPr>
          <a:xfrm>
            <a:off x="9539935" y="3526027"/>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9539935" y="3526027"/>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9" name="Rectangle 18"/>
          <p:cNvSpPr/>
          <p:nvPr/>
        </p:nvSpPr>
        <p:spPr>
          <a:xfrm>
            <a:off x="640080" y="4502912"/>
            <a:ext cx="10911535" cy="2007615"/>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868680" y="4685792"/>
            <a:ext cx="10454335" cy="1824735"/>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E7A45"/>
                </a:solidFill>
                <a:latin typeface="Helvetica"/>
              </a:rPr>
              <a:t>Why: </a:t>
            </a:r>
            <a:r>
              <a:rPr sz="2800" b="0" i="0">
                <a:solidFill>
                  <a:srgbClr val="14233A"/>
                </a:solidFill>
                <a:latin typeface="Helvetica"/>
              </a:rPr>
              <a:t>BIA's policy memo NPM-TRUS-48 (National Policy Memorandum) treats a switch from copper to fiber as a new use, not maintenance. Ask the Agency before you start, and plan for an amendment if needed.</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2275585"/>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ROW</a:t>
            </a:r>
          </a:p>
          <a:p>
            <a:pPr algn="l">
              <a:lnSpc>
                <a:spcPts val="2477"/>
              </a:lnSpc>
              <a:spcBef>
                <a:spcPts val="0"/>
              </a:spcBef>
              <a:spcAft>
                <a:spcPts val="0"/>
              </a:spcAft>
            </a:pPr>
            <a:r>
              <a:rPr sz="2100" b="0" i="0">
                <a:solidFill>
                  <a:srgbClr val="14233A"/>
                </a:solidFill>
                <a:latin typeface="Helvetica"/>
              </a:rPr>
              <a:t>Right-of-way. A legal right to go over or across tribal land, individually owned Indian land, or BIA (Bureau of Indian Affairs) land for a specific purpose, such as a fiber line.</a:t>
            </a:r>
          </a:p>
        </p:txBody>
      </p:sp>
      <p:sp>
        <p:nvSpPr>
          <p:cNvPr id="8" name="Rectangle 7"/>
          <p:cNvSpPr/>
          <p:nvPr/>
        </p:nvSpPr>
        <p:spPr>
          <a:xfrm>
            <a:off x="6233007" y="1298448"/>
            <a:ext cx="91440" cy="2275585"/>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BIA</a:t>
            </a:r>
          </a:p>
          <a:p>
            <a:pPr algn="l">
              <a:lnSpc>
                <a:spcPts val="2477"/>
              </a:lnSpc>
              <a:spcBef>
                <a:spcPts val="0"/>
              </a:spcBef>
              <a:spcAft>
                <a:spcPts val="0"/>
              </a:spcAft>
            </a:pPr>
            <a:r>
              <a:rPr sz="2100" b="0" i="0">
                <a:solidFill>
                  <a:srgbClr val="14233A"/>
                </a:solidFill>
                <a:latin typeface="Helvetica"/>
              </a:rPr>
              <a:t>Bureau of Indian Affairs. The federal agency in the U.S. Department of the Interior that reviews and grants rights-of-way across trust and restricted land.</a:t>
            </a:r>
          </a:p>
        </p:txBody>
      </p:sp>
      <p:sp>
        <p:nvSpPr>
          <p:cNvPr id="10" name="Rectangle 9"/>
          <p:cNvSpPr/>
          <p:nvPr/>
        </p:nvSpPr>
        <p:spPr>
          <a:xfrm>
            <a:off x="640080" y="4018787"/>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CFR</a:t>
            </a:r>
          </a:p>
          <a:p>
            <a:pPr algn="l">
              <a:lnSpc>
                <a:spcPts val="2477"/>
              </a:lnSpc>
              <a:spcBef>
                <a:spcPts val="0"/>
              </a:spcBef>
              <a:spcAft>
                <a:spcPts val="0"/>
              </a:spcAft>
            </a:pPr>
            <a:r>
              <a:rPr sz="2100" b="0" i="0">
                <a:solidFill>
                  <a:srgbClr val="14233A"/>
                </a:solidFill>
                <a:latin typeface="Helvetica"/>
              </a:rPr>
              <a:t>Code of Federal Regulations. The official set of federal rules. The right-of-way rules are Title 25, Part 169, written 25 CFR Part 169.</a:t>
            </a:r>
          </a:p>
        </p:txBody>
      </p:sp>
      <p:sp>
        <p:nvSpPr>
          <p:cNvPr id="12" name="Rectangle 11"/>
          <p:cNvSpPr/>
          <p:nvPr/>
        </p:nvSpPr>
        <p:spPr>
          <a:xfrm>
            <a:off x="6233007"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eCFR</a:t>
            </a:r>
          </a:p>
          <a:p>
            <a:pPr algn="l">
              <a:lnSpc>
                <a:spcPts val="2477"/>
              </a:lnSpc>
              <a:spcBef>
                <a:spcPts val="0"/>
              </a:spcBef>
              <a:spcAft>
                <a:spcPts val="0"/>
              </a:spcAft>
            </a:pPr>
            <a:r>
              <a:rPr sz="2100" b="0" i="0">
                <a:solidFill>
                  <a:srgbClr val="14233A"/>
                </a:solidFill>
                <a:latin typeface="Helvetica"/>
              </a:rPr>
              <a:t>Electronic Code of Federal Regulations. The free government website, ecfr.gov, that shows the current federal rules.</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Tribal land</a:t>
            </a:r>
          </a:p>
          <a:p>
            <a:pPr algn="l">
              <a:lnSpc>
                <a:spcPts val="2477"/>
              </a:lnSpc>
              <a:spcBef>
                <a:spcPts val="0"/>
              </a:spcBef>
              <a:spcAft>
                <a:spcPts val="0"/>
              </a:spcAft>
            </a:pPr>
            <a:r>
              <a:rPr sz="2100" b="0" i="0">
                <a:solidFill>
                  <a:srgbClr val="14233A"/>
                </a:solidFill>
                <a:latin typeface="Helvetica"/>
              </a:rPr>
              <a:t>Land, or an undivided share of land, held in trust or restricted status for a tribe.</a:t>
            </a:r>
          </a:p>
        </p:txBody>
      </p:sp>
      <p:sp>
        <p:nvSpPr>
          <p:cNvPr id="8" name="Rectangle 7"/>
          <p:cNvSpPr/>
          <p:nvPr/>
        </p:nvSpPr>
        <p:spPr>
          <a:xfrm>
            <a:off x="6233007"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Allotment</a:t>
            </a:r>
          </a:p>
          <a:p>
            <a:pPr algn="l">
              <a:lnSpc>
                <a:spcPts val="2477"/>
              </a:lnSpc>
              <a:spcBef>
                <a:spcPts val="0"/>
              </a:spcBef>
              <a:spcAft>
                <a:spcPts val="0"/>
              </a:spcAft>
            </a:pPr>
            <a:r>
              <a:rPr sz="2100" b="0" i="0">
                <a:solidFill>
                  <a:srgbClr val="14233A"/>
                </a:solidFill>
                <a:latin typeface="Helvetica"/>
              </a:rPr>
              <a:t>Individually owned Indian land. Land held in trust or restricted status for one or more individual Indian owners.</a:t>
            </a:r>
          </a:p>
        </p:txBody>
      </p:sp>
      <p:sp>
        <p:nvSpPr>
          <p:cNvPr id="10" name="Rectangle 9"/>
          <p:cNvSpPr/>
          <p:nvPr/>
        </p:nvSpPr>
        <p:spPr>
          <a:xfrm>
            <a:off x="640080"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Fee land</a:t>
            </a:r>
          </a:p>
          <a:p>
            <a:pPr algn="l">
              <a:lnSpc>
                <a:spcPts val="2477"/>
              </a:lnSpc>
              <a:spcBef>
                <a:spcPts val="0"/>
              </a:spcBef>
              <a:spcAft>
                <a:spcPts val="0"/>
              </a:spcAft>
            </a:pPr>
            <a:r>
              <a:rPr sz="2100" b="0" i="0">
                <a:solidFill>
                  <a:srgbClr val="14233A"/>
                </a:solidFill>
                <a:latin typeface="Helvetica"/>
              </a:rPr>
              <a:t>Land owned outright, not held in trust or restricted status. The BIA right-of-way rule does not cover it.</a:t>
            </a:r>
          </a:p>
        </p:txBody>
      </p:sp>
      <p:sp>
        <p:nvSpPr>
          <p:cNvPr id="12" name="Rectangle 11"/>
          <p:cNvSpPr/>
          <p:nvPr/>
        </p:nvSpPr>
        <p:spPr>
          <a:xfrm>
            <a:off x="6233007" y="4018787"/>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Fractionation</a:t>
            </a:r>
          </a:p>
          <a:p>
            <a:pPr algn="l">
              <a:lnSpc>
                <a:spcPts val="2477"/>
              </a:lnSpc>
              <a:spcBef>
                <a:spcPts val="0"/>
              </a:spcBef>
              <a:spcAft>
                <a:spcPts val="0"/>
              </a:spcAft>
            </a:pPr>
            <a:r>
              <a:rPr sz="2100" b="0" i="0">
                <a:solidFill>
                  <a:srgbClr val="14233A"/>
                </a:solidFill>
                <a:latin typeface="Helvetica"/>
              </a:rPr>
              <a:t>When ownership of an allotment is split into smaller and smaller undivided shares as it passes to heirs over generations.</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Majority interest</a:t>
            </a:r>
          </a:p>
          <a:p>
            <a:pPr algn="l">
              <a:lnSpc>
                <a:spcPts val="2477"/>
              </a:lnSpc>
              <a:spcBef>
                <a:spcPts val="0"/>
              </a:spcBef>
              <a:spcAft>
                <a:spcPts val="0"/>
              </a:spcAft>
            </a:pPr>
            <a:r>
              <a:rPr sz="2100" b="0" i="0">
                <a:solidFill>
                  <a:srgbClr val="14233A"/>
                </a:solidFill>
                <a:latin typeface="Helvetica"/>
              </a:rPr>
              <a:t>Owners who together hold more than half of the shares in a tract. It is counted by shares, not by number of people.</a:t>
            </a:r>
          </a:p>
        </p:txBody>
      </p:sp>
      <p:sp>
        <p:nvSpPr>
          <p:cNvPr id="8" name="Rectangle 7"/>
          <p:cNvSpPr/>
          <p:nvPr/>
        </p:nvSpPr>
        <p:spPr>
          <a:xfrm>
            <a:off x="6233007" y="1298448"/>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Tribal authorization</a:t>
            </a:r>
          </a:p>
          <a:p>
            <a:pPr algn="l">
              <a:lnSpc>
                <a:spcPts val="2477"/>
              </a:lnSpc>
              <a:spcBef>
                <a:spcPts val="0"/>
              </a:spcBef>
              <a:spcAft>
                <a:spcPts val="0"/>
              </a:spcAft>
            </a:pPr>
            <a:r>
              <a:rPr sz="2100" b="0" i="0">
                <a:solidFill>
                  <a:srgbClr val="14233A"/>
                </a:solidFill>
                <a:latin typeface="Helvetica"/>
              </a:rPr>
              <a:t>A tribal resolution, ordinance, or other official tribal document that approves an action, such as consent to a right-of-way.</a:t>
            </a:r>
          </a:p>
        </p:txBody>
      </p:sp>
      <p:sp>
        <p:nvSpPr>
          <p:cNvPr id="10" name="Rectangle 9"/>
          <p:cNvSpPr/>
          <p:nvPr/>
        </p:nvSpPr>
        <p:spPr>
          <a:xfrm>
            <a:off x="640080"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Service line</a:t>
            </a:r>
          </a:p>
          <a:p>
            <a:pPr algn="l">
              <a:lnSpc>
                <a:spcPts val="2477"/>
              </a:lnSpc>
              <a:spcBef>
                <a:spcPts val="0"/>
              </a:spcBef>
              <a:spcAft>
                <a:spcPts val="0"/>
              </a:spcAft>
            </a:pPr>
            <a:r>
              <a:rPr sz="2100" b="0" i="0">
                <a:solidFill>
                  <a:srgbClr val="14233A"/>
                </a:solidFill>
                <a:latin typeface="Helvetica"/>
              </a:rPr>
              <a:t>A line from a main or distribution line to a house, business, or other building, including telephone and internet drops.</a:t>
            </a:r>
          </a:p>
        </p:txBody>
      </p:sp>
      <p:sp>
        <p:nvSpPr>
          <p:cNvPr id="12" name="Rectangle 11"/>
          <p:cNvSpPr/>
          <p:nvPr/>
        </p:nvSpPr>
        <p:spPr>
          <a:xfrm>
            <a:off x="6233007" y="4018787"/>
            <a:ext cx="91440" cy="2275585"/>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Business lease</a:t>
            </a:r>
          </a:p>
          <a:p>
            <a:pPr algn="l">
              <a:lnSpc>
                <a:spcPts val="2477"/>
              </a:lnSpc>
              <a:spcBef>
                <a:spcPts val="0"/>
              </a:spcBef>
              <a:spcAft>
                <a:spcPts val="0"/>
              </a:spcAft>
            </a:pPr>
            <a:r>
              <a:rPr sz="2100" b="0" i="0">
                <a:solidFill>
                  <a:srgbClr val="14233A"/>
                </a:solidFill>
                <a:latin typeface="Helvetica"/>
              </a:rPr>
              <a:t>A lease under 25 CFR (Code of Federal Regulations) Part 162, Subpart D. BIA (Bureau of Indian Affairs) says it generally fits tower sites, buildings, and access points better than a right-of-way.</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Fair market value</a:t>
            </a:r>
          </a:p>
          <a:p>
            <a:pPr algn="l">
              <a:lnSpc>
                <a:spcPts val="2477"/>
              </a:lnSpc>
              <a:spcBef>
                <a:spcPts val="0"/>
              </a:spcBef>
              <a:spcAft>
                <a:spcPts val="0"/>
              </a:spcAft>
            </a:pPr>
            <a:r>
              <a:rPr sz="2100" b="0" i="0">
                <a:solidFill>
                  <a:srgbClr val="14233A"/>
                </a:solidFill>
                <a:latin typeface="Helvetica"/>
              </a:rPr>
              <a:t>The amount the right to use the land would be worth in an open market, found through an accepted valuation method.</a:t>
            </a:r>
          </a:p>
        </p:txBody>
      </p:sp>
      <p:sp>
        <p:nvSpPr>
          <p:cNvPr id="8" name="Rectangle 7"/>
          <p:cNvSpPr/>
          <p:nvPr/>
        </p:nvSpPr>
        <p:spPr>
          <a:xfrm>
            <a:off x="6233007" y="1298448"/>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LTRO</a:t>
            </a:r>
          </a:p>
          <a:p>
            <a:pPr algn="l">
              <a:lnSpc>
                <a:spcPts val="2477"/>
              </a:lnSpc>
              <a:spcBef>
                <a:spcPts val="0"/>
              </a:spcBef>
              <a:spcAft>
                <a:spcPts val="0"/>
              </a:spcAft>
            </a:pPr>
            <a:r>
              <a:rPr sz="2100" b="0" i="0">
                <a:solidFill>
                  <a:srgbClr val="14233A"/>
                </a:solidFill>
                <a:latin typeface="Helvetica"/>
              </a:rPr>
              <a:t>Land Title and Records Office. The BIA (Bureau of Indian Affairs) office that records title documents for trust land and certifies Title Status Reports.</a:t>
            </a:r>
          </a:p>
        </p:txBody>
      </p:sp>
      <p:sp>
        <p:nvSpPr>
          <p:cNvPr id="10" name="Rectangle 9"/>
          <p:cNvSpPr/>
          <p:nvPr/>
        </p:nvSpPr>
        <p:spPr>
          <a:xfrm>
            <a:off x="640080" y="4018787"/>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TSR</a:t>
            </a:r>
          </a:p>
          <a:p>
            <a:pPr algn="l">
              <a:lnSpc>
                <a:spcPts val="2477"/>
              </a:lnSpc>
              <a:spcBef>
                <a:spcPts val="0"/>
              </a:spcBef>
              <a:spcAft>
                <a:spcPts val="0"/>
              </a:spcAft>
            </a:pPr>
            <a:r>
              <a:rPr sz="2100" b="0" i="0">
                <a:solidFill>
                  <a:srgbClr val="14233A"/>
                </a:solidFill>
                <a:latin typeface="Helvetica"/>
              </a:rPr>
              <a:t>Title Status Report. A certified report showing a tract's legal description, owners, and encumbrances, including rights-of-way.</a:t>
            </a:r>
          </a:p>
        </p:txBody>
      </p:sp>
      <p:sp>
        <p:nvSpPr>
          <p:cNvPr id="12" name="Rectangle 11"/>
          <p:cNvSpPr/>
          <p:nvPr/>
        </p:nvSpPr>
        <p:spPr>
          <a:xfrm>
            <a:off x="6233007" y="4018787"/>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TAAMS</a:t>
            </a:r>
          </a:p>
          <a:p>
            <a:pPr algn="l">
              <a:lnSpc>
                <a:spcPts val="2477"/>
              </a:lnSpc>
              <a:spcBef>
                <a:spcPts val="0"/>
              </a:spcBef>
              <a:spcAft>
                <a:spcPts val="0"/>
              </a:spcAft>
            </a:pPr>
            <a:r>
              <a:rPr sz="2100" b="0" i="0">
                <a:solidFill>
                  <a:srgbClr val="14233A"/>
                </a:solidFill>
                <a:latin typeface="Helvetica"/>
              </a:rPr>
              <a:t>Trust Asset and Accounting Management System. The federal computer system where title records for trust land are kept.</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10545775"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NEPA</a:t>
            </a:r>
          </a:p>
          <a:p>
            <a:pPr algn="l">
              <a:lnSpc>
                <a:spcPts val="2477"/>
              </a:lnSpc>
              <a:spcBef>
                <a:spcPts val="0"/>
              </a:spcBef>
              <a:spcAft>
                <a:spcPts val="0"/>
              </a:spcAft>
            </a:pPr>
            <a:r>
              <a:rPr sz="2100" b="0" i="0">
                <a:solidFill>
                  <a:srgbClr val="14233A"/>
                </a:solidFill>
                <a:latin typeface="Helvetica"/>
              </a:rPr>
              <a:t>National Environmental Policy Act. A federal law that requires agencies to study the environmental effects of actions they approve, such as a right-of-way grant.</a:t>
            </a:r>
          </a:p>
        </p:txBody>
      </p:sp>
      <p:sp>
        <p:nvSpPr>
          <p:cNvPr id="8" name="Rectangle 7"/>
          <p:cNvSpPr/>
          <p:nvPr/>
        </p:nvSpPr>
        <p:spPr>
          <a:xfrm>
            <a:off x="640080"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914400" y="4064507"/>
            <a:ext cx="10545775"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Categorical exclusion</a:t>
            </a:r>
          </a:p>
          <a:p>
            <a:pPr algn="l">
              <a:lnSpc>
                <a:spcPts val="2477"/>
              </a:lnSpc>
              <a:spcBef>
                <a:spcPts val="0"/>
              </a:spcBef>
              <a:spcAft>
                <a:spcPts val="0"/>
              </a:spcAft>
            </a:pPr>
            <a:r>
              <a:rPr sz="2100" b="0" i="0">
                <a:solidFill>
                  <a:srgbClr val="14233A"/>
                </a:solidFill>
                <a:latin typeface="Helvetica"/>
              </a:rPr>
              <a:t>A kind of action an agency has found does not normally have significant environmental effects, so it needs less NEPA (National Environmental Policy Act) paperwork, unless extraordinary circumstances exist.</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Learn more</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768096" y="141097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eCFR: 25 CFR Part 169, Rights-of-Way on Indian Land</a:t>
            </a:r>
          </a:p>
          <a:p>
            <a:pPr algn="l">
              <a:lnSpc>
                <a:spcPts val="2595"/>
              </a:lnSpc>
              <a:spcBef>
                <a:spcPts val="0"/>
              </a:spcBef>
              <a:spcAft>
                <a:spcPts val="0"/>
              </a:spcAft>
            </a:pPr>
            <a:r>
              <a:rPr sz="2200" b="0" i="0">
                <a:solidFill>
                  <a:srgbClr val="3E5547"/>
                </a:solidFill>
                <a:latin typeface="Helvetica"/>
              </a:rPr>
              <a:t>The current rule, updated as it changes. Always check it before you act.</a:t>
            </a:r>
          </a:p>
          <a:p>
            <a:pPr algn="l">
              <a:lnSpc>
                <a:spcPts val="2124"/>
              </a:lnSpc>
              <a:spcBef>
                <a:spcPts val="0"/>
              </a:spcBef>
              <a:spcAft>
                <a:spcPts val="0"/>
              </a:spcAft>
            </a:pPr>
            <a:r>
              <a:rPr sz="1800" b="0" i="0">
                <a:solidFill>
                  <a:srgbClr val="0E7C93"/>
                </a:solidFill>
                <a:latin typeface="Helvetica"/>
                <a:hlinkClick r:id="rId3"/>
              </a:rPr>
              <a:t>https://www.ecfr.gov/current/title-25/chapter-I/subchapter-H/part-169</a:t>
            </a:r>
          </a:p>
        </p:txBody>
      </p:sp>
      <p:sp>
        <p:nvSpPr>
          <p:cNvPr id="8" name="Oval 7"/>
          <p:cNvSpPr/>
          <p:nvPr/>
        </p:nvSpPr>
        <p:spPr>
          <a:xfrm>
            <a:off x="768096" y="254634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433827"/>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BIA: Apply for broadband right-of-way in Indian Country</a:t>
            </a:r>
          </a:p>
          <a:p>
            <a:pPr algn="l">
              <a:lnSpc>
                <a:spcPts val="2595"/>
              </a:lnSpc>
              <a:spcBef>
                <a:spcPts val="0"/>
              </a:spcBef>
              <a:spcAft>
                <a:spcPts val="0"/>
              </a:spcAft>
            </a:pPr>
            <a:r>
              <a:rPr sz="2200" b="0" i="0">
                <a:solidFill>
                  <a:srgbClr val="3E5547"/>
                </a:solidFill>
                <a:latin typeface="Helvetica"/>
              </a:rPr>
              <a:t>BIA's page for broadband applicants, with the optional form and checklist.</a:t>
            </a:r>
          </a:p>
          <a:p>
            <a:pPr algn="l">
              <a:lnSpc>
                <a:spcPts val="2124"/>
              </a:lnSpc>
              <a:spcBef>
                <a:spcPts val="0"/>
              </a:spcBef>
              <a:spcAft>
                <a:spcPts val="0"/>
              </a:spcAft>
            </a:pPr>
            <a:r>
              <a:rPr sz="1800" b="0" i="0">
                <a:solidFill>
                  <a:srgbClr val="0E7C93"/>
                </a:solidFill>
                <a:latin typeface="Helvetica"/>
                <a:hlinkClick r:id="rId4"/>
              </a:rPr>
              <a:t>https://www.bia.gov/service/broadband-access/apply-broadband-right-of-way</a:t>
            </a:r>
          </a:p>
        </p:txBody>
      </p:sp>
      <p:sp>
        <p:nvSpPr>
          <p:cNvPr id="10" name="Oval 9"/>
          <p:cNvSpPr/>
          <p:nvPr/>
        </p:nvSpPr>
        <p:spPr>
          <a:xfrm>
            <a:off x="768096" y="368172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3569207"/>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BIA: 52 IAM 9-H, Rights-of-way on Indian lands handbook</a:t>
            </a:r>
          </a:p>
          <a:p>
            <a:pPr algn="l">
              <a:lnSpc>
                <a:spcPts val="2595"/>
              </a:lnSpc>
              <a:spcBef>
                <a:spcPts val="0"/>
              </a:spcBef>
              <a:spcAft>
                <a:spcPts val="0"/>
              </a:spcAft>
            </a:pPr>
            <a:r>
              <a:rPr sz="2200" b="0" i="0">
                <a:solidFill>
                  <a:srgbClr val="3E5547"/>
                </a:solidFill>
                <a:latin typeface="Helvetica"/>
              </a:rPr>
              <a:t>The handbook BIA staff use to process rights-of-way.</a:t>
            </a:r>
          </a:p>
          <a:p>
            <a:pPr algn="l">
              <a:lnSpc>
                <a:spcPts val="2124"/>
              </a:lnSpc>
              <a:spcBef>
                <a:spcPts val="0"/>
              </a:spcBef>
              <a:spcAft>
                <a:spcPts val="0"/>
              </a:spcAft>
            </a:pPr>
            <a:r>
              <a:rPr sz="1800" b="0" i="0">
                <a:solidFill>
                  <a:srgbClr val="0E7C93"/>
                </a:solidFill>
                <a:latin typeface="Helvetica"/>
                <a:hlinkClick r:id="rId5"/>
              </a:rPr>
              <a:t>https://www.bia.gov/policy-forms/handbooks/52-iam-9-h-rights-way-row-indian-lands-handbook</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Learn more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768096" y="141097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BIA: NPM-TRUS-48, streamlining broadband rights-of-way</a:t>
            </a:r>
          </a:p>
          <a:p>
            <a:pPr algn="l">
              <a:lnSpc>
                <a:spcPts val="2595"/>
              </a:lnSpc>
              <a:spcBef>
                <a:spcPts val="0"/>
              </a:spcBef>
              <a:spcAft>
                <a:spcPts val="0"/>
              </a:spcAft>
            </a:pPr>
            <a:r>
              <a:rPr sz="2200" b="0" i="0">
                <a:solidFill>
                  <a:srgbClr val="3E5547"/>
                </a:solidFill>
                <a:latin typeface="Helvetica"/>
              </a:rPr>
              <a:t>The 2025 policy memo with faster review targets. Ask whether it is still in effect.</a:t>
            </a:r>
          </a:p>
          <a:p>
            <a:pPr algn="l">
              <a:lnSpc>
                <a:spcPts val="2124"/>
              </a:lnSpc>
              <a:spcBef>
                <a:spcPts val="0"/>
              </a:spcBef>
              <a:spcAft>
                <a:spcPts val="0"/>
              </a:spcAft>
            </a:pPr>
            <a:r>
              <a:rPr sz="1800" b="0" i="0">
                <a:solidFill>
                  <a:srgbClr val="0E7C93"/>
                </a:solidFill>
                <a:latin typeface="Helvetica"/>
                <a:hlinkClick r:id="rId3"/>
              </a:rPr>
              <a:t>https://www.bia.gov/sites/default/files/dup/assets/public/raca/national_policy_memoranda/pdf/npm-trus-48_streamlining-rows-broadband_final_signed_508.pdf</a:t>
            </a:r>
          </a:p>
        </p:txBody>
      </p:sp>
      <p:sp>
        <p:nvSpPr>
          <p:cNvPr id="8" name="Oval 7"/>
          <p:cNvSpPr/>
          <p:nvPr/>
        </p:nvSpPr>
        <p:spPr>
          <a:xfrm>
            <a:off x="768096" y="254634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433827"/>
            <a:ext cx="10253167" cy="1465071"/>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NTIA: Newly adopted NEPA categorical exclusions</a:t>
            </a:r>
          </a:p>
          <a:p>
            <a:pPr algn="l">
              <a:lnSpc>
                <a:spcPts val="2595"/>
              </a:lnSpc>
              <a:spcBef>
                <a:spcPts val="0"/>
              </a:spcBef>
              <a:spcAft>
                <a:spcPts val="0"/>
              </a:spcAft>
            </a:pPr>
            <a:r>
              <a:rPr sz="2200" b="0" i="0">
                <a:solidFill>
                  <a:srgbClr val="3E5547"/>
                </a:solidFill>
                <a:latin typeface="Helvetica"/>
              </a:rPr>
              <a:t>The 30 categorical exclusions for broadband work, and when they cannot be used.</a:t>
            </a:r>
          </a:p>
          <a:p>
            <a:pPr algn="l">
              <a:lnSpc>
                <a:spcPts val="2124"/>
              </a:lnSpc>
              <a:spcBef>
                <a:spcPts val="0"/>
              </a:spcBef>
              <a:spcAft>
                <a:spcPts val="0"/>
              </a:spcAft>
            </a:pPr>
            <a:r>
              <a:rPr sz="1800" b="0" i="0">
                <a:solidFill>
                  <a:srgbClr val="0E7C93"/>
                </a:solidFill>
                <a:latin typeface="Helvetica"/>
                <a:hlinkClick r:id="rId4"/>
              </a:rPr>
              <a:t>https://broadbandusa.ntia.gov/funding-programs/policies-waivers/Notice_of_Newly_Adopted_NEPA_Categorical_Exclusions</a:t>
            </a:r>
          </a:p>
        </p:txBody>
      </p:sp>
      <p:sp>
        <p:nvSpPr>
          <p:cNvPr id="10" name="Oval 9"/>
          <p:cNvSpPr/>
          <p:nvPr/>
        </p:nvSpPr>
        <p:spPr>
          <a:xfrm>
            <a:off x="768096" y="4011421"/>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3898899"/>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GAO: Timely delivery of BIA real estate services</a:t>
            </a:r>
          </a:p>
          <a:p>
            <a:pPr algn="l">
              <a:lnSpc>
                <a:spcPts val="2595"/>
              </a:lnSpc>
              <a:spcBef>
                <a:spcPts val="0"/>
              </a:spcBef>
              <a:spcAft>
                <a:spcPts val="0"/>
              </a:spcAft>
            </a:pPr>
            <a:r>
              <a:rPr sz="2200" b="0" i="0">
                <a:solidFill>
                  <a:srgbClr val="3E5547"/>
                </a:solidFill>
                <a:latin typeface="Helvetica"/>
              </a:rPr>
              <a:t>The 2023 GAO report on delays, records, and staffing in BIA realty.</a:t>
            </a:r>
          </a:p>
          <a:p>
            <a:pPr algn="l">
              <a:lnSpc>
                <a:spcPts val="2124"/>
              </a:lnSpc>
              <a:spcBef>
                <a:spcPts val="0"/>
              </a:spcBef>
              <a:spcAft>
                <a:spcPts val="0"/>
              </a:spcAft>
            </a:pPr>
            <a:r>
              <a:rPr sz="1800" b="0" i="0">
                <a:solidFill>
                  <a:srgbClr val="0E7C93"/>
                </a:solidFill>
                <a:latin typeface="Helvetica"/>
                <a:hlinkClick r:id="rId5"/>
              </a:rPr>
              <a:t>https://www.gao.gov/assets/d24105875.pdf</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Program tools (free downloads)</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768096" y="141097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1195323"/>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ROW Readiness Checklist</a:t>
            </a:r>
            <a:r>
              <a:rPr sz="2600" b="1" i="0">
                <a:solidFill>
                  <a:srgbClr val="0E7C93"/>
                </a:solidFill>
                <a:latin typeface="Helvetica"/>
              </a:rPr>
              <a:t>  (DOCX)</a:t>
            </a:r>
          </a:p>
          <a:p>
            <a:pPr algn="l">
              <a:lnSpc>
                <a:spcPts val="2595"/>
              </a:lnSpc>
              <a:spcBef>
                <a:spcPts val="0"/>
              </a:spcBef>
              <a:spcAft>
                <a:spcPts val="0"/>
              </a:spcAft>
            </a:pPr>
            <a:r>
              <a:rPr sz="2200" b="0" i="0">
                <a:solidFill>
                  <a:srgbClr val="3E5547"/>
                </a:solidFill>
                <a:latin typeface="Helvetica"/>
              </a:rPr>
              <a:t>Every application element, consent, review, and bond, with 25 CFR section numbers and space for notes. Editable Word file.</a:t>
            </a:r>
          </a:p>
        </p:txBody>
      </p:sp>
      <p:sp>
        <p:nvSpPr>
          <p:cNvPr id="8" name="Oval 7"/>
          <p:cNvSpPr/>
          <p:nvPr/>
        </p:nvSpPr>
        <p:spPr>
          <a:xfrm>
            <a:off x="768096" y="2606294"/>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493772"/>
            <a:ext cx="10253167" cy="865632"/>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ROW Readiness Checklist</a:t>
            </a:r>
            <a:r>
              <a:rPr sz="2600" b="1" i="0">
                <a:solidFill>
                  <a:srgbClr val="0E7C93"/>
                </a:solidFill>
                <a:latin typeface="Helvetica"/>
              </a:rPr>
              <a:t>  (PDF)</a:t>
            </a:r>
          </a:p>
          <a:p>
            <a:pPr algn="l">
              <a:lnSpc>
                <a:spcPts val="2595"/>
              </a:lnSpc>
              <a:spcBef>
                <a:spcPts val="0"/>
              </a:spcBef>
              <a:spcAft>
                <a:spcPts val="0"/>
              </a:spcAft>
            </a:pPr>
            <a:r>
              <a:rPr sz="2200" b="0" i="0">
                <a:solidFill>
                  <a:srgbClr val="3E5547"/>
                </a:solidFill>
                <a:latin typeface="Helvetica"/>
              </a:rPr>
              <a:t>The same checklist, ready to print for a planning meeting.</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Program tools (free downloads)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768096" y="141097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1195323"/>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ROW Project Tracker</a:t>
            </a:r>
            <a:r>
              <a:rPr sz="2600" b="1" i="0">
                <a:solidFill>
                  <a:srgbClr val="0E7C93"/>
                </a:solidFill>
                <a:latin typeface="Helvetica"/>
              </a:rPr>
              <a:t>  (XLSX)</a:t>
            </a:r>
          </a:p>
          <a:p>
            <a:pPr algn="l">
              <a:lnSpc>
                <a:spcPts val="2595"/>
              </a:lnSpc>
              <a:spcBef>
                <a:spcPts val="0"/>
              </a:spcBef>
              <a:spcAft>
                <a:spcPts val="0"/>
              </a:spcAft>
            </a:pPr>
            <a:r>
              <a:rPr sz="2200" b="0" i="0">
                <a:solidFill>
                  <a:srgbClr val="3E5547"/>
                </a:solidFill>
                <a:latin typeface="Helvetica"/>
              </a:rPr>
              <a:t>Track tracts and consent shares, BIA deadlines and escalation dates, and 30-day service line filings. Dates are calculated for you.</a:t>
            </a:r>
          </a:p>
        </p:txBody>
      </p:sp>
      <p:sp>
        <p:nvSpPr>
          <p:cNvPr id="8" name="Oval 7"/>
          <p:cNvSpPr/>
          <p:nvPr/>
        </p:nvSpPr>
        <p:spPr>
          <a:xfrm>
            <a:off x="768096" y="2606294"/>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493772"/>
            <a:ext cx="10253167" cy="1195323"/>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Service Line Agreement Starter</a:t>
            </a:r>
            <a:r>
              <a:rPr sz="2600" b="1" i="0">
                <a:solidFill>
                  <a:srgbClr val="0E7C93"/>
                </a:solidFill>
                <a:latin typeface="Helvetica"/>
              </a:rPr>
              <a:t>  (DOCX)</a:t>
            </a:r>
          </a:p>
          <a:p>
            <a:pPr algn="l">
              <a:lnSpc>
                <a:spcPts val="2595"/>
              </a:lnSpc>
              <a:spcBef>
                <a:spcPts val="0"/>
              </a:spcBef>
              <a:spcAft>
                <a:spcPts val="0"/>
              </a:spcAft>
            </a:pPr>
            <a:r>
              <a:rPr sz="2200" b="0" i="0">
                <a:solidFill>
                  <a:srgbClr val="3E5547"/>
                </a:solidFill>
                <a:latin typeface="Helvetica"/>
              </a:rPr>
              <a:t>A plain-language outline of what 25 CFR 169.53 to 169.56 require. A sample to adapt with tribal legal counsel, not a legal form.</a:t>
            </a:r>
          </a:p>
        </p:txBody>
      </p:sp>
      <p:sp>
        <p:nvSpPr>
          <p:cNvPr id="10" name="TextBox 9"/>
          <p:cNvSpPr txBox="1"/>
          <p:nvPr/>
        </p:nvSpPr>
        <p:spPr>
          <a:xfrm>
            <a:off x="640080" y="3689096"/>
            <a:ext cx="10911535" cy="416051"/>
          </a:xfrm>
          <a:prstGeom prst="rect">
            <a:avLst/>
          </a:prstGeom>
          <a:noFill/>
        </p:spPr>
        <p:txBody>
          <a:bodyPr wrap="square" lIns="36576" rIns="36576" tIns="0" bIns="0" anchor="t">
            <a:noAutofit/>
          </a:bodyPr>
          <a:lstStyle/>
          <a:p>
            <a:pPr algn="l">
              <a:lnSpc>
                <a:spcPts val="2124"/>
              </a:lnSpc>
              <a:spcBef>
                <a:spcPts val="0"/>
              </a:spcBef>
              <a:spcAft>
                <a:spcPts val="0"/>
              </a:spcAft>
            </a:pPr>
            <a:r>
              <a:rPr sz="1800" b="0" i="1">
                <a:solidFill>
                  <a:srgbClr val="3E5547"/>
                </a:solidFill>
                <a:latin typeface="Helvetica"/>
              </a:rPr>
              <a:t>Download at www.numu.tech/learning-center/bia-row.html</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422"/>
              </a:lnSpc>
              <a:spcBef>
                <a:spcPts val="0"/>
              </a:spcBef>
              <a:spcAft>
                <a:spcPts val="0"/>
              </a:spcAft>
            </a:pPr>
            <a:r>
              <a:rPr sz="2900" b="1" i="0">
                <a:solidFill>
                  <a:srgbClr val="FFFFFF"/>
                </a:solidFill>
                <a:latin typeface="Helvetica"/>
              </a:rPr>
              <a:t>Teaching this class: lesson plan (90-minute staff training)</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10 min</a:t>
            </a:r>
          </a:p>
        </p:txBody>
      </p:sp>
      <p:sp>
        <p:nvSpPr>
          <p:cNvPr id="7" name="TextBox 6"/>
          <p:cNvSpPr txBox="1"/>
          <p:nvPr/>
        </p:nvSpPr>
        <p:spPr>
          <a:xfrm>
            <a:off x="1673304" y="1298448"/>
            <a:ext cx="9878310" cy="1135379"/>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Open with the planning office story and the Read this first callout. Name who covers realty, planning, the utility, legal counsel, and Council updates, and who is the main contact with the BIA Agency realty office.</a:t>
            </a:r>
          </a:p>
        </p:txBody>
      </p:sp>
      <p:sp>
        <p:nvSpPr>
          <p:cNvPr id="8" name="TextBox 7"/>
          <p:cNvSpPr txBox="1"/>
          <p:nvPr/>
        </p:nvSpPr>
        <p:spPr>
          <a:xfrm>
            <a:off x="640080" y="2433827"/>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15 min</a:t>
            </a:r>
          </a:p>
        </p:txBody>
      </p:sp>
      <p:sp>
        <p:nvSpPr>
          <p:cNvPr id="9" name="TextBox 8"/>
          <p:cNvSpPr txBox="1"/>
          <p:nvPr/>
        </p:nvSpPr>
        <p:spPr>
          <a:xfrm>
            <a:off x="1673304" y="2433827"/>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Part 1: explore the route map and the Which Permission picture. On your own map, color each tract by land status and mark drops and tower sites.</a:t>
            </a:r>
          </a:p>
        </p:txBody>
      </p:sp>
      <p:sp>
        <p:nvSpPr>
          <p:cNvPr id="10" name="TextBox 9"/>
          <p:cNvSpPr txBox="1"/>
          <p:nvPr/>
        </p:nvSpPr>
        <p:spPr>
          <a:xfrm>
            <a:off x="640080" y="3239515"/>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15 min</a:t>
            </a:r>
          </a:p>
        </p:txBody>
      </p:sp>
      <p:sp>
        <p:nvSpPr>
          <p:cNvPr id="11" name="TextBox 10"/>
          <p:cNvSpPr txBox="1"/>
          <p:nvPr/>
        </p:nvSpPr>
        <p:spPr>
          <a:xfrm>
            <a:off x="1673304" y="3239515"/>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Part 2: explore the allotment picture. Work a consent tally for a sample allotment: owners, shares signed, and whether a majority interest is reached.</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2713"/>
              </a:lnSpc>
              <a:spcBef>
                <a:spcPts val="0"/>
              </a:spcBef>
              <a:spcAft>
                <a:spcPts val="0"/>
              </a:spcAft>
            </a:pPr>
            <a:r>
              <a:rPr sz="2300" b="1" i="0">
                <a:solidFill>
                  <a:srgbClr val="FFFFFF"/>
                </a:solidFill>
                <a:latin typeface="Helvetica"/>
              </a:rPr>
              <a:t>Teaching this class: lesson plan (90-minute staff training) (continued)</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15 min</a:t>
            </a:r>
          </a:p>
        </p:txBody>
      </p:sp>
      <p:sp>
        <p:nvSpPr>
          <p:cNvPr id="7" name="TextBox 6"/>
          <p:cNvSpPr txBox="1"/>
          <p:nvPr/>
        </p:nvSpPr>
        <p:spPr>
          <a:xfrm>
            <a:off x="1673304" y="1298448"/>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Part 3: walk the twelve steps. In the Timeline sheet, give each step an owner and a target date, and review the escalation ladder.</a:t>
            </a:r>
          </a:p>
        </p:txBody>
      </p:sp>
      <p:sp>
        <p:nvSpPr>
          <p:cNvPr id="8" name="TextBox 7"/>
          <p:cNvSpPr txBox="1"/>
          <p:nvPr/>
        </p:nvSpPr>
        <p:spPr>
          <a:xfrm>
            <a:off x="640080" y="2104136"/>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10 min</a:t>
            </a:r>
          </a:p>
        </p:txBody>
      </p:sp>
      <p:sp>
        <p:nvSpPr>
          <p:cNvPr id="9" name="TextBox 8"/>
          <p:cNvSpPr txBox="1"/>
          <p:nvPr/>
        </p:nvSpPr>
        <p:spPr>
          <a:xfrm>
            <a:off x="1673304" y="2104136"/>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Part 4: changes and records. Decide who files service line agreements within 30 days and who keeps the dated project file.</a:t>
            </a:r>
          </a:p>
        </p:txBody>
      </p:sp>
      <p:sp>
        <p:nvSpPr>
          <p:cNvPr id="10" name="TextBox 9"/>
          <p:cNvSpPr txBox="1"/>
          <p:nvPr/>
        </p:nvSpPr>
        <p:spPr>
          <a:xfrm>
            <a:off x="640080" y="2909824"/>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20 min</a:t>
            </a:r>
          </a:p>
        </p:txBody>
      </p:sp>
      <p:sp>
        <p:nvSpPr>
          <p:cNvPr id="11" name="TextBox 10"/>
          <p:cNvSpPr txBox="1"/>
          <p:nvPr/>
        </p:nvSpPr>
        <p:spPr>
          <a:xfrm>
            <a:off x="1673304" y="2909824"/>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Do the team activity on one real route. Write the list of questions for the Agency and for tribal legal counsel.</a:t>
            </a:r>
          </a:p>
        </p:txBody>
      </p:sp>
      <p:sp>
        <p:nvSpPr>
          <p:cNvPr id="12" name="TextBox 11"/>
          <p:cNvSpPr txBox="1"/>
          <p:nvPr/>
        </p:nvSpPr>
        <p:spPr>
          <a:xfrm>
            <a:off x="640080" y="3715512"/>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5 min</a:t>
            </a:r>
          </a:p>
        </p:txBody>
      </p:sp>
      <p:sp>
        <p:nvSpPr>
          <p:cNvPr id="13" name="TextBox 12"/>
          <p:cNvSpPr txBox="1"/>
          <p:nvPr/>
        </p:nvSpPr>
        <p:spPr>
          <a:xfrm>
            <a:off x="1673304" y="3715512"/>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Run the quiz with a show of hands, review the Remember cards, and set the date of the first Agency meeting.</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Teaching this class: materials and discussion</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505968"/>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006B31"/>
                </a:solidFill>
                <a:latin typeface="Helvetica"/>
              </a:rPr>
              <a:t>What you need</a:t>
            </a:r>
          </a:p>
        </p:txBody>
      </p:sp>
      <p:sp>
        <p:nvSpPr>
          <p:cNvPr id="7" name="Oval 6"/>
          <p:cNvSpPr/>
          <p:nvPr/>
        </p:nvSpPr>
        <p:spPr>
          <a:xfrm>
            <a:off x="768096" y="1886965"/>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1298448" y="1804415"/>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Projector or large TV for the pictures</a:t>
            </a:r>
          </a:p>
        </p:txBody>
      </p:sp>
      <p:sp>
        <p:nvSpPr>
          <p:cNvPr id="9" name="Oval 8"/>
          <p:cNvSpPr/>
          <p:nvPr/>
        </p:nvSpPr>
        <p:spPr>
          <a:xfrm>
            <a:off x="768096" y="2362962"/>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1298448" y="2280412"/>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The ROW Readiness Checklist, printed, one per person</a:t>
            </a:r>
          </a:p>
        </p:txBody>
      </p:sp>
      <p:sp>
        <p:nvSpPr>
          <p:cNvPr id="11" name="Oval 10"/>
          <p:cNvSpPr/>
          <p:nvPr/>
        </p:nvSpPr>
        <p:spPr>
          <a:xfrm>
            <a:off x="768096" y="2838958"/>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1298448" y="2756408"/>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A large printed map of one planned route, or your GIS (Geographic Information System) map on screen</a:t>
            </a:r>
          </a:p>
        </p:txBody>
      </p:sp>
      <p:sp>
        <p:nvSpPr>
          <p:cNvPr id="13" name="Oval 12"/>
          <p:cNvSpPr/>
          <p:nvPr/>
        </p:nvSpPr>
        <p:spPr>
          <a:xfrm>
            <a:off x="768096" y="3644646"/>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1298448" y="3562096"/>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The ROW Project Tracker open on a laptop</a:t>
            </a:r>
          </a:p>
        </p:txBody>
      </p:sp>
      <p:sp>
        <p:nvSpPr>
          <p:cNvPr id="15" name="Oval 14"/>
          <p:cNvSpPr/>
          <p:nvPr/>
        </p:nvSpPr>
        <p:spPr>
          <a:xfrm>
            <a:off x="768096" y="4120642"/>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1298448" y="4038092"/>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Current Title Status Reports for two or three tracts, if the Agency can provide them; keep owner information private</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304"/>
              </a:lnSpc>
              <a:spcBef>
                <a:spcPts val="0"/>
              </a:spcBef>
              <a:spcAft>
                <a:spcPts val="0"/>
              </a:spcAft>
            </a:pPr>
            <a:r>
              <a:rPr sz="2800" b="1" i="0">
                <a:solidFill>
                  <a:srgbClr val="FFFFFF"/>
                </a:solidFill>
                <a:latin typeface="Helvetica"/>
              </a:rPr>
              <a:t>Teaching this class: materials and discussion (continued)</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Oval 5"/>
          <p:cNvSpPr/>
          <p:nvPr/>
        </p:nvSpPr>
        <p:spPr>
          <a:xfrm>
            <a:off x="768096" y="1380997"/>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A printed copy of 25 CFR Part 169 from eCFR</a:t>
            </a:r>
          </a:p>
        </p:txBody>
      </p:sp>
      <p:sp>
        <p:nvSpPr>
          <p:cNvPr id="8" name="TextBox 7"/>
          <p:cNvSpPr txBox="1"/>
          <p:nvPr/>
        </p:nvSpPr>
        <p:spPr>
          <a:xfrm>
            <a:off x="640080" y="1774444"/>
            <a:ext cx="10911535" cy="505968"/>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006B31"/>
                </a:solidFill>
                <a:latin typeface="Helvetica"/>
              </a:rPr>
              <a:t>Talk about it</a:t>
            </a:r>
          </a:p>
        </p:txBody>
      </p:sp>
      <p:sp>
        <p:nvSpPr>
          <p:cNvPr id="9" name="Oval 8"/>
          <p:cNvSpPr/>
          <p:nvPr/>
        </p:nvSpPr>
        <p:spPr>
          <a:xfrm>
            <a:off x="768096" y="2362962"/>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1298448" y="2280412"/>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Which tracts on our routes are allotments with many owners, and how will we reach every owner respectfully and in plain language?</a:t>
            </a:r>
          </a:p>
        </p:txBody>
      </p:sp>
      <p:sp>
        <p:nvSpPr>
          <p:cNvPr id="11" name="Oval 10"/>
          <p:cNvSpPr/>
          <p:nvPr/>
        </p:nvSpPr>
        <p:spPr>
          <a:xfrm>
            <a:off x="768096" y="316865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1298448" y="3086100"/>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What conditions should our tribe attach to rights-of-way, and should we require a tribal conformance statement?</a:t>
            </a:r>
          </a:p>
        </p:txBody>
      </p:sp>
      <p:sp>
        <p:nvSpPr>
          <p:cNvPr id="13" name="Oval 12"/>
          <p:cNvSpPr/>
          <p:nvPr/>
        </p:nvSpPr>
        <p:spPr>
          <a:xfrm>
            <a:off x="768096" y="3974338"/>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1298448" y="3891788"/>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Who will keep our project dates, and what will we do the day after a BIA deadline passes without an answer?</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numu-logo.png"/>
          <p:cNvPicPr>
            <a:picLocks noChangeAspect="1"/>
          </p:cNvPicPr>
          <p:nvPr/>
        </p:nvPicPr>
        <p:blipFill>
          <a:blip r:embed="rId2"/>
          <a:stretch>
            <a:fillRect/>
          </a:stretch>
        </p:blipFill>
        <p:spPr>
          <a:xfrm>
            <a:off x="5272887" y="1005840"/>
            <a:ext cx="1645920" cy="1645920"/>
          </a:xfrm>
          <a:prstGeom prst="rect">
            <a:avLst/>
          </a:prstGeom>
        </p:spPr>
      </p:pic>
      <p:sp>
        <p:nvSpPr>
          <p:cNvPr id="4" name="TextBox 3"/>
          <p:cNvSpPr txBox="1"/>
          <p:nvPr/>
        </p:nvSpPr>
        <p:spPr>
          <a:xfrm>
            <a:off x="1097280" y="3017520"/>
            <a:ext cx="9997135" cy="3291840"/>
          </a:xfrm>
          <a:prstGeom prst="rect">
            <a:avLst/>
          </a:prstGeom>
          <a:noFill/>
        </p:spPr>
        <p:txBody>
          <a:bodyPr wrap="square" lIns="36576" rIns="36576" tIns="0" bIns="0" anchor="t">
            <a:noAutofit/>
          </a:bodyPr>
          <a:lstStyle/>
          <a:p>
            <a:pPr algn="ctr">
              <a:lnSpc>
                <a:spcPts val="3776"/>
              </a:lnSpc>
              <a:spcBef>
                <a:spcPts val="0"/>
              </a:spcBef>
              <a:spcAft>
                <a:spcPts val="2000"/>
              </a:spcAft>
            </a:pPr>
            <a:r>
              <a:rPr sz="3200" b="1" i="0">
                <a:solidFill>
                  <a:srgbClr val="FFFFFF"/>
                </a:solidFill>
                <a:latin typeface="Helvetica"/>
              </a:rPr>
              <a:t>Free from the Numu Communications Learning Center, </a:t>
            </a:r>
            <a:r>
              <a:rPr sz="3200" b="1" i="0">
                <a:solidFill>
                  <a:srgbClr val="F7E10C"/>
                </a:solidFill>
                <a:latin typeface="Helvetica"/>
              </a:rPr>
              <a:t>www.numu.tech/resources</a:t>
            </a:r>
            <a:r>
              <a:rPr sz="3200" b="1" i="0">
                <a:solidFill>
                  <a:srgbClr val="FFFFFF"/>
                </a:solidFill>
                <a:latin typeface="Helvetica"/>
              </a:rPr>
              <a:t>.</a:t>
            </a:r>
          </a:p>
          <a:p>
            <a:pPr algn="ctr">
              <a:lnSpc>
                <a:spcPts val="3304"/>
              </a:lnSpc>
              <a:spcBef>
                <a:spcPts val="0"/>
              </a:spcBef>
              <a:spcAft>
                <a:spcPts val="2600"/>
              </a:spcAft>
            </a:pPr>
            <a:r>
              <a:rPr sz="2800" b="0" i="0">
                <a:solidFill>
                  <a:srgbClr val="DCE6F0"/>
                </a:solidFill>
                <a:latin typeface="Helvetica"/>
              </a:rPr>
              <a:t>Free to use and adapt; please keep this credit.</a:t>
            </a:r>
          </a:p>
          <a:p>
            <a:pPr algn="ctr">
              <a:lnSpc>
                <a:spcPts val="2595"/>
              </a:lnSpc>
              <a:spcBef>
                <a:spcPts val="0"/>
              </a:spcBef>
              <a:spcAft>
                <a:spcPts val="0"/>
              </a:spcAft>
            </a:pPr>
            <a:r>
              <a:rPr sz="2200" b="0" i="0">
                <a:solidFill>
                  <a:srgbClr val="DCE6F0"/>
                </a:solidFill>
                <a:latin typeface="Helvetica"/>
              </a:rPr>
              <a:t>Questions? info@numu.tech  ·  +1-888-686-5830</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References</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5212080"/>
          </a:xfrm>
          <a:prstGeom prst="rect">
            <a:avLst/>
          </a:prstGeom>
          <a:noFill/>
        </p:spPr>
        <p:txBody>
          <a:bodyPr wrap="square" lIns="36576" rIns="36576" tIns="0" bIns="0" anchor="t">
            <a:noAutofit/>
          </a:bodyPr>
          <a:lstStyle/>
          <a:p>
            <a:pPr algn="l" marL="457200" indent="-457200">
              <a:lnSpc>
                <a:spcPts val="1416"/>
              </a:lnSpc>
              <a:spcBef>
                <a:spcPts val="0"/>
              </a:spcBef>
              <a:spcAft>
                <a:spcPts val="500"/>
              </a:spcAft>
            </a:pPr>
            <a:r>
              <a:rPr sz="1200" b="0" i="0">
                <a:solidFill>
                  <a:srgbClr val="14233A"/>
                </a:solidFill>
                <a:latin typeface="Helvetica"/>
              </a:rPr>
              <a:t>Bureau of Indian Affairs. (n.d.). </a:t>
            </a:r>
            <a:r>
              <a:rPr sz="1200" b="0" i="1">
                <a:solidFill>
                  <a:srgbClr val="14233A"/>
                </a:solidFill>
                <a:latin typeface="Helvetica"/>
              </a:rPr>
              <a:t>Apply for broadband right-of-way in Indian Country</a:t>
            </a:r>
            <a:r>
              <a:rPr sz="1200" b="0" i="0">
                <a:solidFill>
                  <a:srgbClr val="14233A"/>
                </a:solidFill>
                <a:latin typeface="Helvetica"/>
              </a:rPr>
              <a:t>. https://www.bia.gov/service/broadband-access/apply-broadband-right-of-way</a:t>
            </a:r>
          </a:p>
          <a:p>
            <a:pPr algn="l" marL="457200" indent="-457200">
              <a:lnSpc>
                <a:spcPts val="1416"/>
              </a:lnSpc>
              <a:spcBef>
                <a:spcPts val="0"/>
              </a:spcBef>
              <a:spcAft>
                <a:spcPts val="500"/>
              </a:spcAft>
            </a:pPr>
            <a:r>
              <a:rPr sz="1200" b="0" i="0">
                <a:solidFill>
                  <a:srgbClr val="14233A"/>
                </a:solidFill>
                <a:latin typeface="Helvetica"/>
              </a:rPr>
              <a:t>Bureau of Indian Affairs. (2022a). </a:t>
            </a:r>
            <a:r>
              <a:rPr sz="1200" b="0" i="1">
                <a:solidFill>
                  <a:srgbClr val="14233A"/>
                </a:solidFill>
                <a:latin typeface="Helvetica"/>
              </a:rPr>
              <a:t>51 IAM 1-H: Land titles and records handbook</a:t>
            </a:r>
            <a:r>
              <a:rPr sz="1200" b="0" i="0">
                <a:solidFill>
                  <a:srgbClr val="14233A"/>
                </a:solidFill>
                <a:latin typeface="Helvetica"/>
              </a:rPr>
              <a:t>. https://www.bia.gov/sites/default/files/dup/assets/public/raca/handbook/pdf/51-iam-1-h_ltro-handbook_final_signed_508.pdf</a:t>
            </a:r>
          </a:p>
          <a:p>
            <a:pPr algn="l" marL="457200" indent="-457200">
              <a:lnSpc>
                <a:spcPts val="1416"/>
              </a:lnSpc>
              <a:spcBef>
                <a:spcPts val="0"/>
              </a:spcBef>
              <a:spcAft>
                <a:spcPts val="500"/>
              </a:spcAft>
            </a:pPr>
            <a:r>
              <a:rPr sz="1200" b="0" i="0">
                <a:solidFill>
                  <a:srgbClr val="14233A"/>
                </a:solidFill>
                <a:latin typeface="Helvetica"/>
              </a:rPr>
              <a:t>Bureau of Indian Affairs. (2022b). </a:t>
            </a:r>
            <a:r>
              <a:rPr sz="1200" b="0" i="1">
                <a:solidFill>
                  <a:srgbClr val="14233A"/>
                </a:solidFill>
                <a:latin typeface="Helvetica"/>
              </a:rPr>
              <a:t>52 IAM 9-H: Rights-of-way (ROW) on Indian lands handbook</a:t>
            </a:r>
            <a:r>
              <a:rPr sz="1200" b="0" i="0">
                <a:solidFill>
                  <a:srgbClr val="14233A"/>
                </a:solidFill>
                <a:latin typeface="Helvetica"/>
              </a:rPr>
              <a:t>. https://www.bia.gov/policy-forms/handbooks/52-iam-9-h-rights-way-row-indian-lands-handbook</a:t>
            </a:r>
          </a:p>
          <a:p>
            <a:pPr algn="l" marL="457200" indent="-457200">
              <a:lnSpc>
                <a:spcPts val="1416"/>
              </a:lnSpc>
              <a:spcBef>
                <a:spcPts val="0"/>
              </a:spcBef>
              <a:spcAft>
                <a:spcPts val="500"/>
              </a:spcAft>
            </a:pPr>
            <a:r>
              <a:rPr sz="1200" b="0" i="0">
                <a:solidFill>
                  <a:srgbClr val="14233A"/>
                </a:solidFill>
                <a:latin typeface="Helvetica"/>
              </a:rPr>
              <a:t>Bureau of Indian Affairs. (2025). </a:t>
            </a:r>
            <a:r>
              <a:rPr sz="1200" b="0" i="1">
                <a:solidFill>
                  <a:srgbClr val="14233A"/>
                </a:solidFill>
                <a:latin typeface="Helvetica"/>
              </a:rPr>
              <a:t>NPM-TRUS-48: Streamlining the rights-of-way application processes for broadband infrastructure projects across Indian trust and restricted land</a:t>
            </a:r>
            <a:r>
              <a:rPr sz="1200" b="0" i="0">
                <a:solidFill>
                  <a:srgbClr val="14233A"/>
                </a:solidFill>
                <a:latin typeface="Helvetica"/>
              </a:rPr>
              <a:t>. https://www.bia.gov/sites/default/files/dup/assets/public/raca/national_policy_memoranda/pdf/npm-trus-48_streamlining-rows-broadband_final_signed_508.pdf</a:t>
            </a:r>
          </a:p>
          <a:p>
            <a:pPr algn="l" marL="457200" indent="-457200">
              <a:lnSpc>
                <a:spcPts val="1416"/>
              </a:lnSpc>
              <a:spcBef>
                <a:spcPts val="0"/>
              </a:spcBef>
              <a:spcAft>
                <a:spcPts val="500"/>
              </a:spcAft>
            </a:pPr>
            <a:r>
              <a:rPr sz="1200" b="0" i="0">
                <a:solidFill>
                  <a:srgbClr val="14233A"/>
                </a:solidFill>
                <a:latin typeface="Helvetica"/>
              </a:rPr>
              <a:t>National Telecommunications and Information Administration. (2022, August 9). </a:t>
            </a:r>
            <a:r>
              <a:rPr sz="1200" b="0" i="1">
                <a:solidFill>
                  <a:srgbClr val="14233A"/>
                </a:solidFill>
                <a:latin typeface="Helvetica"/>
              </a:rPr>
              <a:t>NTIA and BIA sign agreement to streamline environmental permitting for high-speed internet projects on tribal lands</a:t>
            </a:r>
            <a:r>
              <a:rPr sz="1200" b="0" i="0">
                <a:solidFill>
                  <a:srgbClr val="14233A"/>
                </a:solidFill>
                <a:latin typeface="Helvetica"/>
              </a:rPr>
              <a:t>. https://broadbandusa.ntia.gov/news/latest-news/ntia-and-bia-sign-agreement-streamline-environmental-permitting-high-speed</a:t>
            </a:r>
          </a:p>
          <a:p>
            <a:pPr algn="l" marL="457200" indent="-457200">
              <a:lnSpc>
                <a:spcPts val="1416"/>
              </a:lnSpc>
              <a:spcBef>
                <a:spcPts val="0"/>
              </a:spcBef>
              <a:spcAft>
                <a:spcPts val="500"/>
              </a:spcAft>
            </a:pPr>
            <a:r>
              <a:rPr sz="1200" b="0" i="0">
                <a:solidFill>
                  <a:srgbClr val="14233A"/>
                </a:solidFill>
                <a:latin typeface="Helvetica"/>
              </a:rPr>
              <a:t>National Telecommunications and Information Administration. (2024). </a:t>
            </a:r>
            <a:r>
              <a:rPr sz="1200" b="0" i="1">
                <a:solidFill>
                  <a:srgbClr val="14233A"/>
                </a:solidFill>
                <a:latin typeface="Helvetica"/>
              </a:rPr>
              <a:t>Notice of newly adopted NEPA categorical exclusions</a:t>
            </a:r>
            <a:r>
              <a:rPr sz="1200" b="0" i="0">
                <a:solidFill>
                  <a:srgbClr val="14233A"/>
                </a:solidFill>
                <a:latin typeface="Helvetica"/>
              </a:rPr>
              <a:t>. https://broadbandusa.ntia.gov/funding-programs/policies-waivers/Notice_of_Newly_Adopted_NEPA_Categorical_Exclusions</a:t>
            </a:r>
          </a:p>
          <a:p>
            <a:pPr algn="l" marL="457200" indent="-457200">
              <a:lnSpc>
                <a:spcPts val="1416"/>
              </a:lnSpc>
              <a:spcBef>
                <a:spcPts val="0"/>
              </a:spcBef>
              <a:spcAft>
                <a:spcPts val="500"/>
              </a:spcAft>
            </a:pPr>
            <a:r>
              <a:rPr sz="1200" b="0" i="0">
                <a:solidFill>
                  <a:srgbClr val="14233A"/>
                </a:solidFill>
                <a:latin typeface="Helvetica"/>
              </a:rPr>
              <a:t>Rights-of-Way on Indian Land, 25 C.F.R. pt. 169 (2026). https://www.ecfr.gov/current/title-25/chapter-I/subchapter-H/part-169</a:t>
            </a:r>
          </a:p>
          <a:p>
            <a:pPr algn="l" marL="457200" indent="-457200">
              <a:lnSpc>
                <a:spcPts val="1416"/>
              </a:lnSpc>
              <a:spcBef>
                <a:spcPts val="0"/>
              </a:spcBef>
              <a:spcAft>
                <a:spcPts val="500"/>
              </a:spcAft>
            </a:pPr>
            <a:r>
              <a:rPr sz="1200" b="0" i="0">
                <a:solidFill>
                  <a:srgbClr val="14233A"/>
                </a:solidFill>
                <a:latin typeface="Helvetica"/>
              </a:rPr>
              <a:t>Rights-of-Way on Indian Land, 80 Fed. Reg. 72492 (November 19, 2015). https://www.federalregister.gov/documents/2015/11/19/2015-28548/rights-of-way-on-indian-land</a:t>
            </a:r>
          </a:p>
          <a:p>
            <a:pPr algn="l" marL="457200" indent="-457200">
              <a:lnSpc>
                <a:spcPts val="1416"/>
              </a:lnSpc>
              <a:spcBef>
                <a:spcPts val="0"/>
              </a:spcBef>
              <a:spcAft>
                <a:spcPts val="500"/>
              </a:spcAft>
            </a:pPr>
            <a:r>
              <a:rPr sz="1200" b="0" i="0">
                <a:solidFill>
                  <a:srgbClr val="14233A"/>
                </a:solidFill>
                <a:latin typeface="Helvetica"/>
              </a:rPr>
              <a:t>Rights-of-Way on Indian Land, 81 Fed. Reg. 14976 (March 21, 2016). https://www.gpo.gov/fdsys/pkg/FR-2016-03-21/html/2016-06269.htm</a:t>
            </a:r>
          </a:p>
          <a:p>
            <a:pPr algn="l" marL="457200" indent="-457200">
              <a:lnSpc>
                <a:spcPts val="1416"/>
              </a:lnSpc>
              <a:spcBef>
                <a:spcPts val="0"/>
              </a:spcBef>
              <a:spcAft>
                <a:spcPts val="500"/>
              </a:spcAft>
            </a:pPr>
            <a:r>
              <a:rPr sz="1200" b="0" i="0">
                <a:solidFill>
                  <a:srgbClr val="14233A"/>
                </a:solidFill>
                <a:latin typeface="Helvetica"/>
              </a:rPr>
              <a:t>Rights-of-Way on Indian Land; Bond Exemption, 84 Fed. Reg. 42806 (August 19, 2019). https://www.govinfo.gov/content/pkg/FR-2019-08-19/html/2019-17781.htm</a:t>
            </a:r>
          </a:p>
          <a:p>
            <a:pPr algn="l" marL="457200" indent="-457200">
              <a:lnSpc>
                <a:spcPts val="1416"/>
              </a:lnSpc>
              <a:spcBef>
                <a:spcPts val="0"/>
              </a:spcBef>
              <a:spcAft>
                <a:spcPts val="500"/>
              </a:spcAft>
            </a:pPr>
            <a:r>
              <a:rPr sz="1200" b="0" i="0">
                <a:solidFill>
                  <a:srgbClr val="14233A"/>
                </a:solidFill>
                <a:latin typeface="Helvetica"/>
              </a:rPr>
              <a:t>U.S. Department of the Interior. (2025, September 8). </a:t>
            </a:r>
            <a:r>
              <a:rPr sz="1200" b="0" i="1">
                <a:solidFill>
                  <a:srgbClr val="14233A"/>
                </a:solidFill>
                <a:latin typeface="Helvetica"/>
              </a:rPr>
              <a:t>Interior cuts red tape, expedites broadband infrastructure development in tribal communities</a:t>
            </a:r>
            <a:r>
              <a:rPr sz="1200" b="0" i="0">
                <a:solidFill>
                  <a:srgbClr val="14233A"/>
                </a:solidFill>
                <a:latin typeface="Helvetica"/>
              </a:rPr>
              <a:t> [Press release]. https://www.doi.gov/pressreleases/interior-cuts-red-tape-expedites-broadband-infrastructure-development-tribal</a:t>
            </a:r>
          </a:p>
          <a:p>
            <a:pPr algn="l" marL="457200" indent="-457200">
              <a:lnSpc>
                <a:spcPts val="1416"/>
              </a:lnSpc>
              <a:spcBef>
                <a:spcPts val="0"/>
              </a:spcBef>
              <a:spcAft>
                <a:spcPts val="500"/>
              </a:spcAft>
            </a:pPr>
            <a:r>
              <a:rPr sz="1200" b="0" i="0">
                <a:solidFill>
                  <a:srgbClr val="14233A"/>
                </a:solidFill>
                <a:latin typeface="Helvetica"/>
              </a:rPr>
              <a:t>U.S. Government Accountability Office. (2022). </a:t>
            </a:r>
            <a:r>
              <a:rPr sz="1200" b="0" i="1">
                <a:solidFill>
                  <a:srgbClr val="14233A"/>
                </a:solidFill>
                <a:latin typeface="Helvetica"/>
              </a:rPr>
              <a:t>Tribal broadband: National strategy and coordination framework needed to increase access</a:t>
            </a:r>
            <a:r>
              <a:rPr sz="1200" b="0" i="0">
                <a:solidFill>
                  <a:srgbClr val="14233A"/>
                </a:solidFill>
                <a:latin typeface="Helvetica"/>
              </a:rPr>
              <a:t> (GAO-22-104421). https://www.gao.gov/products/gao-22-104421</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References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5212080"/>
          </a:xfrm>
          <a:prstGeom prst="rect">
            <a:avLst/>
          </a:prstGeom>
          <a:noFill/>
        </p:spPr>
        <p:txBody>
          <a:bodyPr wrap="square" lIns="36576" rIns="36576" tIns="0" bIns="0" anchor="t">
            <a:noAutofit/>
          </a:bodyPr>
          <a:lstStyle/>
          <a:p>
            <a:pPr algn="l" marL="457200" indent="-457200">
              <a:lnSpc>
                <a:spcPts val="1416"/>
              </a:lnSpc>
              <a:spcBef>
                <a:spcPts val="0"/>
              </a:spcBef>
              <a:spcAft>
                <a:spcPts val="500"/>
              </a:spcAft>
            </a:pPr>
            <a:r>
              <a:rPr sz="1200" b="0" i="0">
                <a:solidFill>
                  <a:srgbClr val="14233A"/>
                </a:solidFill>
                <a:latin typeface="Helvetica"/>
              </a:rPr>
              <a:t>U.S. Government Accountability Office. (2023). </a:t>
            </a:r>
            <a:r>
              <a:rPr sz="1200" b="0" i="1">
                <a:solidFill>
                  <a:srgbClr val="14233A"/>
                </a:solidFill>
                <a:latin typeface="Helvetica"/>
              </a:rPr>
              <a:t>Tribal issues: Bureau of Indian Affairs should take additional steps to improve timely delivery of real estate services</a:t>
            </a:r>
            <a:r>
              <a:rPr sz="1200" b="0" i="0">
                <a:solidFill>
                  <a:srgbClr val="14233A"/>
                </a:solidFill>
                <a:latin typeface="Helvetica"/>
              </a:rPr>
              <a:t> (GAO-24-105875). https://www.gao.gov/assets/d24105875.pdf</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BIA Right-of-Way Process for Broadband</dc:title>
  <dc:subject>Numu Communications Learning Center</dc:subject>
  <dc:creator>Numu Communications</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