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media/media8.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 minutes, or five 20-minute workshops)</a:t>
            </a:r>
          </a:p>
          <a:p/>
          <a:p>
            <a:r>
              <a:t>Lesson plan:</a:t>
            </a:r>
          </a:p>
          <a:p>
            <a:r>
              <a:t>- Before: Use the sign-in sheet from Program tools. Invite staff from the library, clinic, school, senior center, and planning, plus two or three community members with lived experience.</a:t>
            </a:r>
          </a:p>
          <a:p>
            <a:r>
              <a:t>- 10 min: Open with the grandmother's story. Ask: what stories like this do you hear? Write them on sticky notes.</a:t>
            </a:r>
          </a:p>
          <a:p>
            <a:r>
              <a:t>- 10 min: Part 1: explore the fence picture. Sort the sticky notes onto the five posts. Which post is weakest here? Share two numbers from the data table.</a:t>
            </a:r>
          </a:p>
          <a:p>
            <a:r>
              <a:t>- 15 min: Part 2: the planning circle. Draft the wording for a Council resolution and list names for the core team. Look at the seven stars.</a:t>
            </a:r>
          </a:p>
          <a:p>
            <a:r>
              <a:t>- 15 min: Part 3: the headgate picture and the CARE table. As a group, agree on three data rules. Read the survey's consent statement aloud and adjust it.</a:t>
            </a:r>
          </a:p>
          <a:p>
            <a:r>
              <a:t>- 15 min: Part 4: the asset map. Do the activity on large paper: five assets and three barriers. Turn one barrier into a measurable objective.</a:t>
            </a:r>
          </a:p>
          <a:p>
            <a:r>
              <a:t>- 15 min: Part 5: the navigator and funding pictures. Note the November 17, 2026 deadline. Decide who checks current notices.</a:t>
            </a:r>
          </a:p>
          <a:p>
            <a:r>
              <a:t>- 10 min: Quiz with a show of hands, the three Remember cards, and next steps: who does what by when. Hand out the class evaluation.</a:t>
            </a:r>
          </a:p>
          <a:p/>
          <a:p>
            <a:r>
              <a:t>What you need:</a:t>
            </a:r>
          </a:p>
          <a:p>
            <a:r>
              <a:t>- Projector or large TV for the slides</a:t>
            </a:r>
          </a:p>
          <a:p>
            <a:r>
              <a:t>- Printed handouts, one per person</a:t>
            </a:r>
          </a:p>
          <a:p>
            <a:r>
              <a:t>- Printed copies of the Community Digital Needs Survey and the Class Sign-in and Evaluation Forms</a:t>
            </a:r>
          </a:p>
          <a:p>
            <a:r>
              <a:t>- Large paper, markers, and sticky notes for the activity</a:t>
            </a:r>
          </a:p>
          <a:p>
            <a:r>
              <a:t>- A printed map of your community for the asset map</a:t>
            </a:r>
          </a:p>
          <a:p>
            <a:r>
              <a:t>- Optional: a copy of your Nation's data or research code, if you have one</a:t>
            </a:r>
          </a:p>
          <a:p/>
          <a:p>
            <a:r>
              <a:t>Talk about it:</a:t>
            </a:r>
          </a:p>
          <a:p>
            <a:r>
              <a:t>- Which of the five posts is weakest in our community, and how do we know?</a:t>
            </a:r>
          </a:p>
          <a:p>
            <a:r>
              <a:t>- Who should own and hold our survey answers, and who should never see them?</a:t>
            </a:r>
          </a:p>
          <a:p>
            <a:r>
              <a:t>- Whose voices are missing from our planning so far, and how will we reach them?</a:t>
            </a:r>
          </a:p>
          <a:p/>
          <a:p>
            <a:r>
              <a:t>The picture slides have every numbered detail in their speaker notes.</a:t>
            </a:r>
          </a:p>
          <a:p/>
          <a:p>
            <a:r>
              <a:t>STORY: At the community center, a grandmother holds up her phone. Her grandson set it up last summer, but he is away at school now, and the clinic wants her to see the doctor by video. Down the hall, a father is filling out a job application on his phone because the family laptop broke. Out on the ranch road, a family still has no service at all. In a town an hour away, a member who moved there for work wants to join the tribe's computer class but cannot make the drive. Every community has stories like these. A digital equity plan gathers them, finds the patterns, and turns them into a program the Nation runs for its own people. This guide walks your team through it, one step at a time, using free tools you can print and adapt.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the community center, a grandmother holds up her phone. Her grandson set it up last summer, but he is away at school now, and the clinic wants her to see the doctor by video. Down the hall, a father is filling out a job application on his phone because the family laptop broke. Out on the ranch road, a family still has no service at all. In a town an hour away, a member who moved there for work wants to join the tribe's computer class but cannot make the drive. Every community has stories like these. A digital equity plan gathers them, finds the patterns, and turns them into a program the Nation runs for its own people. This guide walks your team through it, one step at a time, using free tools you can print and adapt.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Posts Hold the Fence</a:t>
            </a:r>
          </a:p>
          <a:p/>
          <a:p>
            <a:r>
              <a:t>What the picture shows: A wooden fence in front of a rural home. Five posts carry signs for the five elements of digital inclusion: affordable internet, devices that meet the need, digital skills training, quality tech support, and helpful apps and content. The tech support post is broken and lying on the ground, and the rails have fallen.</a:t>
            </a:r>
          </a:p>
          <a:p/>
          <a:p>
            <a:r>
              <a:t>1. Affordable, robust internet. The NDIA (National Digital Inclusion Alliance) lists affordable, robust broadband first. A home connection has to be fast enough for school and video visits, and cheap enough that the family can keep paying for it.</a:t>
            </a:r>
          </a:p>
          <a:p>
            <a:r>
              <a:t>2. Devices that meet the need. A phone is not enough for every job. Filling out a job application or doing homework is much easier on a laptop or tablet with a keyboard. Devices should fit the person and the task.</a:t>
            </a:r>
          </a:p>
          <a:p>
            <a:r>
              <a:t>3. Digital skills training. People need a chance to learn: how to use email, keep accounts safe, and join a video call. Classes work best when they are local, patient, and taught by people the community trusts.</a:t>
            </a:r>
          </a:p>
          <a:p>
            <a:r>
              <a:t>4. Quality tech support. When a password is lost or a laptop will not start, someone has to be there to help. Without support, a family can have internet and a device and still be stuck. This post is down in the picture, and the fence fails.</a:t>
            </a:r>
          </a:p>
          <a:p>
            <a:r>
              <a:t>5. Helpful apps and content. Online services should help people take care of themselves and take part: telehealth, tribal services, school portals, and content in our own language and about our own community.</a:t>
            </a:r>
          </a:p>
          <a:p>
            <a:r>
              <a:t>6. A household needs all five. NDIA calls this whole set digital inclusion. Digital equity is the goal: a condition where everyone has the technology they need to take full part in society, democracy, and the economy. A plan has to work on all five posts, not just 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Planning Circle</a:t>
            </a:r>
          </a:p>
          <a:p/>
          <a:p>
            <a:r>
              <a:t>What the picture shows: A tribal office sits at the center of a circle of six steps joined by arrows: organize, listen, plan, act, measure, and report back. The last step leads back to the first.</a:t>
            </a:r>
          </a:p>
          <a:p/>
          <a:p>
            <a:r>
              <a:t>1. Organize. Start with a Council resolution that names a lead office and a core team. Put community members with lived experience on the team, such as an Elder, a parent, a student, and a veteran, not only staff.</a:t>
            </a:r>
          </a:p>
          <a:p>
            <a:r>
              <a:t>2. Listen. Before writing anything, find out what people need. Use a household survey, listening sessions at different times and places, and an inventory of the community assets you already have. Agree on data rules first.</a:t>
            </a:r>
          </a:p>
          <a:p>
            <a:r>
              <a:t>3. Plan. Write down a vision, the barriers people named, and measurable objectives in five areas. Share the draft for at least 30 days so the community can comment, and change it based on what you hear.</a:t>
            </a:r>
          </a:p>
          <a:p>
            <a:r>
              <a:t>4. Act. Run the program: digital navigators, device access, digital skills classes, and help signing up for Lifeline and low-cost plans. Partners such as the library, clinic, and school help carry the load.</a:t>
            </a:r>
          </a:p>
          <a:p>
            <a:r>
              <a:t>5. Measure. Track what you set out to change. Compare new numbers to your baseline, the starting numbers from your first survey, so you can show real progress to the Council, the community, and funders.</a:t>
            </a:r>
          </a:p>
          <a:p>
            <a:r>
              <a:t>6. Report back. Take the results back to the people who gave their time and answers. Then start the circle again: what changed, what did we miss, and what should we do next?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Pass a Council resolution. Ask the Council to support a digital equity plan, name a lead office, and set a timeline. A resolution shows staff, partners, and funders that the work belongs to the Nation.</a:t>
            </a:r>
          </a:p>
          <a:p>
            <a:r>
              <a:t>2. Choose a lead office and a coordinator. Pick an office that already serves many members, such as planning, education, the library, or the tribal technology office. Name one coordinator who keeps the work moving.</a:t>
            </a:r>
          </a:p>
          <a:p>
            <a:r>
              <a:t>3. Build a core team with lived experience. Include people who know the barriers firsthand: an Elder, a parent, a young adult, a veteran, a person with a disability, and a fluent language speaker. Pay or give stipends to community members for their time when you can.</a:t>
            </a:r>
          </a:p>
          <a:p>
            <a:r>
              <a:t>4. Grow a coalition of partners. Invite the library, clinic, school, tribal college, senior center, Head Start, housing, and workforce programs. NDIA's Digital Inclusion Coalition Guidebook, updated in July 2024 and drawn from 23 coalitions, has free advice on getting started.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Data, Our Headgate</a:t>
            </a:r>
          </a:p>
          <a:p/>
          <a:p>
            <a:r>
              <a:t>What the picture shows: An irrigation ditch carries survey forms from homes to a headgate that a tribal staff member controls with a wheel. From the headgate, a large channel waters a field labeled Our plan and programs, a small channel carries totals only to a funders board, and a third channel is blocked by a closed gate marked not sold or shared without consent. A locked storage shed sits nearby.</a:t>
            </a:r>
          </a:p>
          <a:p/>
          <a:p>
            <a:r>
              <a:t>1. Answers start at home. Each household decides whether to answer. A plain consent statement on the first page says why you are asking, who will see the answers, and that people can skip any question or stop at any time.</a:t>
            </a:r>
          </a:p>
          <a:p>
            <a:r>
              <a:t>2. Authority to control. The A in the CARE Principles for Indigenous Data Governance stands for Authority to control. The Tribe owns the headgate: it decides where the answers go, who can use them, and for how long.</a:t>
            </a:r>
          </a:p>
          <a:p>
            <a:r>
              <a:t>3. Collective benefit. The C stands for Collective benefit. Most of the flow goes to the fields: your own plan, programs, and grant applications that help the whole community.</a:t>
            </a:r>
          </a:p>
          <a:p>
            <a:r>
              <a:t>4. Responsibility. The R stands for Responsibility. When funders or partners need data, send them totals and percentages only, never names. Report back to the community the same way.</a:t>
            </a:r>
          </a:p>
          <a:p>
            <a:r>
              <a:t>5. Ethics. The E stands for Ethics. Some gates stay closed. Answers are never sold, and never shared outside the Tribe unless people agreed to it and the Tribe approves.</a:t>
            </a:r>
          </a:p>
          <a:p>
            <a:r>
              <a:t>6. Locked storage. Before the first survey, write down where answers will be kept, who holds the key, and when paper forms will be destroyed. Keep names apart from answers, and use a code number instead.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Make an asset inventory. List the places, people, programs, and funding that already help people get online. Use the Community Asset Inventory spreadsheet and NDIA's free asset mapping templates.</a:t>
            </a:r>
          </a:p>
          <a:p>
            <a:r>
              <a:t>2. Run a household survey. Use the Community Digital Needs Survey. Offer it on paper, in large print, online, by phone, and read aloud, and in your language. NDIA's toolkit recommends surveys in multiple languages and formats.</a:t>
            </a:r>
          </a:p>
          <a:p>
            <a:r>
              <a:t>3. Hold paid listening sessions. Meet at several times and places, in person and by phone or video. Offer childcare, rides, and a meal, and pay participants for their time, as NDIA's toolkit recommends.</a:t>
            </a:r>
          </a:p>
          <a:p>
            <a:r>
              <a:t>4. Talk with partners one by one. Ask the library, clinic, school, senior center, and housing office what they see every day, and what they could offer.</a:t>
            </a:r>
          </a:p>
          <a:p>
            <a:r>
              <a:t>5. Share back what you heard. Before writing the plan, tell the community what you heard and ask, did we get it right?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Community Asset Map</a:t>
            </a:r>
          </a:p>
          <a:p/>
          <a:p>
            <a:r>
              <a:t>What the picture shows: A map of a small community at a crossroads. Buildings for the tribal office, library, health clinic, senior center, school and tribal college, and an internet provider with a tower each carry badges for public Wi-Fi, computers, or classes. A dashed red circle marks ranch road homes with no service. A map key and an activity box sit on the right.</a:t>
            </a:r>
          </a:p>
          <a:p/>
          <a:p>
            <a:r>
              <a:t>1. School and tribal college. Schools and tribal colleges have computer labs, teachers, and students who can serve as helpers. Ask about evening and summer use of labs.</a:t>
            </a:r>
          </a:p>
          <a:p>
            <a:r>
              <a:t>2. Tribal office. The tribal office is often the first place people go for help. Note its public Wi-Fi, any computers people can use, its hours, and who to contact. Your lead office for the plan may be here.</a:t>
            </a:r>
          </a:p>
          <a:p>
            <a:r>
              <a:t>3. Library. Libraries are strong partners: public computers, Wi-Fi, and staff who already help people online every day. Many can host classes and digital navigator hours.</a:t>
            </a:r>
          </a:p>
          <a:p>
            <a:r>
              <a:t>4. Senior center. Elders gather here. It is a good place for patient, one-on-one help and small classes, at times that fit the lunch schedule and the van rides.</a:t>
            </a:r>
          </a:p>
          <a:p>
            <a:r>
              <a:t>5. Health clinic. The clinic sees why telehealth matters. Ask what keeps patients from video visits, and whether the clinic could offer a private room with a good connection.</a:t>
            </a:r>
          </a:p>
          <a:p>
            <a:r>
              <a:t>6. Internet provider. List every provider, what they charge, and where they do and do not reach, like the homes out on the ranch road. Providers can share information, but the National Digital Inclusion Alliance (NDIA) toolkit advises keeping them out of the group that makes decisions about your plan.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Introduction and vision. Who you are, why this plan matters, and the change you want to see in one or two sentences. Include the Council resolution.</a:t>
            </a:r>
          </a:p>
          <a:p>
            <a:r>
              <a:t>2. Collaboration and community engagement. Who was on the core team and coalition, how you listened, how many people took part, and your data rules.</a:t>
            </a:r>
          </a:p>
          <a:p>
            <a:r>
              <a:t>3. Barriers and assets. What your survey and listening sessions found, in people's own words, and the asset map of places, people, programs, and funding.</a:t>
            </a:r>
          </a:p>
          <a:p>
            <a:r>
              <a:t>4. Objectives and impact. Measurable objectives in five areas, each with a baseline, a target, a measure, a timeline, and a lead. Explain how meeting them helps jobs, education, health, civic life, and tribal services.</a:t>
            </a:r>
          </a:p>
          <a:p>
            <a:r>
              <a:t>5. Implementation. The strategies, partners, budget, and timeline, plus how you will measure progress and report back.</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Digital Navigator Visit</a:t>
            </a:r>
          </a:p>
          <a:p/>
          <a:p>
            <a:r>
              <a:t>What the picture shows: At a senior center table, a digital navigator sits beside an Elder. A laptop shows a Lifeline application with a green check, and a phone on a stand shows a video call with a doctor. A navigator log on the right uses a client ID instead of a name and lists intake, assessment, service, and follow-up.</a:t>
            </a:r>
          </a:p>
          <a:p/>
          <a:p>
            <a:r>
              <a:t>1. The digital navigator. NDIA (National Digital Inclusion Alliance) describes digital navigators as trusted guides who give community members ongoing, one-on-one help with affordable internet, the right device, and digital skills. A navigator from the community, who knows people and speaks their language, is often trusted most.</a:t>
            </a:r>
          </a:p>
          <a:p>
            <a:r>
              <a:t>2. The Elder sets the goal. The visit starts with what she wants: to see her doctor by video without driving two hours. The navigator listens first, then works on that goal step by step, at her pace.</a:t>
            </a:r>
          </a:p>
          <a:p>
            <a:r>
              <a:t>3. Lifeline. Lifeline is a federal discount on phone or internet service: up to $9.25 a month, or up to $34.25 a month on Tribal lands. Households at or below 135% of the federal poverty guidelines, or in a qualifying program, can apply at lifelinesupport.org. Tribal Link Up can also take up to $100 off installation.</a:t>
            </a:r>
          </a:p>
          <a:p>
            <a:r>
              <a:t>4. Telehealth. After the Lifeline step, the navigator helps her install the clinic's app, test the camera and sound, and practice a call. Doing it once together builds confidence for the real visit.</a:t>
            </a:r>
          </a:p>
          <a:p>
            <a:r>
              <a:t>5. Unique client IDs. NDIA's 2025 Digital Navigator Program Toolkit advises tracking each visit in four steps: intake, assessment, service, and follow-up. Use a client ID number instead of a name on the log, and keep the list that links IDs to names locked away.</a:t>
            </a:r>
          </a:p>
          <a:p>
            <a:r>
              <a:t>6. How many navigators?. NDIA's toolkit says one full-time navigator gives about 25 client hours a week. Pay ranges from $17 to $42 an hour, about $25 on average, or $40,000 to $65,000 a year. Plan three to six months to build a referral network.</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Funding Streams, Fall 2026</a:t>
            </a:r>
          </a:p>
          <a:p/>
          <a:p>
            <a:r>
              <a:t>What the picture shows: Five creeks run down from the mountains, each with a sign. Lifeline flows straight to homes. Tribal funds and partners and a large river for TBCP Round 3 and NEGP fill a reservoir labeled Our program. A dashed trickle for the Digital Equity Act is held up in court. The ACP creek is a dry, cracked bed.</a:t>
            </a:r>
          </a:p>
          <a:p/>
          <a:p>
            <a:r>
              <a:t>1. Lifeline flows to households. Lifeline does not pay for your program. It lowers each qualifying household's own phone or internet bill, by up to $34.25 a month on Tribal lands. Your navigators help people apply at lifelinesupport.org.</a:t>
            </a:r>
          </a:p>
          <a:p>
            <a:r>
              <a:t>2. Tribal funds and partners. Tribal funds, in-kind help from the library, clinic, and school, and local partners are small streams, but they are steady and in your control. They keep a program running between grants.</a:t>
            </a:r>
          </a:p>
          <a:p>
            <a:r>
              <a:t>3. TBCP Round 3 and NEGP. In June 2026, NTIA (the National Telecommunications and Information Administration) opened Tribal Broadband Connectivity Program Round 3 and the Native Entities Grant Program, $790 million combined. Use-and-adoption awards run $500,000 to $2.5 million. Applications are due November 17, 2026.</a:t>
            </a:r>
          </a:p>
          <a:p>
            <a:r>
              <a:t>4. Digital Equity Act. The Digital Equity Act grants were terminated in May 2025. In July 2026 a federal court struck down one part of the law and kept the rest, but the ruling did not restore individual grants. NTIA plans a new notice for the Competitive program, targeted for December 2026.</a:t>
            </a:r>
          </a:p>
          <a:p>
            <a:r>
              <a:t>5. ACP has ended. The Affordable Connectivity Program (ACP) ended on June 1, 2024, after more than 23 million households had enrolled. Its Tribal benefit was up to $75 a month. Families who lost it may need help finding Lifeline or a low-cost plan.</a:t>
            </a:r>
          </a:p>
          <a:p>
            <a:r>
              <a:t>6. Keep more than one stream. A reservoir fed by one creek runs dry in a drought. Build your program on several sources, keep careful records, and report results, so you are ready when the next notice opens.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Hire from the community. Look for patience, trust, and good listening first. Technical skills can be taught, for example through NDIA's 8-hour navigator training.</a:t>
            </a:r>
          </a:p>
          <a:p>
            <a:r>
              <a:t>2. Set up the log. Use the Digital Navigator Toolkit spreadsheet. Track intake, assessment, service, and follow-up, with a unique client ID for each person and no names on the log.</a:t>
            </a:r>
          </a:p>
          <a:p>
            <a:r>
              <a:t>3. Build a referral network. List where to send people for devices, repairs, classes, benefits, and health and job services. NDIA's toolkit says this takes three to six months.</a:t>
            </a:r>
          </a:p>
          <a:p>
            <a:r>
              <a:t>4. Set hours where people already are. Senior center, library, clinic, tribal office, and outlying communities, on a regular schedule.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Measure against your baseline. Every 6 or 12 months, compare your navigator log, class sign-ins, evaluations, and a repeat survey to your starting numbers.</a:t>
            </a:r>
          </a:p>
          <a:p>
            <a:r>
              <a:t>2. Report back to the community first. Share results at a community meeting, in the newsletter, and on the radio before or when you send them to funders. Tell the stories as well as the numbers.</a:t>
            </a:r>
          </a:p>
          <a:p>
            <a:r>
              <a:t>3. Report to the Council and funders. Use totals only, with no names. Show progress on each objective and what you changed because of what you learned.</a:t>
            </a:r>
          </a:p>
          <a:p>
            <a:r>
              <a:t>4. Plan for the long run. Put core staff in the tribal budget when you can, keep several funding streams, train backups for each role, and update the plan every few years.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household needs all five posts</a:t>
            </a:r>
          </a:p>
          <a:p>
            <a:r>
              <a:t>Our data, our consent, our control</a:t>
            </a:r>
          </a:p>
          <a:p>
            <a:r>
              <a:t>Listen first, act, then report back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university offers to run your household survey for free, keep the answers, and publish a study. What fits the CARE (Collective benefit, Authority to control, Responsibility, Ethics) Principles?</a:t>
            </a:r>
          </a:p>
          <a:p>
            <a:r>
              <a:t>Answer: A. Agree only with a written agreement, approved by the Council, that the Tribe owns and controls the answers</a:t>
            </a:r>
          </a:p>
          <a:p>
            <a:r>
              <a:t>Under the CARE Principles, the Tribe should own and control its data, so any partner needs a written agreement first.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university offers to run your household survey for free, keep the answers, and publish a study. What fits the CARE (Collective benefit, Authority to control, Responsibility, Ethics) Principles?</a:t>
            </a:r>
          </a:p>
          <a:p>
            <a:r>
              <a:t>Answer: A. Agree only with a written agreement, approved by the Council, that the Tribe owns and controls the answers</a:t>
            </a:r>
          </a:p>
          <a:p>
            <a:r>
              <a:t>Under the CARE Principles, the Tribe should own and control its data, so any partner needs a written agreement first.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first listening session was on a weekday evening, and only staff came. What is the best next step?</a:t>
            </a:r>
          </a:p>
          <a:p>
            <a:r>
              <a:t>Answer: C. Hold more sessions at different times and places, with childcare, rides, and payment for participants</a:t>
            </a:r>
          </a:p>
          <a:p>
            <a:r>
              <a:t>NDIA's (National Digital Inclusion Alliance) toolkit recommends meetings at several times and in different formats, with childcare and transportation help, and paying participants. It also advises keeping providers out of the partnership tier.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first listening session was on a weekday evening, and only staff came. What is the best next step?</a:t>
            </a:r>
          </a:p>
          <a:p>
            <a:r>
              <a:t>Answer: C. Hold more sessions at different times and places, with childcare, rides, and payment for participants</a:t>
            </a:r>
          </a:p>
          <a:p>
            <a:r>
              <a:t>NDIA's (National Digital Inclusion Alliance) toolkit recommends meetings at several times and in different formats, with childcare and transportation help, and paying participants. It also advises keeping providers out of the partnership tier.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family got a free laptop at an event, but it sits in the box because no one showed them how to set it up. Which posts of the fence are missing?</a:t>
            </a:r>
          </a:p>
          <a:p>
            <a:r>
              <a:t>Answer: B. Digital skills training and tech support</a:t>
            </a:r>
          </a:p>
          <a:p>
            <a:r>
              <a:t>A device alone is not enough. Training and support, two of NDIA's (National Digital Inclusion Alliance) five elements of digital inclusion, help the family actually use it.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family got a free laptop at an event, but it sits in the box because no one showed them how to set it up. Which posts of the fence are missing?</a:t>
            </a:r>
          </a:p>
          <a:p>
            <a:r>
              <a:t>Answer: B. Digital skills training and tech support</a:t>
            </a:r>
          </a:p>
          <a:p>
            <a:r>
              <a:t>A device alone is not enough. Training and support, two of NDIA's (National Digital Inclusion Alliance) five elements of digital inclusion, help the family actually use it.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Which of these is a measurable objective for your plan?</a:t>
            </a:r>
          </a:p>
          <a:p>
            <a:r>
              <a:t>Answer: C. Raise the share of surveyed households with home internet from our 2026 baseline to 75% by 2028</a:t>
            </a:r>
          </a:p>
          <a:p>
            <a:r>
              <a:t>A measurable objective has a baseline, a target, and a date, so anyone can check whether you met it.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Which of these is a measurable objective for your plan?</a:t>
            </a:r>
          </a:p>
          <a:p>
            <a:r>
              <a:t>Answer: C. Raise the share of surveyed households with home internet from our 2026 baseline to 75% by 2028</a:t>
            </a:r>
          </a:p>
          <a:p>
            <a:r>
              <a:t>A measurable objective has a baseline, a target, and a date, so anyone can check whether you met it.</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Tribe is applying for a TBCP (Tribal Broadband Connectivity Program) Round 3 use-and-adoption award. Which device plan fits the rules?</a:t>
            </a:r>
          </a:p>
          <a:p>
            <a:r>
              <a:t>Answer: B. One laptop or tablet per household, for adults 18 and older who complete a class</a:t>
            </a:r>
          </a:p>
          <a:p>
            <a:r>
              <a:t>Round 3 allows devices with limits: no smartphones, one per household, and only for adults 18 and older who complete training.</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Tribe is applying for a TBCP (Tribal Broadband Connectivity Program) Round 3 use-and-adoption award. Which device plan fits the rules?</a:t>
            </a:r>
          </a:p>
          <a:p>
            <a:r>
              <a:t>Answer: B. One laptop or tablet per household, for adults 18 and older who complete a class</a:t>
            </a:r>
          </a:p>
          <a:p>
            <a:r>
              <a:t>Round 3 allows devices with limits: no smartphones, one per household, and only for adults 18 and older who complete training.</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 minutes, or five 20-minute workshops)</a:t>
            </a:r>
          </a:p>
          <a:p/>
          <a:p>
            <a:r>
              <a:t>Lesson plan:</a:t>
            </a:r>
          </a:p>
          <a:p>
            <a:r>
              <a:t>- Before: Use the sign-in sheet from Program tools. Invite staff from the library, clinic, school, senior center, and planning, plus two or three community members with lived experience.</a:t>
            </a:r>
          </a:p>
          <a:p>
            <a:r>
              <a:t>- 10 min: Open with the grandmother's story. Ask: what stories like this do you hear? Write them on sticky notes.</a:t>
            </a:r>
          </a:p>
          <a:p>
            <a:r>
              <a:t>- 10 min: Part 1: explore the fence picture. Sort the sticky notes onto the five posts. Which post is weakest here? Share two numbers from the data table.</a:t>
            </a:r>
          </a:p>
          <a:p>
            <a:r>
              <a:t>- 15 min: Part 2: the planning circle. Draft the wording for a Council resolution and list names for the core team. Look at the seven stars.</a:t>
            </a:r>
          </a:p>
          <a:p>
            <a:r>
              <a:t>- 15 min: Part 3: the headgate picture and the CARE table. As a group, agree on three data rules. Read the survey's consent statement aloud and adjust it.</a:t>
            </a:r>
          </a:p>
          <a:p>
            <a:r>
              <a:t>- 15 min: Part 4: the asset map. Do the activity on large paper: five assets and three barriers. Turn one barrier into a measurable objective.</a:t>
            </a:r>
          </a:p>
          <a:p>
            <a:r>
              <a:t>- 15 min: Part 5: the navigator and funding pictures. Note the November 17, 2026 deadline. Decide who checks current notices.</a:t>
            </a:r>
          </a:p>
          <a:p>
            <a:r>
              <a:t>- 10 min: Quiz with a show of hands, the three Remember cards, and next steps: who does what by when. Hand out the class evaluation.</a:t>
            </a:r>
          </a:p>
          <a:p/>
          <a:p>
            <a:r>
              <a:t>What you need:</a:t>
            </a:r>
          </a:p>
          <a:p>
            <a:r>
              <a:t>- Projector or large TV for the slides</a:t>
            </a:r>
          </a:p>
          <a:p>
            <a:r>
              <a:t>- Printed handouts, one per person</a:t>
            </a:r>
          </a:p>
          <a:p>
            <a:r>
              <a:t>- Printed copies of the Community Digital Needs Survey and the Class Sign-in and Evaluation Forms</a:t>
            </a:r>
          </a:p>
          <a:p>
            <a:r>
              <a:t>- Large paper, markers, and sticky notes for the activity</a:t>
            </a:r>
          </a:p>
          <a:p>
            <a:r>
              <a:t>- A printed map of your community for the asset map</a:t>
            </a:r>
          </a:p>
          <a:p>
            <a:r>
              <a:t>- Optional: a copy of your Nation's data or research code, if you have one</a:t>
            </a:r>
          </a:p>
          <a:p/>
          <a:p>
            <a:r>
              <a:t>Talk about it:</a:t>
            </a:r>
          </a:p>
          <a:p>
            <a:r>
              <a:t>- Which of the five posts is weakest in our community, and how do we know?</a:t>
            </a:r>
          </a:p>
          <a:p>
            <a:r>
              <a:t>- Who should own and hold our survey answers, and who should never see them?</a:t>
            </a:r>
          </a:p>
          <a:p>
            <a:r>
              <a:t>- Whose voices are missing from our planning so far, and how will we reach them?</a:t>
            </a:r>
          </a:p>
          <a:p/>
          <a:p>
            <a:r>
              <a:t>The picture slides have every numbered detail in their speaker notes.</a:t>
            </a:r>
          </a:p>
          <a:p/>
          <a:p>
            <a:r>
              <a:t>STORY: At the community center, a grandmother holds up her phone. Her grandson set it up last summer, but he is away at school now, and the clinic wants her to see the doctor by video. Down the hall, a father is filling out a job application on his phone because the family laptop broke. Out on the ranch road, a family still has no service at all. In a town an hour away, a member who moved there for work wants to join the tribe's computer class but cannot make the drive. Every community has stories like these. A digital equity plan gathers them, finds the patterns, and turns them into a program the Nation runs for its own people. This guide walks your team through it, one step at a time, using free tools you can print and adapt.</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 minutes, or five 20-minute workshops)</a:t>
            </a:r>
          </a:p>
          <a:p/>
          <a:p>
            <a:r>
              <a:t>Lesson plan:</a:t>
            </a:r>
          </a:p>
          <a:p>
            <a:r>
              <a:t>- Before: Use the sign-in sheet from Program tools. Invite staff from the library, clinic, school, senior center, and planning, plus two or three community members with lived experience.</a:t>
            </a:r>
          </a:p>
          <a:p>
            <a:r>
              <a:t>- 10 min: Open with the grandmother's story. Ask: what stories like this do you hear? Write them on sticky notes.</a:t>
            </a:r>
          </a:p>
          <a:p>
            <a:r>
              <a:t>- 10 min: Part 1: explore the fence picture. Sort the sticky notes onto the five posts. Which post is weakest here? Share two numbers from the data table.</a:t>
            </a:r>
          </a:p>
          <a:p>
            <a:r>
              <a:t>- 15 min: Part 2: the planning circle. Draft the wording for a Council resolution and list names for the core team. Look at the seven stars.</a:t>
            </a:r>
          </a:p>
          <a:p>
            <a:r>
              <a:t>- 15 min: Part 3: the headgate picture and the CARE table. As a group, agree on three data rules. Read the survey's consent statement aloud and adjust it.</a:t>
            </a:r>
          </a:p>
          <a:p>
            <a:r>
              <a:t>- 15 min: Part 4: the asset map. Do the activity on large paper: five assets and three barriers. Turn one barrier into a measurable objective.</a:t>
            </a:r>
          </a:p>
          <a:p>
            <a:r>
              <a:t>- 15 min: Part 5: the navigator and funding pictures. Note the November 17, 2026 deadline. Decide who checks current notices.</a:t>
            </a:r>
          </a:p>
          <a:p>
            <a:r>
              <a:t>- 10 min: Quiz with a show of hands, the three Remember cards, and next steps: who does what by when. Hand out the class evaluation.</a:t>
            </a:r>
          </a:p>
          <a:p/>
          <a:p>
            <a:r>
              <a:t>What you need:</a:t>
            </a:r>
          </a:p>
          <a:p>
            <a:r>
              <a:t>- Projector or large TV for the slides</a:t>
            </a:r>
          </a:p>
          <a:p>
            <a:r>
              <a:t>- Printed handouts, one per person</a:t>
            </a:r>
          </a:p>
          <a:p>
            <a:r>
              <a:t>- Printed copies of the Community Digital Needs Survey and the Class Sign-in and Evaluation Forms</a:t>
            </a:r>
          </a:p>
          <a:p>
            <a:r>
              <a:t>- Large paper, markers, and sticky notes for the activity</a:t>
            </a:r>
          </a:p>
          <a:p>
            <a:r>
              <a:t>- A printed map of your community for the asset map</a:t>
            </a:r>
          </a:p>
          <a:p>
            <a:r>
              <a:t>- Optional: a copy of your Nation's data or research code, if you have one</a:t>
            </a:r>
          </a:p>
          <a:p/>
          <a:p>
            <a:r>
              <a:t>Talk about it:</a:t>
            </a:r>
          </a:p>
          <a:p>
            <a:r>
              <a:t>- Which of the five posts is weakest in our community, and how do we know?</a:t>
            </a:r>
          </a:p>
          <a:p>
            <a:r>
              <a:t>- Who should own and hold our survey answers, and who should never see them?</a:t>
            </a:r>
          </a:p>
          <a:p>
            <a:r>
              <a:t>- Whose voices are missing from our planning so far, and how will we reach them?</a:t>
            </a:r>
          </a:p>
          <a:p/>
          <a:p>
            <a:r>
              <a:t>The picture slides have every numbered detail in their speaker notes.</a:t>
            </a:r>
          </a:p>
          <a:p/>
          <a:p>
            <a:r>
              <a:t>STORY: At the community center, a grandmother holds up her phone. Her grandson set it up last summer, but he is away at school now, and the clinic wants her to see the doctor by video. Down the hall, a father is filling out a job application on his phone because the family laptop broke. Out on the ranch road, a family still has no service at all. In a town an hour away, a member who moved there for work wants to join the tribe's computer class but cannot make the drive. Every community has stories like these. A digital equity plan gathers them, finds the patterns, and turns them into a program the Nation runs for its own people. This guide walks your team through it, one step at a time, using free tools you can print and adapt.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 minutes, or five 20-minute workshops)</a:t>
            </a:r>
          </a:p>
          <a:p/>
          <a:p>
            <a:r>
              <a:t>Lesson plan:</a:t>
            </a:r>
          </a:p>
          <a:p>
            <a:r>
              <a:t>- Before: Use the sign-in sheet from Program tools. Invite staff from the library, clinic, school, senior center, and planning, plus two or three community members with lived experience.</a:t>
            </a:r>
          </a:p>
          <a:p>
            <a:r>
              <a:t>- 10 min: Open with the grandmother's story. Ask: what stories like this do you hear? Write them on sticky notes.</a:t>
            </a:r>
          </a:p>
          <a:p>
            <a:r>
              <a:t>- 10 min: Part 1: explore the fence picture. Sort the sticky notes onto the five posts. Which post is weakest here? Share two numbers from the data table.</a:t>
            </a:r>
          </a:p>
          <a:p>
            <a:r>
              <a:t>- 15 min: Part 2: the planning circle. Draft the wording for a Council resolution and list names for the core team. Look at the seven stars.</a:t>
            </a:r>
          </a:p>
          <a:p>
            <a:r>
              <a:t>- 15 min: Part 3: the headgate picture and the CARE table. As a group, agree on three data rules. Read the survey's consent statement aloud and adjust it.</a:t>
            </a:r>
          </a:p>
          <a:p>
            <a:r>
              <a:t>- 15 min: Part 4: the asset map. Do the activity on large paper: five assets and three barriers. Turn one barrier into a measurable objective.</a:t>
            </a:r>
          </a:p>
          <a:p>
            <a:r>
              <a:t>- 15 min: Part 5: the navigator and funding pictures. Note the November 17, 2026 deadline. Decide who checks current notices.</a:t>
            </a:r>
          </a:p>
          <a:p>
            <a:r>
              <a:t>- 10 min: Quiz with a show of hands, the three Remember cards, and next steps: who does what by when. Hand out the class evaluation.</a:t>
            </a:r>
          </a:p>
          <a:p/>
          <a:p>
            <a:r>
              <a:t>What you need:</a:t>
            </a:r>
          </a:p>
          <a:p>
            <a:r>
              <a:t>- Projector or large TV for the slides</a:t>
            </a:r>
          </a:p>
          <a:p>
            <a:r>
              <a:t>- Printed handouts, one per person</a:t>
            </a:r>
          </a:p>
          <a:p>
            <a:r>
              <a:t>- Printed copies of the Community Digital Needs Survey and the Class Sign-in and Evaluation Forms</a:t>
            </a:r>
          </a:p>
          <a:p>
            <a:r>
              <a:t>- Large paper, markers, and sticky notes for the activity</a:t>
            </a:r>
          </a:p>
          <a:p>
            <a:r>
              <a:t>- A printed map of your community for the asset map</a:t>
            </a:r>
          </a:p>
          <a:p>
            <a:r>
              <a:t>- Optional: a copy of your Nation's data or research code, if you have one</a:t>
            </a:r>
          </a:p>
          <a:p/>
          <a:p>
            <a:r>
              <a:t>Talk about it:</a:t>
            </a:r>
          </a:p>
          <a:p>
            <a:r>
              <a:t>- Which of the five posts is weakest in our community, and how do we know?</a:t>
            </a:r>
          </a:p>
          <a:p>
            <a:r>
              <a:t>- Who should own and hold our survey answers, and who should never see them?</a:t>
            </a:r>
          </a:p>
          <a:p>
            <a:r>
              <a:t>- Whose voices are missing from our planning so far, and how will we reach them?</a:t>
            </a:r>
          </a:p>
          <a:p/>
          <a:p>
            <a:r>
              <a:t>The picture slides have every numbered detail in their speaker notes.</a:t>
            </a:r>
          </a:p>
          <a:p/>
          <a:p>
            <a:r>
              <a:t>STORY: At the community center, a grandmother holds up her phone. Her grandson set it up last summer, but he is away at school now, and the clinic wants her to see the doctor by video. Down the hall, a father is filling out a job application on his phone because the family laptop broke. Out on the ranch road, a family still has no service at all. In a town an hour away, a member who moved there for work wants to join the tribe's computer class but cannot make the drive. Every community has stories like these. A digital equity plan gathers them, finds the patterns, and turns them into a program the Nation runs for its own people. This guide walks your team through it, one step at a time, using free tools you can print and adapt.</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(90 minutes, or five 20-minute workshops)</a:t>
            </a:r>
          </a:p>
          <a:p/>
          <a:p>
            <a:r>
              <a:t>Lesson plan:</a:t>
            </a:r>
          </a:p>
          <a:p>
            <a:r>
              <a:t>- Before: Use the sign-in sheet from Program tools. Invite staff from the library, clinic, school, senior center, and planning, plus two or three community members with lived experience.</a:t>
            </a:r>
          </a:p>
          <a:p>
            <a:r>
              <a:t>- 10 min: Open with the grandmother's story. Ask: what stories like this do you hear? Write them on sticky notes.</a:t>
            </a:r>
          </a:p>
          <a:p>
            <a:r>
              <a:t>- 10 min: Part 1: explore the fence picture. Sort the sticky notes onto the five posts. Which post is weakest here? Share two numbers from the data table.</a:t>
            </a:r>
          </a:p>
          <a:p>
            <a:r>
              <a:t>- 15 min: Part 2: the planning circle. Draft the wording for a Council resolution and list names for the core team. Look at the seven stars.</a:t>
            </a:r>
          </a:p>
          <a:p>
            <a:r>
              <a:t>- 15 min: Part 3: the headgate picture and the CARE table. As a group, agree on three data rules. Read the survey's consent statement aloud and adjust it.</a:t>
            </a:r>
          </a:p>
          <a:p>
            <a:r>
              <a:t>- 15 min: Part 4: the asset map. Do the activity on large paper: five assets and three barriers. Turn one barrier into a measurable objective.</a:t>
            </a:r>
          </a:p>
          <a:p>
            <a:r>
              <a:t>- 15 min: Part 5: the navigator and funding pictures. Note the November 17, 2026 deadline. Decide who checks current notices.</a:t>
            </a:r>
          </a:p>
          <a:p>
            <a:r>
              <a:t>- 10 min: Quiz with a show of hands, the three Remember cards, and next steps: who does what by when. Hand out the class evaluation.</a:t>
            </a:r>
          </a:p>
          <a:p/>
          <a:p>
            <a:r>
              <a:t>What you need:</a:t>
            </a:r>
          </a:p>
          <a:p>
            <a:r>
              <a:t>- Projector or large TV for the slides</a:t>
            </a:r>
          </a:p>
          <a:p>
            <a:r>
              <a:t>- Printed handouts, one per person</a:t>
            </a:r>
          </a:p>
          <a:p>
            <a:r>
              <a:t>- Printed copies of the Community Digital Needs Survey and the Class Sign-in and Evaluation Forms</a:t>
            </a:r>
          </a:p>
          <a:p>
            <a:r>
              <a:t>- Large paper, markers, and sticky notes for the activity</a:t>
            </a:r>
          </a:p>
          <a:p>
            <a:r>
              <a:t>- A printed map of your community for the asset map</a:t>
            </a:r>
          </a:p>
          <a:p>
            <a:r>
              <a:t>- Optional: a copy of your Nation's data or research code, if you have one</a:t>
            </a:r>
          </a:p>
          <a:p/>
          <a:p>
            <a:r>
              <a:t>Talk about it:</a:t>
            </a:r>
          </a:p>
          <a:p>
            <a:r>
              <a:t>- Which of the five posts is weakest in our community, and how do we know?</a:t>
            </a:r>
          </a:p>
          <a:p>
            <a:r>
              <a:t>- Who should own and hold our survey answers, and who should never see them?</a:t>
            </a:r>
          </a:p>
          <a:p>
            <a:r>
              <a:t>- Whose voices are missing from our planning so far, and how will we reach them?</a:t>
            </a:r>
          </a:p>
          <a:p/>
          <a:p>
            <a:r>
              <a:t>The picture slides have every numbered detail in their speaker notes.</a:t>
            </a:r>
          </a:p>
          <a:p/>
          <a:p>
            <a:r>
              <a:t>STORY: At the community center, a grandmother holds up her phone. Her grandson set it up last summer, but he is away at school now, and the clinic wants her to see the doctor by video. Down the hall, a father is filling out a job application on his phone because the family laptop broke. Out on the ranch road, a family still has no service at all. In a town an hour away, a member who moved there for work wants to join the tribe's computer class but cannot make the drive. Every community has stories like these. A digital equity plan gathers them, finds the patterns, and turns them into a program the Nation runs for its own people. This guide walks your team through it, one step at a time, using free tools you can print and adapt.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0.jpg"/><Relationship Id="rId4" Type="http://schemas.microsoft.com/office/2007/relationships/media" Target="../media/media7.mp3"/><Relationship Id="rId5" Type="http://schemas.openxmlformats.org/officeDocument/2006/relationships/audio" Target="../media/media7.mp3"/><Relationship Id="rId6"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8.mp3"/><Relationship Id="rId4" Type="http://schemas.openxmlformats.org/officeDocument/2006/relationships/audio" Target="../media/media8.mp3"/><Relationship Id="rId5"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4.png"/><Relationship Id="rId6"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4.png"/><Relationship Id="rId6"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5.png"/><Relationship Id="rId6" Type="http://schemas.openxmlformats.org/officeDocument/2006/relationships/image" Target="../media/image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5.png"/><Relationship Id="rId6"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19.png"/><Relationship Id="rId6"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1.png"/><Relationship Id="rId5" Type="http://schemas.openxmlformats.org/officeDocument/2006/relationships/image" Target="../media/image19.png"/><Relationship Id="rId6" Type="http://schemas.openxmlformats.org/officeDocument/2006/relationships/image" Target="../media/image2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digitalinclusion.org/definitions/" TargetMode="External"/><Relationship Id="rId4" Type="http://schemas.openxmlformats.org/officeDocument/2006/relationships/hyperlink" Target="https://www.digitalinclusion.org/seven-star-communities/" TargetMode="External"/><Relationship Id="rId5" Type="http://schemas.openxmlformats.org/officeDocument/2006/relationships/hyperlink" Target="https://www.digitalinclusion.org/wp-content/uploads/2025/05/2025-Digital-Navigator-Program-Toolkit.pdf"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www.digitalinclusion.org/asset-mapping/" TargetMode="External"/><Relationship Id="rId4" Type="http://schemas.openxmlformats.org/officeDocument/2006/relationships/hyperlink" Target="https://www.fcc.gov/lifeline-consumer" TargetMode="External"/><Relationship Id="rId5" Type="http://schemas.openxmlformats.org/officeDocument/2006/relationships/hyperlink" Target="https://ntia.gov/press-release/2026/ntia-announces-two-new-funding-opportunities-expand-broadband-connectivity-tribal-lands"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1703323"/>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TECH RESOURCES FOR TRIBAL GOVERNMENTS  ·  TRIBAL GUIDE 4 OF 4</a:t>
            </a:r>
          </a:p>
        </p:txBody>
      </p:sp>
      <p:sp>
        <p:nvSpPr>
          <p:cNvPr id="7" name="TextBox 6"/>
          <p:cNvSpPr txBox="1"/>
          <p:nvPr/>
        </p:nvSpPr>
        <p:spPr>
          <a:xfrm>
            <a:off x="640080" y="2379980"/>
            <a:ext cx="5943600" cy="2069591"/>
          </a:xfrm>
          <a:prstGeom prst="rect">
            <a:avLst/>
          </a:prstGeom>
          <a:noFill/>
        </p:spPr>
        <p:txBody>
          <a:bodyPr wrap="square" lIns="36576" rIns="36576" tIns="0" bIns="0" anchor="t">
            <a:noAutofit/>
          </a:bodyPr>
          <a:lstStyle/>
          <a:p>
            <a:pPr algn="l">
              <a:lnSpc>
                <a:spcPts val="5191"/>
              </a:lnSpc>
              <a:spcBef>
                <a:spcPts val="0"/>
              </a:spcBef>
              <a:spcAft>
                <a:spcPts val="0"/>
              </a:spcAft>
            </a:pPr>
            <a:r>
              <a:rPr sz="4400" b="1" i="0">
                <a:solidFill>
                  <a:srgbClr val="FFFFFF"/>
                </a:solidFill>
                <a:latin typeface="Helvetica"/>
              </a:rPr>
              <a:t>Community Digital Equity Planning Guide</a:t>
            </a:r>
          </a:p>
        </p:txBody>
      </p:sp>
      <p:sp>
        <p:nvSpPr>
          <p:cNvPr id="8" name="TextBox 7"/>
          <p:cNvSpPr txBox="1"/>
          <p:nvPr/>
        </p:nvSpPr>
        <p:spPr>
          <a:xfrm>
            <a:off x="640080" y="4541012"/>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Plan, run, and pay for your Nation's own digital equity program</a:t>
            </a:r>
          </a:p>
        </p:txBody>
      </p:sp>
      <p:sp>
        <p:nvSpPr>
          <p:cNvPr id="9" name="Rounded Rectangle 8"/>
          <p:cNvSpPr/>
          <p:nvPr/>
        </p:nvSpPr>
        <p:spPr>
          <a:xfrm>
            <a:off x="640080" y="5428996"/>
            <a:ext cx="2893647"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428996"/>
            <a:ext cx="2893647"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Tribal staff and leaders</a:t>
            </a:r>
          </a:p>
        </p:txBody>
      </p:sp>
      <p:sp>
        <p:nvSpPr>
          <p:cNvPr id="11" name="Rounded Rectangle 10"/>
          <p:cNvSpPr/>
          <p:nvPr/>
        </p:nvSpPr>
        <p:spPr>
          <a:xfrm>
            <a:off x="3670887" y="5428996"/>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670887" y="5428996"/>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90 min</a:t>
            </a:r>
          </a:p>
        </p:txBody>
      </p:sp>
      <p:sp>
        <p:nvSpPr>
          <p:cNvPr id="13" name="Rounded Rectangle 12"/>
          <p:cNvSpPr/>
          <p:nvPr/>
        </p:nvSpPr>
        <p:spPr>
          <a:xfrm>
            <a:off x="4943689" y="5428996"/>
            <a:ext cx="149243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943689" y="5428996"/>
            <a:ext cx="149243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6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digital-equity.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the five elements of digital inclusion and why a tribal-led plan is an act of sovereignty</a:t>
            </a:r>
          </a:p>
        </p:txBody>
      </p:sp>
      <p:sp>
        <p:nvSpPr>
          <p:cNvPr id="9" name="Oval 8"/>
          <p:cNvSpPr/>
          <p:nvPr/>
        </p:nvSpPr>
        <p:spPr>
          <a:xfrm>
            <a:off x="640080" y="228345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7431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283967"/>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Organize a lead office, a core team, and a coalition, and set data rules based on the CARE (Collective benefit, Authority to control, Responsibility, Ethics) Principles before any survey</a:t>
            </a:r>
          </a:p>
        </p:txBody>
      </p:sp>
      <p:sp>
        <p:nvSpPr>
          <p:cNvPr id="12" name="Oval 11"/>
          <p:cNvSpPr/>
          <p:nvPr/>
        </p:nvSpPr>
        <p:spPr>
          <a:xfrm>
            <a:off x="640080" y="368858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67944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3689095"/>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Write a digital equity plan with a vision, barriers, assets, and measurable objectives in five areas</a:t>
            </a:r>
          </a:p>
        </p:txBody>
      </p:sp>
      <p:sp>
        <p:nvSpPr>
          <p:cNvPr id="15" name="Oval 14"/>
          <p:cNvSpPr/>
          <p:nvPr/>
        </p:nvSpPr>
        <p:spPr>
          <a:xfrm>
            <a:off x="640080" y="467410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66496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4674615"/>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Run and pay for a program with digital navigators, devices, classes, and help enrolling in Lifeline, then measure and report back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50368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At the community center, a grandmother holds up her phone. Her grandson set it up last summer, but he is away at school now, and the clinic wants her to see the doctor by video. Down the hall, a father is filling out a job application on his phone because the family laptop broke. Out on the ranch road, a family still has no service at all. In a town an hour away, a member who moved there for work wants to join the tribe's computer class but cannot make the drive. Every community has stories like these. A digital equity plan gathers them, finds the patterns, and turns them into a program the Nation runs for its own people. This guide walks your team through it, one step at a time, using free tools you can print and adapt.</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digital-equity.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Why Digital Equity Matters for Our Nation</a:t>
            </a:r>
          </a:p>
        </p:txBody>
      </p:sp>
      <p:sp>
        <p:nvSpPr>
          <p:cNvPr id="6" name="TextBox 5"/>
          <p:cNvSpPr txBox="1"/>
          <p:nvPr/>
        </p:nvSpPr>
        <p:spPr>
          <a:xfrm>
            <a:off x="822960" y="4044695"/>
            <a:ext cx="10424160" cy="226466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Digital equity is not only about cables and towers. It is about whether every member can see the doctor, apply for a job, take a class, and stay connected to family and culture.</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Five Posts Hold the Fence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6</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9150"/>
                    <p14:bmk name="2" time="37150"/>
                    <p14:bmk name="3" time="53520"/>
                    <p14:bmk name="4" time="68830"/>
                    <p14:bmk name="5" time="85650"/>
                    <p14:bmk name="6" time="1009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Three words to start with; What the numbers say about Indian Country; A tribal-led plan is an act of sovereignty.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Getting Organized</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 plan needs a home, a team, and a mandate. These steps give your work the authority and the people it needs to last.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The Planning Circle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2 of 6</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3170"/>
                    <p14:bmk name="2" time="29100"/>
                    <p14:bmk name="3" time="46030"/>
                    <p14:bmk name="4" time="60680"/>
                    <p14:bmk name="5" time="76650"/>
                    <p14:bmk name="6" time="910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Four steps to get organized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Pass a Council resolution</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Choose a lead office and a coordinator</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Build a core team with lived experience</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Grow a coalition of partners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001776"/>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Three ways people can take part; Free support from NDIA; The seven stars.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Data Sovereignty First, Then Listening</a:t>
            </a:r>
          </a:p>
        </p:txBody>
      </p:sp>
      <p:sp>
        <p:nvSpPr>
          <p:cNvPr id="6" name="TextBox 5"/>
          <p:cNvSpPr txBox="1"/>
          <p:nvPr/>
        </p:nvSpPr>
        <p:spPr>
          <a:xfrm>
            <a:off x="822960" y="4044695"/>
            <a:ext cx="10424160" cy="226466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Before you ask a single survey question, agree on who owns the answers. Then listen widely and with respect, in ways that make it easy for people to take part.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Our Data, Our Headgate</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3 of 6</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7780"/>
                    <p14:bmk name="2" time="33880"/>
                    <p14:bmk name="3" time="49280"/>
                    <p14:bmk name="4" time="62710"/>
                    <p14:bmk name="5" time="77530"/>
                    <p14:bmk name="6" time="9106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Data rules to agree on before any survey</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The Tribe owns all survey answers and program records. Put this in writing, including in any agreement with a university, consultant, or vendor.</a:t>
            </a:r>
          </a:p>
        </p:txBody>
      </p:sp>
      <p:sp>
        <p:nvSpPr>
          <p:cNvPr id="8" name="Rounded Rectangle 7"/>
          <p:cNvSpPr/>
          <p:nvPr/>
        </p:nvSpPr>
        <p:spPr>
          <a:xfrm>
            <a:off x="676656" y="263474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613660"/>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A plain consent statement opens every survey: why you are asking, who will see the answers, and that people can skip questions or stop.</a:t>
            </a:r>
          </a:p>
        </p:txBody>
      </p:sp>
      <p:sp>
        <p:nvSpPr>
          <p:cNvPr id="10" name="Rounded Rectangle 9"/>
          <p:cNvSpPr/>
          <p:nvPr/>
        </p:nvSpPr>
        <p:spPr>
          <a:xfrm>
            <a:off x="676656" y="3949954"/>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928872"/>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Names and contact information are kept apart from answers. Use code numbers.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658"/>
              </a:lnSpc>
              <a:spcBef>
                <a:spcPts val="0"/>
              </a:spcBef>
              <a:spcAft>
                <a:spcPts val="0"/>
              </a:spcAft>
            </a:pPr>
            <a:r>
              <a:rPr sz="3100" b="1" i="0">
                <a:solidFill>
                  <a:srgbClr val="FFFFFF"/>
                </a:solidFill>
                <a:latin typeface="Helvetica"/>
              </a:rPr>
              <a:t>Data rules to agree on before any survey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You know where answers are stored, who has the key or password, and when paper forms are shredded.</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Only totals and percentages leave the Tribe. No names, addresses, or small groups that could identify a household.</a:t>
            </a:r>
          </a:p>
        </p:txBody>
      </p:sp>
      <p:sp>
        <p:nvSpPr>
          <p:cNvPr id="10" name="Rounded Rectangle 9"/>
          <p:cNvSpPr/>
          <p:nvPr/>
        </p:nvSpPr>
        <p:spPr>
          <a:xfrm>
            <a:off x="676656" y="3170682"/>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Results go back to the community before, or at the same time as, they go to anyone else.</a:t>
            </a:r>
          </a:p>
        </p:txBody>
      </p:sp>
      <p:sp>
        <p:nvSpPr>
          <p:cNvPr id="12" name="Rounded Rectangle 11"/>
          <p:cNvSpPr/>
          <p:nvPr/>
        </p:nvSpPr>
        <p:spPr>
          <a:xfrm>
            <a:off x="676656" y="4096258"/>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298448" y="4075176"/>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The Council or its delegate approves the rules, and any later request to use the data.</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Listening to the community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Make an asset inventory</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Run a household survey</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Hold paid listening sessions</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Talk with partners one by one</a:t>
            </a:r>
          </a:p>
        </p:txBody>
      </p:sp>
      <p:sp>
        <p:nvSpPr>
          <p:cNvPr id="18" name="Oval 17"/>
          <p:cNvSpPr/>
          <p:nvPr/>
        </p:nvSpPr>
        <p:spPr>
          <a:xfrm>
            <a:off x="640080" y="342671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0080" y="342671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20" name="TextBox 19"/>
          <p:cNvSpPr txBox="1"/>
          <p:nvPr/>
        </p:nvSpPr>
        <p:spPr>
          <a:xfrm>
            <a:off x="1298448" y="344220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Share back what you heard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The CARE Principles for Indigenous Data Governance; Reach the people a plan can miss.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4</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Writing the Plan</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Your plan names what you already have, what stands in the way, and what you will change. Start with your assets: they are the strengths your program will build on.</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1 picture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Our Community Asset Map</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4 of 6</a:t>
            </a:r>
          </a:p>
        </p:txBody>
      </p:sp>
      <p:pic>
        <p:nvPicPr>
          <p:cNvPr id="5" name="Picture 4" descr="deck-4-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5050"/>
                    <p14:bmk name="2" time="28120"/>
                    <p14:bmk name="3" time="44150"/>
                    <p14:bmk name="4" time="58550"/>
                    <p14:bmk name="5" time="71170"/>
                    <p14:bmk name="6" time="8307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parts of a tribal digital equity plan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This outline follows the order of NDIA's State Digital Equity Plan Toolkit, adapted for a Nation. The Digital Equity Plan Template in Program tools has prompts and examples for each part.</a:t>
            </a:r>
          </a:p>
        </p:txBody>
      </p:sp>
      <p:sp>
        <p:nvSpPr>
          <p:cNvPr id="7" name="Oval 6"/>
          <p:cNvSpPr/>
          <p:nvPr/>
        </p:nvSpPr>
        <p:spPr>
          <a:xfrm>
            <a:off x="640080" y="267436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6743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68986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Introduction and vision</a:t>
            </a:r>
          </a:p>
        </p:txBody>
      </p:sp>
      <p:sp>
        <p:nvSpPr>
          <p:cNvPr id="10" name="Oval 9"/>
          <p:cNvSpPr/>
          <p:nvPr/>
        </p:nvSpPr>
        <p:spPr>
          <a:xfrm>
            <a:off x="640080" y="321030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0080" y="321030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2" name="TextBox 11"/>
          <p:cNvSpPr txBox="1"/>
          <p:nvPr/>
        </p:nvSpPr>
        <p:spPr>
          <a:xfrm>
            <a:off x="1298448" y="322580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Collaboration and community engagement</a:t>
            </a:r>
          </a:p>
        </p:txBody>
      </p:sp>
      <p:sp>
        <p:nvSpPr>
          <p:cNvPr id="13" name="Oval 12"/>
          <p:cNvSpPr/>
          <p:nvPr/>
        </p:nvSpPr>
        <p:spPr>
          <a:xfrm>
            <a:off x="640080" y="374624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0080" y="374624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5" name="TextBox 14"/>
          <p:cNvSpPr txBox="1"/>
          <p:nvPr/>
        </p:nvSpPr>
        <p:spPr>
          <a:xfrm>
            <a:off x="1298448" y="376174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Barriers and assets</a:t>
            </a:r>
          </a:p>
        </p:txBody>
      </p:sp>
      <p:sp>
        <p:nvSpPr>
          <p:cNvPr id="16" name="Oval 15"/>
          <p:cNvSpPr/>
          <p:nvPr/>
        </p:nvSpPr>
        <p:spPr>
          <a:xfrm>
            <a:off x="640080" y="428218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40080" y="428218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8" name="TextBox 17"/>
          <p:cNvSpPr txBox="1"/>
          <p:nvPr/>
        </p:nvSpPr>
        <p:spPr>
          <a:xfrm>
            <a:off x="1298448" y="429768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Objectives and impact</a:t>
            </a:r>
          </a:p>
        </p:txBody>
      </p:sp>
      <p:sp>
        <p:nvSpPr>
          <p:cNvPr id="19" name="Oval 18"/>
          <p:cNvSpPr/>
          <p:nvPr/>
        </p:nvSpPr>
        <p:spPr>
          <a:xfrm>
            <a:off x="640080" y="481812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640080" y="481812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21" name="TextBox 20"/>
          <p:cNvSpPr txBox="1"/>
          <p:nvPr/>
        </p:nvSpPr>
        <p:spPr>
          <a:xfrm>
            <a:off x="1298448" y="4833620"/>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Implementation</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Before the Council adopts the plan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Post the draft for public comment for at least 30 days, as NDIA's toolkit recommends, in print and online.</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Hold at least one comment session in person and one by phone or video, at different times of day.</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Before the Council adopts the plan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ounded Rectangle 5"/>
          <p:cNvSpPr/>
          <p:nvPr/>
        </p:nvSpPr>
        <p:spPr>
          <a:xfrm>
            <a:off x="676656" y="1319530"/>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Offer the draft in large print and share a short summary in your language.</a:t>
            </a:r>
          </a:p>
        </p:txBody>
      </p:sp>
      <p:sp>
        <p:nvSpPr>
          <p:cNvPr id="8" name="Rounded Rectangle 7"/>
          <p:cNvSpPr/>
          <p:nvPr/>
        </p:nvSpPr>
        <p:spPr>
          <a:xfrm>
            <a:off x="676656" y="224510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224024"/>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Keep a log of every comment and what you changed because of it.</a:t>
            </a:r>
          </a:p>
        </p:txBody>
      </p:sp>
      <p:sp>
        <p:nvSpPr>
          <p:cNvPr id="10" name="Rounded Rectangle 9"/>
          <p:cNvSpPr/>
          <p:nvPr/>
        </p:nvSpPr>
        <p:spPr>
          <a:xfrm>
            <a:off x="676656" y="2781046"/>
            <a:ext cx="347472" cy="347472"/>
          </a:xfrm>
          <a:prstGeom prst="roundRect">
            <a:avLst>
              <a:gd name="adj" fmla="val 18000"/>
            </a:avLst>
          </a:prstGeom>
          <a:solidFill>
            <a:srgbClr val="FFFFFF"/>
          </a:solidFill>
          <a:ln w="38100">
            <a:solidFill>
              <a:srgbClr val="00843D"/>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275996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Bring the final plan and the comment log to the Council for adoption.</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Objectives in five areas; Make every objective measurable; Crosswalk to federal plan requirements.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5</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Running the Program and Paying for It</a:t>
            </a:r>
          </a:p>
        </p:txBody>
      </p:sp>
      <p:sp>
        <p:nvSpPr>
          <p:cNvPr id="6" name="TextBox 5"/>
          <p:cNvSpPr txBox="1"/>
          <p:nvPr/>
        </p:nvSpPr>
        <p:spPr>
          <a:xfrm>
            <a:off x="822960" y="4044695"/>
            <a:ext cx="10424160" cy="226466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A plan becomes real when people get help. Here is how to staff a program with digital navigators, offer devices and classes, fund it in 2026, and show what changed.</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 Digital Navigator Visit</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5  ·  Picture 5 of 6</a:t>
            </a:r>
          </a:p>
        </p:txBody>
      </p:sp>
      <p:pic>
        <p:nvPicPr>
          <p:cNvPr id="5" name="Picture 4" descr="deck-5-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9100"/>
                    <p14:bmk name="2" time="43440"/>
                    <p14:bmk name="3" time="57880"/>
                    <p14:bmk name="4" time="88350"/>
                    <p14:bmk name="5" time="102700"/>
                    <p14:bmk name="6" time="1246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884246"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Funding Streams, Fall 2026</a:t>
            </a:r>
          </a:p>
        </p:txBody>
      </p:sp>
      <p:sp>
        <p:nvSpPr>
          <p:cNvPr id="4" name="TextBox 3"/>
          <p:cNvSpPr txBox="1"/>
          <p:nvPr/>
        </p:nvSpPr>
        <p:spPr>
          <a:xfrm>
            <a:off x="9204286" y="0"/>
            <a:ext cx="2667369"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5  ·  Picture 6 of 6</a:t>
            </a:r>
          </a:p>
        </p:txBody>
      </p:sp>
      <p:pic>
        <p:nvPicPr>
          <p:cNvPr id="5" name="Picture 4" descr="deck-5-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900"/>
                    <p14:bmk name="2" time="23920"/>
                    <p14:bmk name="3" time="39640"/>
                    <p14:bmk name="4" time="70830"/>
                    <p14:bmk name="5" time="95590"/>
                    <p14:bmk name="6" time="1176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Starting a navigator program</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Hire from the community</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Set up the log</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Build a referral network</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Set hours where people already are</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Funding and legal status change quickly</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2022856"/>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2022856"/>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2022856"/>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This guide is current as of October 2026. Check current notices from NTIA (the National Telecommunications and Information Administration), the FCC (Federal Communications Commission), and NDIA before you apply or make plans.</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Measure, report back, and keep it going</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Measure against your baseline</a:t>
            </a:r>
          </a:p>
        </p:txBody>
      </p:sp>
      <p:sp>
        <p:nvSpPr>
          <p:cNvPr id="9" name="Oval 8"/>
          <p:cNvSpPr/>
          <p:nvPr/>
        </p:nvSpPr>
        <p:spPr>
          <a:xfrm>
            <a:off x="640080" y="181889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181889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1" name="TextBox 10"/>
          <p:cNvSpPr txBox="1"/>
          <p:nvPr/>
        </p:nvSpPr>
        <p:spPr>
          <a:xfrm>
            <a:off x="1298448" y="183438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Report back to the community first</a:t>
            </a:r>
          </a:p>
        </p:txBody>
      </p:sp>
      <p:sp>
        <p:nvSpPr>
          <p:cNvPr id="12" name="Oval 11"/>
          <p:cNvSpPr/>
          <p:nvPr/>
        </p:nvSpPr>
        <p:spPr>
          <a:xfrm>
            <a:off x="640080" y="235483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235483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4" name="TextBox 13"/>
          <p:cNvSpPr txBox="1"/>
          <p:nvPr/>
        </p:nvSpPr>
        <p:spPr>
          <a:xfrm>
            <a:off x="1298448" y="237032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Report to the Council and funders</a:t>
            </a:r>
          </a:p>
        </p:txBody>
      </p:sp>
      <p:sp>
        <p:nvSpPr>
          <p:cNvPr id="15" name="Oval 14"/>
          <p:cNvSpPr/>
          <p:nvPr/>
        </p:nvSpPr>
        <p:spPr>
          <a:xfrm>
            <a:off x="640080" y="289077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289077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17" name="TextBox 16"/>
          <p:cNvSpPr txBox="1"/>
          <p:nvPr/>
        </p:nvSpPr>
        <p:spPr>
          <a:xfrm>
            <a:off x="1298448" y="2906268"/>
            <a:ext cx="10253167" cy="535940"/>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Plan for the long run</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Also in your handout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14233A"/>
                </a:solidFill>
                <a:latin typeface="Helvetica"/>
              </a:rPr>
              <a:t>The handout and the web page cover these topics in detail: Four kinds of help your program can offer; Ready-made classes for your skills program; The 2026 funding landscape.</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Your first planning session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1391411"/>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Do this with two or three coworkers or community members. It takes about 20 minutes and gives you a head start on the Community Asset Inventory.</a:t>
            </a:r>
          </a:p>
        </p:txBody>
      </p:sp>
      <p:sp>
        <p:nvSpPr>
          <p:cNvPr id="7" name="Oval 6"/>
          <p:cNvSpPr/>
          <p:nvPr/>
        </p:nvSpPr>
        <p:spPr>
          <a:xfrm>
            <a:off x="640080" y="267436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26743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2689860"/>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List five community assets: places, people, or programs that already help people get online. Think of the library, the clinic, a patient grandchild, a tribal college class.</a:t>
            </a:r>
          </a:p>
        </p:txBody>
      </p:sp>
      <p:pic>
        <p:nvPicPr>
          <p:cNvPr id="10"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11520"/>
                    <p14:bmk name="2" time="24390"/>
                    <p14:bmk name="3" time="35610"/>
                    <p14:bmk name="4" time="46070"/>
                    <p14:bmk name="5" time="52330"/>
                    <p14:bmk name="6" time="58740"/>
                    <p14:bmk name="Remember" time="6493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Your first planning session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8" name="TextBox 7"/>
          <p:cNvSpPr txBox="1"/>
          <p:nvPr/>
        </p:nvSpPr>
        <p:spPr>
          <a:xfrm>
            <a:off x="1298448" y="1298448"/>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Write down the three barriers you hear about most. Use the words people use, such as "too expensive," "no signal out our way," or "I don't know who to ask."</a:t>
            </a:r>
          </a:p>
        </p:txBody>
      </p:sp>
      <p:sp>
        <p:nvSpPr>
          <p:cNvPr id="9" name="Oval 8"/>
          <p:cNvSpPr/>
          <p:nvPr/>
        </p:nvSpPr>
        <p:spPr>
          <a:xfrm>
            <a:off x="640080" y="259816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981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1" name="TextBox 10"/>
          <p:cNvSpPr txBox="1"/>
          <p:nvPr/>
        </p:nvSpPr>
        <p:spPr>
          <a:xfrm>
            <a:off x="1298448" y="261366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For each barrier, name which of the five fence posts it belongs to: internet, devices, skills, support, or helpful apps and content.</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Your first planning session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8" name="TextBox 7"/>
          <p:cNvSpPr txBox="1"/>
          <p:nvPr/>
        </p:nvSpPr>
        <p:spPr>
          <a:xfrm>
            <a:off x="1298448" y="1298448"/>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Name three groups whose voices you have not heard yet, and one way to reach each.</a:t>
            </a:r>
          </a:p>
        </p:txBody>
      </p:sp>
      <p:sp>
        <p:nvSpPr>
          <p:cNvPr id="9" name="Oval 8"/>
          <p:cNvSpPr/>
          <p:nvPr/>
        </p:nvSpPr>
        <p:spPr>
          <a:xfrm>
            <a:off x="640080" y="220853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0853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1" name="TextBox 10"/>
          <p:cNvSpPr txBox="1"/>
          <p:nvPr/>
        </p:nvSpPr>
        <p:spPr>
          <a:xfrm>
            <a:off x="1298448" y="222402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Write one draft data rule for your survey, such as "Only totals leave the Tribe."</a:t>
            </a:r>
          </a:p>
        </p:txBody>
      </p:sp>
      <p:sp>
        <p:nvSpPr>
          <p:cNvPr id="12" name="Oval 11"/>
          <p:cNvSpPr/>
          <p:nvPr/>
        </p:nvSpPr>
        <p:spPr>
          <a:xfrm>
            <a:off x="640080" y="313410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13410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14" name="TextBox 13"/>
          <p:cNvSpPr txBox="1"/>
          <p:nvPr/>
        </p:nvSpPr>
        <p:spPr>
          <a:xfrm>
            <a:off x="1298448" y="314960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Pick a date to bring your list to your supervisor or the Council, and write it down.</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fence.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A household needs all five posts</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headgate.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Our data, our consent, our control</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circle.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Listen first, act, then report back</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university offers to run your household survey for free, keep the answers, and publish a study. What fits the CARE (Collective benefit, Authority to control, Responsibility, Ethics) Principles?</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headgate.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Agree only with a written agreement, approved by the Council, that the Tribe owns and controls the answers</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survey.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Say yes, since it saves money and they are experts</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doc.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Let them run it, then ask for a copy of the report</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university offers to run your household survey for free, keep the answers, and publish a study. What fits the CARE (Collective benefit, Authority to control, Responsibility, Ethics) Principles?</a:t>
            </a:r>
          </a:p>
        </p:txBody>
      </p:sp>
      <p:sp>
        <p:nvSpPr>
          <p:cNvPr id="7" name="Rounded Rectangle 6"/>
          <p:cNvSpPr/>
          <p:nvPr/>
        </p:nvSpPr>
        <p:spPr>
          <a:xfrm>
            <a:off x="640080" y="2651759"/>
            <a:ext cx="10911535" cy="828039"/>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717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717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headgate.png"/>
          <p:cNvPicPr>
            <a:picLocks noChangeAspect="1"/>
          </p:cNvPicPr>
          <p:nvPr/>
        </p:nvPicPr>
        <p:blipFill>
          <a:blip r:embed="rId4"/>
          <a:stretch>
            <a:fillRect/>
          </a:stretch>
        </p:blipFill>
        <p:spPr>
          <a:xfrm>
            <a:off x="1417319" y="2745739"/>
            <a:ext cx="640080" cy="640080"/>
          </a:xfrm>
          <a:prstGeom prst="rect">
            <a:avLst/>
          </a:prstGeom>
        </p:spPr>
      </p:pic>
      <p:sp>
        <p:nvSpPr>
          <p:cNvPr id="11" name="TextBox 10"/>
          <p:cNvSpPr txBox="1"/>
          <p:nvPr/>
        </p:nvSpPr>
        <p:spPr>
          <a:xfrm>
            <a:off x="2240280" y="2651759"/>
            <a:ext cx="7116775" cy="828039"/>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14233A"/>
                </a:solidFill>
                <a:latin typeface="Helvetica"/>
              </a:rPr>
              <a:t>Agree only with a written agreement, approved by the Council, that the Tribe owns and controls the answers</a:t>
            </a:r>
          </a:p>
        </p:txBody>
      </p:sp>
      <p:sp>
        <p:nvSpPr>
          <p:cNvPr id="12" name="Rounded Rectangle 11"/>
          <p:cNvSpPr/>
          <p:nvPr/>
        </p:nvSpPr>
        <p:spPr>
          <a:xfrm>
            <a:off x="9539935" y="283717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83717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61695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75411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7541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survey.png"/>
          <p:cNvPicPr>
            <a:picLocks noChangeAspect="1"/>
          </p:cNvPicPr>
          <p:nvPr/>
        </p:nvPicPr>
        <p:blipFill>
          <a:blip r:embed="rId5"/>
          <a:stretch>
            <a:fillRect/>
          </a:stretch>
        </p:blipFill>
        <p:spPr>
          <a:xfrm>
            <a:off x="1417319" y="3662679"/>
            <a:ext cx="640080" cy="640080"/>
          </a:xfrm>
          <a:prstGeom prst="rect">
            <a:avLst/>
          </a:prstGeom>
        </p:spPr>
      </p:pic>
      <p:sp>
        <p:nvSpPr>
          <p:cNvPr id="18" name="TextBox 17"/>
          <p:cNvSpPr txBox="1"/>
          <p:nvPr/>
        </p:nvSpPr>
        <p:spPr>
          <a:xfrm>
            <a:off x="2240280" y="3616959"/>
            <a:ext cx="7116775" cy="731520"/>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5B6B63"/>
                </a:solidFill>
                <a:latin typeface="Helvetica"/>
              </a:rPr>
              <a:t>Say yes, since it saves money and they are experts</a:t>
            </a:r>
          </a:p>
        </p:txBody>
      </p:sp>
      <p:sp>
        <p:nvSpPr>
          <p:cNvPr id="19" name="Rounded Rectangle 18"/>
          <p:cNvSpPr/>
          <p:nvPr/>
        </p:nvSpPr>
        <p:spPr>
          <a:xfrm>
            <a:off x="640080" y="44856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62280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62280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doc.png"/>
          <p:cNvPicPr>
            <a:picLocks noChangeAspect="1"/>
          </p:cNvPicPr>
          <p:nvPr/>
        </p:nvPicPr>
        <p:blipFill>
          <a:blip r:embed="rId6"/>
          <a:stretch>
            <a:fillRect/>
          </a:stretch>
        </p:blipFill>
        <p:spPr>
          <a:xfrm>
            <a:off x="1417319" y="4531359"/>
            <a:ext cx="640080" cy="640080"/>
          </a:xfrm>
          <a:prstGeom prst="rect">
            <a:avLst/>
          </a:prstGeom>
        </p:spPr>
      </p:pic>
      <p:sp>
        <p:nvSpPr>
          <p:cNvPr id="23" name="TextBox 22"/>
          <p:cNvSpPr txBox="1"/>
          <p:nvPr/>
        </p:nvSpPr>
        <p:spPr>
          <a:xfrm>
            <a:off x="2240280" y="4485639"/>
            <a:ext cx="7116775" cy="731520"/>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5B6B63"/>
                </a:solidFill>
                <a:latin typeface="Helvetica"/>
              </a:rPr>
              <a:t>Let them run it, then ask for a copy of the report</a:t>
            </a:r>
          </a:p>
        </p:txBody>
      </p:sp>
      <p:sp>
        <p:nvSpPr>
          <p:cNvPr id="24" name="Rectangle 23"/>
          <p:cNvSpPr/>
          <p:nvPr/>
        </p:nvSpPr>
        <p:spPr>
          <a:xfrm>
            <a:off x="640080" y="5491480"/>
            <a:ext cx="10911535" cy="1019048"/>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674360"/>
            <a:ext cx="10454335" cy="8361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Under the CARE Principles, the Tribe should own and control its data, so any partner needs a written agreement first.</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first listening session was on a weekday evening, and only staff came. What is the best next step?</a:t>
            </a:r>
          </a:p>
        </p:txBody>
      </p:sp>
      <p:sp>
        <p:nvSpPr>
          <p:cNvPr id="7" name="Rounded Rectangle 6"/>
          <p:cNvSpPr/>
          <p:nvPr/>
        </p:nvSpPr>
        <p:spPr>
          <a:xfrm>
            <a:off x="640080"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doc.png"/>
          <p:cNvPicPr>
            <a:picLocks noChangeAspect="1"/>
          </p:cNvPicPr>
          <p:nvPr/>
        </p:nvPicPr>
        <p:blipFill>
          <a:blip r:embed="rId4"/>
          <a:stretch>
            <a:fillRect/>
          </a:stretch>
        </p:blipFill>
        <p:spPr>
          <a:xfrm>
            <a:off x="1643329" y="2700528"/>
            <a:ext cx="1417320" cy="1417320"/>
          </a:xfrm>
          <a:prstGeom prst="rect">
            <a:avLst/>
          </a:prstGeom>
        </p:spPr>
      </p:pic>
      <p:sp>
        <p:nvSpPr>
          <p:cNvPr id="11" name="TextBox 10"/>
          <p:cNvSpPr txBox="1"/>
          <p:nvPr/>
        </p:nvSpPr>
        <p:spPr>
          <a:xfrm>
            <a:off x="868680" y="4273296"/>
            <a:ext cx="2966618" cy="1993392"/>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Post the draft plan online and count no comments as agreement</a:t>
            </a:r>
          </a:p>
        </p:txBody>
      </p:sp>
      <p:sp>
        <p:nvSpPr>
          <p:cNvPr id="12" name="Rounded Rectangle 11"/>
          <p:cNvSpPr/>
          <p:nvPr/>
        </p:nvSpPr>
        <p:spPr>
          <a:xfrm>
            <a:off x="4383938"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tower.png"/>
          <p:cNvPicPr>
            <a:picLocks noChangeAspect="1"/>
          </p:cNvPicPr>
          <p:nvPr/>
        </p:nvPicPr>
        <p:blipFill>
          <a:blip r:embed="rId5"/>
          <a:stretch>
            <a:fillRect/>
          </a:stretch>
        </p:blipFill>
        <p:spPr>
          <a:xfrm>
            <a:off x="5387187" y="2700528"/>
            <a:ext cx="1417320" cy="1417320"/>
          </a:xfrm>
          <a:prstGeom prst="rect">
            <a:avLst/>
          </a:prstGeom>
        </p:spPr>
      </p:pic>
      <p:sp>
        <p:nvSpPr>
          <p:cNvPr id="16" name="TextBox 15"/>
          <p:cNvSpPr txBox="1"/>
          <p:nvPr/>
        </p:nvSpPr>
        <p:spPr>
          <a:xfrm>
            <a:off x="4612538" y="4273296"/>
            <a:ext cx="2966618" cy="1993392"/>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Ask the internet provider to run the next meetings</a:t>
            </a:r>
          </a:p>
        </p:txBody>
      </p:sp>
      <p:sp>
        <p:nvSpPr>
          <p:cNvPr id="17" name="Rounded Rectangle 16"/>
          <p:cNvSpPr/>
          <p:nvPr/>
        </p:nvSpPr>
        <p:spPr>
          <a:xfrm>
            <a:off x="8127796" y="2471928"/>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megaphone.png"/>
          <p:cNvPicPr>
            <a:picLocks noChangeAspect="1"/>
          </p:cNvPicPr>
          <p:nvPr/>
        </p:nvPicPr>
        <p:blipFill>
          <a:blip r:embed="rId6"/>
          <a:stretch>
            <a:fillRect/>
          </a:stretch>
        </p:blipFill>
        <p:spPr>
          <a:xfrm>
            <a:off x="9131045" y="2700528"/>
            <a:ext cx="1417320" cy="1417320"/>
          </a:xfrm>
          <a:prstGeom prst="rect">
            <a:avLst/>
          </a:prstGeom>
        </p:spPr>
      </p:pic>
      <p:sp>
        <p:nvSpPr>
          <p:cNvPr id="21" name="TextBox 20"/>
          <p:cNvSpPr txBox="1"/>
          <p:nvPr/>
        </p:nvSpPr>
        <p:spPr>
          <a:xfrm>
            <a:off x="8356396" y="4273296"/>
            <a:ext cx="2966618" cy="1993392"/>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Hold more sessions at different times and places, with childcare, rides, and payment for participants</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first listening session was on a weekday evening, and only staff came. What is the best next step?</a:t>
            </a:r>
          </a:p>
        </p:txBody>
      </p:sp>
      <p:sp>
        <p:nvSpPr>
          <p:cNvPr id="7" name="Rounded Rectangle 6"/>
          <p:cNvSpPr/>
          <p:nvPr/>
        </p:nvSpPr>
        <p:spPr>
          <a:xfrm>
            <a:off x="640080" y="2471928"/>
            <a:ext cx="10911535" cy="768096"/>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27375"/>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27375"/>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doc.png"/>
          <p:cNvPicPr>
            <a:picLocks noChangeAspect="1"/>
          </p:cNvPicPr>
          <p:nvPr/>
        </p:nvPicPr>
        <p:blipFill>
          <a:blip r:embed="rId4"/>
          <a:stretch>
            <a:fillRect/>
          </a:stretch>
        </p:blipFill>
        <p:spPr>
          <a:xfrm>
            <a:off x="1417319" y="2535935"/>
            <a:ext cx="640080" cy="640080"/>
          </a:xfrm>
          <a:prstGeom prst="rect">
            <a:avLst/>
          </a:prstGeom>
        </p:spPr>
      </p:pic>
      <p:sp>
        <p:nvSpPr>
          <p:cNvPr id="11" name="TextBox 10"/>
          <p:cNvSpPr txBox="1"/>
          <p:nvPr/>
        </p:nvSpPr>
        <p:spPr>
          <a:xfrm>
            <a:off x="2240280" y="2471928"/>
            <a:ext cx="7116775" cy="768096"/>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Post the draft plan online and count no comments as agreement</a:t>
            </a:r>
          </a:p>
        </p:txBody>
      </p:sp>
      <p:sp>
        <p:nvSpPr>
          <p:cNvPr id="12" name="Rounded Rectangle 11"/>
          <p:cNvSpPr/>
          <p:nvPr/>
        </p:nvSpPr>
        <p:spPr>
          <a:xfrm>
            <a:off x="640080" y="3377184"/>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514344"/>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514344"/>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tower.png"/>
          <p:cNvPicPr>
            <a:picLocks noChangeAspect="1"/>
          </p:cNvPicPr>
          <p:nvPr/>
        </p:nvPicPr>
        <p:blipFill>
          <a:blip r:embed="rId5"/>
          <a:stretch>
            <a:fillRect/>
          </a:stretch>
        </p:blipFill>
        <p:spPr>
          <a:xfrm>
            <a:off x="1417319" y="3422904"/>
            <a:ext cx="640080" cy="640080"/>
          </a:xfrm>
          <a:prstGeom prst="rect">
            <a:avLst/>
          </a:prstGeom>
        </p:spPr>
      </p:pic>
      <p:sp>
        <p:nvSpPr>
          <p:cNvPr id="16" name="TextBox 15"/>
          <p:cNvSpPr txBox="1"/>
          <p:nvPr/>
        </p:nvSpPr>
        <p:spPr>
          <a:xfrm>
            <a:off x="2240280" y="3377184"/>
            <a:ext cx="7116775" cy="731520"/>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5B6B63"/>
                </a:solidFill>
                <a:latin typeface="Helvetica"/>
              </a:rPr>
              <a:t>Ask the internet provider to run the next meetings</a:t>
            </a:r>
          </a:p>
        </p:txBody>
      </p:sp>
      <p:sp>
        <p:nvSpPr>
          <p:cNvPr id="17" name="Rounded Rectangle 16"/>
          <p:cNvSpPr/>
          <p:nvPr/>
        </p:nvSpPr>
        <p:spPr>
          <a:xfrm>
            <a:off x="640080" y="4245864"/>
            <a:ext cx="10911535" cy="768096"/>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22959" y="4401312"/>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2959" y="440131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0" name="Picture 19" descr="icon-megaphone.png"/>
          <p:cNvPicPr>
            <a:picLocks noChangeAspect="1"/>
          </p:cNvPicPr>
          <p:nvPr/>
        </p:nvPicPr>
        <p:blipFill>
          <a:blip r:embed="rId6"/>
          <a:stretch>
            <a:fillRect/>
          </a:stretch>
        </p:blipFill>
        <p:spPr>
          <a:xfrm>
            <a:off x="1417319" y="4309872"/>
            <a:ext cx="640080" cy="640080"/>
          </a:xfrm>
          <a:prstGeom prst="rect">
            <a:avLst/>
          </a:prstGeom>
        </p:spPr>
      </p:pic>
      <p:sp>
        <p:nvSpPr>
          <p:cNvPr id="21" name="TextBox 20"/>
          <p:cNvSpPr txBox="1"/>
          <p:nvPr/>
        </p:nvSpPr>
        <p:spPr>
          <a:xfrm>
            <a:off x="2240280" y="4245864"/>
            <a:ext cx="7116775" cy="768096"/>
          </a:xfrm>
          <a:prstGeom prst="rect">
            <a:avLst/>
          </a:prstGeom>
          <a:noFill/>
        </p:spPr>
        <p:txBody>
          <a:bodyPr wrap="square" lIns="36576" rIns="36576" tIns="0" bIns="0" anchor="ctr">
            <a:noAutofit/>
          </a:bodyPr>
          <a:lstStyle/>
          <a:p>
            <a:pPr algn="l">
              <a:lnSpc>
                <a:spcPts val="2124"/>
              </a:lnSpc>
              <a:spcBef>
                <a:spcPts val="0"/>
              </a:spcBef>
              <a:spcAft>
                <a:spcPts val="0"/>
              </a:spcAft>
            </a:pPr>
            <a:r>
              <a:rPr sz="1800" b="1" i="0">
                <a:solidFill>
                  <a:srgbClr val="14233A"/>
                </a:solidFill>
                <a:latin typeface="Helvetica"/>
              </a:rPr>
              <a:t>Hold more sessions at different times and places, with childcare, rides, and payment for participants</a:t>
            </a:r>
          </a:p>
        </p:txBody>
      </p:sp>
      <p:sp>
        <p:nvSpPr>
          <p:cNvPr id="22" name="Rounded Rectangle 21"/>
          <p:cNvSpPr/>
          <p:nvPr/>
        </p:nvSpPr>
        <p:spPr>
          <a:xfrm>
            <a:off x="9539935" y="4401312"/>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9539935" y="4401312"/>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24" name="Rectangle 23"/>
          <p:cNvSpPr/>
          <p:nvPr/>
        </p:nvSpPr>
        <p:spPr>
          <a:xfrm>
            <a:off x="640080" y="5288280"/>
            <a:ext cx="10911535" cy="1222247"/>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471160"/>
            <a:ext cx="10454335" cy="1039367"/>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1E7A45"/>
                </a:solidFill>
                <a:latin typeface="Helvetica"/>
              </a:rPr>
              <a:t>Why: </a:t>
            </a:r>
            <a:r>
              <a:rPr sz="2000" b="0" i="0">
                <a:solidFill>
                  <a:srgbClr val="14233A"/>
                </a:solidFill>
                <a:latin typeface="Helvetica"/>
              </a:rPr>
              <a:t>NDIA's (National Digital Inclusion Alliance) toolkit recommends meetings at several times and in different formats, with childcare and transportation help, and paying participants. It also advises keeping providers out of the partnership tier.</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family got a free laptop at an event, but it sits in the box because no one showed them how to set it up. Which posts of the fence are missing?</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router.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Affordable internet</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navigator.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Digital skills training and tech support</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fence.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None, because they have a device</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A family got a free laptop at an event, but it sits in the box because no one showed them how to set it up. Which posts of the fence are missing?</a:t>
            </a:r>
          </a:p>
        </p:txBody>
      </p:sp>
      <p:sp>
        <p:nvSpPr>
          <p:cNvPr id="7" name="Rounded Rectangle 6"/>
          <p:cNvSpPr/>
          <p:nvPr/>
        </p:nvSpPr>
        <p:spPr>
          <a:xfrm>
            <a:off x="640080" y="265175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router.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Affordable internet</a:t>
            </a:r>
          </a:p>
        </p:txBody>
      </p:sp>
      <p:sp>
        <p:nvSpPr>
          <p:cNvPr id="12" name="Rounded Rectangle 11"/>
          <p:cNvSpPr/>
          <p:nvPr/>
        </p:nvSpPr>
        <p:spPr>
          <a:xfrm>
            <a:off x="640080" y="3520439"/>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65759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65759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navigator.png"/>
          <p:cNvPicPr>
            <a:picLocks noChangeAspect="1"/>
          </p:cNvPicPr>
          <p:nvPr/>
        </p:nvPicPr>
        <p:blipFill>
          <a:blip r:embed="rId5"/>
          <a:stretch>
            <a:fillRect/>
          </a:stretch>
        </p:blipFill>
        <p:spPr>
          <a:xfrm>
            <a:off x="1417319" y="3566159"/>
            <a:ext cx="640080" cy="640080"/>
          </a:xfrm>
          <a:prstGeom prst="rect">
            <a:avLst/>
          </a:prstGeom>
        </p:spPr>
      </p:pic>
      <p:sp>
        <p:nvSpPr>
          <p:cNvPr id="16" name="TextBox 15"/>
          <p:cNvSpPr txBox="1"/>
          <p:nvPr/>
        </p:nvSpPr>
        <p:spPr>
          <a:xfrm>
            <a:off x="2240280" y="3520439"/>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Digital skills training and tech support</a:t>
            </a:r>
          </a:p>
        </p:txBody>
      </p:sp>
      <p:sp>
        <p:nvSpPr>
          <p:cNvPr id="17" name="Rounded Rectangle 16"/>
          <p:cNvSpPr/>
          <p:nvPr/>
        </p:nvSpPr>
        <p:spPr>
          <a:xfrm>
            <a:off x="9539935" y="365759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65759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389120"/>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52628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52628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fence.png"/>
          <p:cNvPicPr>
            <a:picLocks noChangeAspect="1"/>
          </p:cNvPicPr>
          <p:nvPr/>
        </p:nvPicPr>
        <p:blipFill>
          <a:blip r:embed="rId6"/>
          <a:stretch>
            <a:fillRect/>
          </a:stretch>
        </p:blipFill>
        <p:spPr>
          <a:xfrm>
            <a:off x="1417319" y="4434840"/>
            <a:ext cx="640080" cy="640080"/>
          </a:xfrm>
          <a:prstGeom prst="rect">
            <a:avLst/>
          </a:prstGeom>
        </p:spPr>
      </p:pic>
      <p:sp>
        <p:nvSpPr>
          <p:cNvPr id="23" name="TextBox 22"/>
          <p:cNvSpPr txBox="1"/>
          <p:nvPr/>
        </p:nvSpPr>
        <p:spPr>
          <a:xfrm>
            <a:off x="2240280" y="4389120"/>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None, because they have a device</a:t>
            </a:r>
          </a:p>
        </p:txBody>
      </p:sp>
      <p:sp>
        <p:nvSpPr>
          <p:cNvPr id="24" name="Rectangle 23"/>
          <p:cNvSpPr/>
          <p:nvPr/>
        </p:nvSpPr>
        <p:spPr>
          <a:xfrm>
            <a:off x="640080" y="5394960"/>
            <a:ext cx="10911535" cy="965199"/>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77840"/>
            <a:ext cx="10454335" cy="782319"/>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1E7A45"/>
                </a:solidFill>
                <a:latin typeface="Helvetica"/>
              </a:rPr>
              <a:t>Why: </a:t>
            </a:r>
            <a:r>
              <a:rPr sz="2000" b="0" i="0">
                <a:solidFill>
                  <a:srgbClr val="14233A"/>
                </a:solidFill>
                <a:latin typeface="Helvetica"/>
              </a:rPr>
              <a:t>A device alone is not enough. Training and support, two of NDIA's (National Digital Inclusion Alliance) five elements of digital inclusion, help the family actually use it.</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Which of these is a measurable objective for your plan?</a:t>
            </a:r>
          </a:p>
        </p:txBody>
      </p:sp>
      <p:sp>
        <p:nvSpPr>
          <p:cNvPr id="7" name="Rounded Rectangle 6"/>
          <p:cNvSpPr/>
          <p:nvPr/>
        </p:nvSpPr>
        <p:spPr>
          <a:xfrm>
            <a:off x="640080" y="2022347"/>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megaphone.png"/>
          <p:cNvPicPr>
            <a:picLocks noChangeAspect="1"/>
          </p:cNvPicPr>
          <p:nvPr/>
        </p:nvPicPr>
        <p:blipFill>
          <a:blip r:embed="rId4"/>
          <a:stretch>
            <a:fillRect/>
          </a:stretch>
        </p:blipFill>
        <p:spPr>
          <a:xfrm>
            <a:off x="1643329" y="2250948"/>
            <a:ext cx="1417320" cy="1417320"/>
          </a:xfrm>
          <a:prstGeom prst="rect">
            <a:avLst/>
          </a:prstGeom>
        </p:spPr>
      </p:pic>
      <p:sp>
        <p:nvSpPr>
          <p:cNvPr id="11" name="TextBox 10"/>
          <p:cNvSpPr txBox="1"/>
          <p:nvPr/>
        </p:nvSpPr>
        <p:spPr>
          <a:xfrm>
            <a:off x="868680" y="3823716"/>
            <a:ext cx="2966618" cy="1993392"/>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Help more people get online</a:t>
            </a:r>
          </a:p>
        </p:txBody>
      </p:sp>
      <p:sp>
        <p:nvSpPr>
          <p:cNvPr id="12" name="Rounded Rectangle 11"/>
          <p:cNvSpPr/>
          <p:nvPr/>
        </p:nvSpPr>
        <p:spPr>
          <a:xfrm>
            <a:off x="4383938" y="2022347"/>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doc.png"/>
          <p:cNvPicPr>
            <a:picLocks noChangeAspect="1"/>
          </p:cNvPicPr>
          <p:nvPr/>
        </p:nvPicPr>
        <p:blipFill>
          <a:blip r:embed="rId5"/>
          <a:stretch>
            <a:fillRect/>
          </a:stretch>
        </p:blipFill>
        <p:spPr>
          <a:xfrm>
            <a:off x="5387187" y="2250948"/>
            <a:ext cx="1417320" cy="1417320"/>
          </a:xfrm>
          <a:prstGeom prst="rect">
            <a:avLst/>
          </a:prstGeom>
        </p:spPr>
      </p:pic>
      <p:sp>
        <p:nvSpPr>
          <p:cNvPr id="16" name="TextBox 15"/>
          <p:cNvSpPr txBox="1"/>
          <p:nvPr/>
        </p:nvSpPr>
        <p:spPr>
          <a:xfrm>
            <a:off x="4612538" y="3823716"/>
            <a:ext cx="2966618" cy="1993392"/>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Make our community more digital</a:t>
            </a:r>
          </a:p>
        </p:txBody>
      </p:sp>
      <p:sp>
        <p:nvSpPr>
          <p:cNvPr id="17" name="Rounded Rectangle 16"/>
          <p:cNvSpPr/>
          <p:nvPr/>
        </p:nvSpPr>
        <p:spPr>
          <a:xfrm>
            <a:off x="8127796" y="2022347"/>
            <a:ext cx="3423818"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target.png"/>
          <p:cNvPicPr>
            <a:picLocks noChangeAspect="1"/>
          </p:cNvPicPr>
          <p:nvPr/>
        </p:nvPicPr>
        <p:blipFill>
          <a:blip r:embed="rId6"/>
          <a:stretch>
            <a:fillRect/>
          </a:stretch>
        </p:blipFill>
        <p:spPr>
          <a:xfrm>
            <a:off x="9131045" y="2250948"/>
            <a:ext cx="1417320" cy="1417320"/>
          </a:xfrm>
          <a:prstGeom prst="rect">
            <a:avLst/>
          </a:prstGeom>
        </p:spPr>
      </p:pic>
      <p:sp>
        <p:nvSpPr>
          <p:cNvPr id="21" name="TextBox 20"/>
          <p:cNvSpPr txBox="1"/>
          <p:nvPr/>
        </p:nvSpPr>
        <p:spPr>
          <a:xfrm>
            <a:off x="8356396" y="3823716"/>
            <a:ext cx="2966618" cy="1993392"/>
          </a:xfrm>
          <a:prstGeom prst="rect">
            <a:avLst/>
          </a:prstGeom>
          <a:noFill/>
        </p:spPr>
        <p:txBody>
          <a:bodyPr wrap="square" lIns="36576" rIns="36576" tIns="0" bIns="0" anchor="t">
            <a:noAutofit/>
          </a:bodyPr>
          <a:lstStyle/>
          <a:p>
            <a:pPr algn="ctr">
              <a:lnSpc>
                <a:spcPts val="2360"/>
              </a:lnSpc>
              <a:spcBef>
                <a:spcPts val="0"/>
              </a:spcBef>
              <a:spcAft>
                <a:spcPts val="0"/>
              </a:spcAft>
            </a:pPr>
            <a:r>
              <a:rPr sz="2000" b="1" i="0">
                <a:solidFill>
                  <a:srgbClr val="14233A"/>
                </a:solidFill>
                <a:latin typeface="Helvetica"/>
              </a:rPr>
              <a:t>Raise the share of surveyed households with home internet from our 2026 baseline to 75% by 2028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Which of these is a measurable objective for your plan?</a:t>
            </a:r>
          </a:p>
        </p:txBody>
      </p:sp>
      <p:sp>
        <p:nvSpPr>
          <p:cNvPr id="7" name="Rounded Rectangle 6"/>
          <p:cNvSpPr/>
          <p:nvPr/>
        </p:nvSpPr>
        <p:spPr>
          <a:xfrm>
            <a:off x="640080" y="2022347"/>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15950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1595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megaphone.png"/>
          <p:cNvPicPr>
            <a:picLocks noChangeAspect="1"/>
          </p:cNvPicPr>
          <p:nvPr/>
        </p:nvPicPr>
        <p:blipFill>
          <a:blip r:embed="rId4"/>
          <a:stretch>
            <a:fillRect/>
          </a:stretch>
        </p:blipFill>
        <p:spPr>
          <a:xfrm>
            <a:off x="1417319" y="2068068"/>
            <a:ext cx="640080" cy="640080"/>
          </a:xfrm>
          <a:prstGeom prst="rect">
            <a:avLst/>
          </a:prstGeom>
        </p:spPr>
      </p:pic>
      <p:sp>
        <p:nvSpPr>
          <p:cNvPr id="11" name="TextBox 10"/>
          <p:cNvSpPr txBox="1"/>
          <p:nvPr/>
        </p:nvSpPr>
        <p:spPr>
          <a:xfrm>
            <a:off x="2240280" y="20223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Help more people get online</a:t>
            </a:r>
          </a:p>
        </p:txBody>
      </p:sp>
      <p:sp>
        <p:nvSpPr>
          <p:cNvPr id="12" name="Rounded Rectangle 11"/>
          <p:cNvSpPr/>
          <p:nvPr/>
        </p:nvSpPr>
        <p:spPr>
          <a:xfrm>
            <a:off x="640080" y="28910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02818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02818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doc.png"/>
          <p:cNvPicPr>
            <a:picLocks noChangeAspect="1"/>
          </p:cNvPicPr>
          <p:nvPr/>
        </p:nvPicPr>
        <p:blipFill>
          <a:blip r:embed="rId5"/>
          <a:stretch>
            <a:fillRect/>
          </a:stretch>
        </p:blipFill>
        <p:spPr>
          <a:xfrm>
            <a:off x="1417319" y="2936748"/>
            <a:ext cx="640080" cy="640080"/>
          </a:xfrm>
          <a:prstGeom prst="rect">
            <a:avLst/>
          </a:prstGeom>
        </p:spPr>
      </p:pic>
      <p:sp>
        <p:nvSpPr>
          <p:cNvPr id="16" name="TextBox 15"/>
          <p:cNvSpPr txBox="1"/>
          <p:nvPr/>
        </p:nvSpPr>
        <p:spPr>
          <a:xfrm>
            <a:off x="2240280" y="28910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Make our community more digital</a:t>
            </a:r>
          </a:p>
        </p:txBody>
      </p:sp>
      <p:sp>
        <p:nvSpPr>
          <p:cNvPr id="17" name="Rounded Rectangle 16"/>
          <p:cNvSpPr/>
          <p:nvPr/>
        </p:nvSpPr>
        <p:spPr>
          <a:xfrm>
            <a:off x="640080" y="3759707"/>
            <a:ext cx="10911535" cy="1307592"/>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22959" y="4184903"/>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2959" y="4184903"/>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0" name="Picture 19" descr="icon-target.png"/>
          <p:cNvPicPr>
            <a:picLocks noChangeAspect="1"/>
          </p:cNvPicPr>
          <p:nvPr/>
        </p:nvPicPr>
        <p:blipFill>
          <a:blip r:embed="rId6"/>
          <a:stretch>
            <a:fillRect/>
          </a:stretch>
        </p:blipFill>
        <p:spPr>
          <a:xfrm>
            <a:off x="1417319" y="4093464"/>
            <a:ext cx="640080" cy="640080"/>
          </a:xfrm>
          <a:prstGeom prst="rect">
            <a:avLst/>
          </a:prstGeom>
        </p:spPr>
      </p:pic>
      <p:sp>
        <p:nvSpPr>
          <p:cNvPr id="21" name="TextBox 20"/>
          <p:cNvSpPr txBox="1"/>
          <p:nvPr/>
        </p:nvSpPr>
        <p:spPr>
          <a:xfrm>
            <a:off x="2240280" y="3759707"/>
            <a:ext cx="7116775" cy="1307592"/>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Raise the share of surveyed households with home internet from our 2026 baseline to 75% by 2028</a:t>
            </a:r>
          </a:p>
        </p:txBody>
      </p:sp>
      <p:sp>
        <p:nvSpPr>
          <p:cNvPr id="22" name="Rounded Rectangle 21"/>
          <p:cNvSpPr/>
          <p:nvPr/>
        </p:nvSpPr>
        <p:spPr>
          <a:xfrm>
            <a:off x="9539935" y="4184903"/>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9539935" y="4184903"/>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24" name="Rectangle 23"/>
          <p:cNvSpPr/>
          <p:nvPr/>
        </p:nvSpPr>
        <p:spPr>
          <a:xfrm>
            <a:off x="640080" y="5341620"/>
            <a:ext cx="10911535" cy="1168908"/>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524500"/>
            <a:ext cx="10454335" cy="986028"/>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A measurable objective has a baseline, a target, and a date, so anyone can check whether you met it.</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Tribe is applying for a TBCP (Tribal Broadband Connectivity Program) Round 3 use-and-adoption award. Which device plan fits the rules?</a:t>
            </a:r>
          </a:p>
        </p:txBody>
      </p:sp>
      <p:sp>
        <p:nvSpPr>
          <p:cNvPr id="7" name="Rounded Rectangle 6"/>
          <p:cNvSpPr/>
          <p:nvPr/>
        </p:nvSpPr>
        <p:spPr>
          <a:xfrm>
            <a:off x="640080"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phone-waves.png"/>
          <p:cNvPicPr>
            <a:picLocks noChangeAspect="1"/>
          </p:cNvPicPr>
          <p:nvPr/>
        </p:nvPicPr>
        <p:blipFill>
          <a:blip r:embed="rId4"/>
          <a:stretch>
            <a:fillRect/>
          </a:stretch>
        </p:blipFill>
        <p:spPr>
          <a:xfrm>
            <a:off x="1643329" y="2880359"/>
            <a:ext cx="1417320" cy="1417320"/>
          </a:xfrm>
          <a:prstGeom prst="rect">
            <a:avLst/>
          </a:prstGeom>
        </p:spPr>
      </p:pic>
      <p:sp>
        <p:nvSpPr>
          <p:cNvPr id="11" name="TextBox 10"/>
          <p:cNvSpPr txBox="1"/>
          <p:nvPr/>
        </p:nvSpPr>
        <p:spPr>
          <a:xfrm>
            <a:off x="868680" y="4453127"/>
            <a:ext cx="2966618" cy="1920240"/>
          </a:xfrm>
          <a:prstGeom prst="rect">
            <a:avLst/>
          </a:prstGeom>
          <a:noFill/>
        </p:spPr>
        <p:txBody>
          <a:bodyPr wrap="square" lIns="36576" rIns="36576" tIns="0" bIns="0" anchor="t">
            <a:noAutofit/>
          </a:bodyPr>
          <a:lstStyle/>
          <a:p>
            <a:pPr algn="ctr">
              <a:lnSpc>
                <a:spcPts val="2595"/>
              </a:lnSpc>
              <a:spcBef>
                <a:spcPts val="0"/>
              </a:spcBef>
              <a:spcAft>
                <a:spcPts val="0"/>
              </a:spcAft>
            </a:pPr>
            <a:r>
              <a:rPr sz="2200" b="1" i="0">
                <a:solidFill>
                  <a:srgbClr val="14233A"/>
                </a:solidFill>
                <a:latin typeface="Helvetica"/>
              </a:rPr>
              <a:t>A new smartphone for every member</a:t>
            </a:r>
          </a:p>
        </p:txBody>
      </p:sp>
      <p:sp>
        <p:nvSpPr>
          <p:cNvPr id="12" name="Rounded Rectangle 11"/>
          <p:cNvSpPr/>
          <p:nvPr/>
        </p:nvSpPr>
        <p:spPr>
          <a:xfrm>
            <a:off x="4383938"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66818"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66818"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navigator.png"/>
          <p:cNvPicPr>
            <a:picLocks noChangeAspect="1"/>
          </p:cNvPicPr>
          <p:nvPr/>
        </p:nvPicPr>
        <p:blipFill>
          <a:blip r:embed="rId5"/>
          <a:stretch>
            <a:fillRect/>
          </a:stretch>
        </p:blipFill>
        <p:spPr>
          <a:xfrm>
            <a:off x="5387187" y="2880359"/>
            <a:ext cx="1417320" cy="1417320"/>
          </a:xfrm>
          <a:prstGeom prst="rect">
            <a:avLst/>
          </a:prstGeom>
        </p:spPr>
      </p:pic>
      <p:sp>
        <p:nvSpPr>
          <p:cNvPr id="16" name="TextBox 15"/>
          <p:cNvSpPr txBox="1"/>
          <p:nvPr/>
        </p:nvSpPr>
        <p:spPr>
          <a:xfrm>
            <a:off x="4612538" y="4453127"/>
            <a:ext cx="2966618" cy="1920240"/>
          </a:xfrm>
          <a:prstGeom prst="rect">
            <a:avLst/>
          </a:prstGeom>
          <a:noFill/>
        </p:spPr>
        <p:txBody>
          <a:bodyPr wrap="square" lIns="36576" rIns="36576" tIns="0" bIns="0" anchor="t">
            <a:noAutofit/>
          </a:bodyPr>
          <a:lstStyle/>
          <a:p>
            <a:pPr algn="ctr">
              <a:lnSpc>
                <a:spcPts val="2595"/>
              </a:lnSpc>
              <a:spcBef>
                <a:spcPts val="0"/>
              </a:spcBef>
              <a:spcAft>
                <a:spcPts val="0"/>
              </a:spcAft>
            </a:pPr>
            <a:r>
              <a:rPr sz="2200" b="1" i="0">
                <a:solidFill>
                  <a:srgbClr val="14233A"/>
                </a:solidFill>
                <a:latin typeface="Helvetica"/>
              </a:rPr>
              <a:t>One laptop or tablet per household, for adults 18 and older who complete a class</a:t>
            </a:r>
          </a:p>
        </p:txBody>
      </p:sp>
      <p:sp>
        <p:nvSpPr>
          <p:cNvPr id="17" name="Rounded Rectangle 16"/>
          <p:cNvSpPr/>
          <p:nvPr/>
        </p:nvSpPr>
        <p:spPr>
          <a:xfrm>
            <a:off x="8127796" y="2651759"/>
            <a:ext cx="3423818" cy="3767328"/>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310676" y="2834639"/>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310676" y="2834639"/>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C</a:t>
            </a:r>
          </a:p>
        </p:txBody>
      </p:sp>
      <p:pic>
        <p:nvPicPr>
          <p:cNvPr id="20" name="Picture 19" descr="icon-sheet.png"/>
          <p:cNvPicPr>
            <a:picLocks noChangeAspect="1"/>
          </p:cNvPicPr>
          <p:nvPr/>
        </p:nvPicPr>
        <p:blipFill>
          <a:blip r:embed="rId6"/>
          <a:stretch>
            <a:fillRect/>
          </a:stretch>
        </p:blipFill>
        <p:spPr>
          <a:xfrm>
            <a:off x="9131045" y="2880359"/>
            <a:ext cx="1417320" cy="1417320"/>
          </a:xfrm>
          <a:prstGeom prst="rect">
            <a:avLst/>
          </a:prstGeom>
        </p:spPr>
      </p:pic>
      <p:sp>
        <p:nvSpPr>
          <p:cNvPr id="21" name="TextBox 20"/>
          <p:cNvSpPr txBox="1"/>
          <p:nvPr/>
        </p:nvSpPr>
        <p:spPr>
          <a:xfrm>
            <a:off x="8356396" y="4453127"/>
            <a:ext cx="2966618" cy="1920240"/>
          </a:xfrm>
          <a:prstGeom prst="rect">
            <a:avLst/>
          </a:prstGeom>
          <a:noFill/>
        </p:spPr>
        <p:txBody>
          <a:bodyPr wrap="square" lIns="36576" rIns="36576" tIns="0" bIns="0" anchor="t">
            <a:noAutofit/>
          </a:bodyPr>
          <a:lstStyle/>
          <a:p>
            <a:pPr algn="ctr">
              <a:lnSpc>
                <a:spcPts val="2595"/>
              </a:lnSpc>
              <a:spcBef>
                <a:spcPts val="0"/>
              </a:spcBef>
              <a:spcAft>
                <a:spcPts val="0"/>
              </a:spcAft>
            </a:pPr>
            <a:r>
              <a:rPr sz="2200" b="1" i="0">
                <a:solidFill>
                  <a:srgbClr val="14233A"/>
                </a:solidFill>
                <a:latin typeface="Helvetica"/>
              </a:rPr>
              <a:t>Three laptops per household, with no training needed</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5</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4233A"/>
                </a:solidFill>
                <a:latin typeface="Helvetica"/>
              </a:rPr>
              <a:t>Your Tribe is applying for a TBCP (Tribal Broadband Connectivity Program) Round 3 use-and-adoption award. Which device plan fits the rules?</a:t>
            </a:r>
          </a:p>
        </p:txBody>
      </p:sp>
      <p:sp>
        <p:nvSpPr>
          <p:cNvPr id="7" name="Rounded Rectangle 6"/>
          <p:cNvSpPr/>
          <p:nvPr/>
        </p:nvSpPr>
        <p:spPr>
          <a:xfrm>
            <a:off x="640080" y="265175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88919"/>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8891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phone-waves.png"/>
          <p:cNvPicPr>
            <a:picLocks noChangeAspect="1"/>
          </p:cNvPicPr>
          <p:nvPr/>
        </p:nvPicPr>
        <p:blipFill>
          <a:blip r:embed="rId4"/>
          <a:stretch>
            <a:fillRect/>
          </a:stretch>
        </p:blipFill>
        <p:spPr>
          <a:xfrm>
            <a:off x="1417319" y="2697479"/>
            <a:ext cx="640080" cy="640080"/>
          </a:xfrm>
          <a:prstGeom prst="rect">
            <a:avLst/>
          </a:prstGeom>
        </p:spPr>
      </p:pic>
      <p:sp>
        <p:nvSpPr>
          <p:cNvPr id="11" name="TextBox 10"/>
          <p:cNvSpPr txBox="1"/>
          <p:nvPr/>
        </p:nvSpPr>
        <p:spPr>
          <a:xfrm>
            <a:off x="2240280" y="2651759"/>
            <a:ext cx="7116775" cy="731520"/>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5B6B63"/>
                </a:solidFill>
                <a:latin typeface="Helvetica"/>
              </a:rPr>
              <a:t>A new smartphone for every member</a:t>
            </a:r>
          </a:p>
        </p:txBody>
      </p:sp>
      <p:sp>
        <p:nvSpPr>
          <p:cNvPr id="12" name="Rounded Rectangle 11"/>
          <p:cNvSpPr/>
          <p:nvPr/>
        </p:nvSpPr>
        <p:spPr>
          <a:xfrm>
            <a:off x="640080" y="3520439"/>
            <a:ext cx="10911535" cy="828039"/>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705859"/>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705859"/>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navigator.png"/>
          <p:cNvPicPr>
            <a:picLocks noChangeAspect="1"/>
          </p:cNvPicPr>
          <p:nvPr/>
        </p:nvPicPr>
        <p:blipFill>
          <a:blip r:embed="rId5"/>
          <a:stretch>
            <a:fillRect/>
          </a:stretch>
        </p:blipFill>
        <p:spPr>
          <a:xfrm>
            <a:off x="1417319" y="3614419"/>
            <a:ext cx="640080" cy="640080"/>
          </a:xfrm>
          <a:prstGeom prst="rect">
            <a:avLst/>
          </a:prstGeom>
        </p:spPr>
      </p:pic>
      <p:sp>
        <p:nvSpPr>
          <p:cNvPr id="16" name="TextBox 15"/>
          <p:cNvSpPr txBox="1"/>
          <p:nvPr/>
        </p:nvSpPr>
        <p:spPr>
          <a:xfrm>
            <a:off x="2240280" y="3520439"/>
            <a:ext cx="7116775" cy="828039"/>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14233A"/>
                </a:solidFill>
                <a:latin typeface="Helvetica"/>
              </a:rPr>
              <a:t>One laptop or tablet per household, for adults 18 and older who complete a class</a:t>
            </a:r>
          </a:p>
        </p:txBody>
      </p:sp>
      <p:sp>
        <p:nvSpPr>
          <p:cNvPr id="17" name="Rounded Rectangle 16"/>
          <p:cNvSpPr/>
          <p:nvPr/>
        </p:nvSpPr>
        <p:spPr>
          <a:xfrm>
            <a:off x="9539935" y="3705859"/>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705859"/>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ounded Rectangle 18"/>
          <p:cNvSpPr/>
          <p:nvPr/>
        </p:nvSpPr>
        <p:spPr>
          <a:xfrm>
            <a:off x="640080" y="4485639"/>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22959" y="4622800"/>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2959" y="4622800"/>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C</a:t>
            </a:r>
          </a:p>
        </p:txBody>
      </p:sp>
      <p:pic>
        <p:nvPicPr>
          <p:cNvPr id="22" name="Picture 21" descr="icon-sheet.png"/>
          <p:cNvPicPr>
            <a:picLocks noChangeAspect="1"/>
          </p:cNvPicPr>
          <p:nvPr/>
        </p:nvPicPr>
        <p:blipFill>
          <a:blip r:embed="rId6"/>
          <a:stretch>
            <a:fillRect/>
          </a:stretch>
        </p:blipFill>
        <p:spPr>
          <a:xfrm>
            <a:off x="1417319" y="4531359"/>
            <a:ext cx="640080" cy="640080"/>
          </a:xfrm>
          <a:prstGeom prst="rect">
            <a:avLst/>
          </a:prstGeom>
        </p:spPr>
      </p:pic>
      <p:sp>
        <p:nvSpPr>
          <p:cNvPr id="23" name="TextBox 22"/>
          <p:cNvSpPr txBox="1"/>
          <p:nvPr/>
        </p:nvSpPr>
        <p:spPr>
          <a:xfrm>
            <a:off x="2240280" y="4485639"/>
            <a:ext cx="7116775" cy="731520"/>
          </a:xfrm>
          <a:prstGeom prst="rect">
            <a:avLst/>
          </a:prstGeom>
          <a:noFill/>
        </p:spPr>
        <p:txBody>
          <a:bodyPr wrap="square" lIns="36576" rIns="36576" tIns="0" bIns="0" anchor="ctr">
            <a:noAutofit/>
          </a:bodyPr>
          <a:lstStyle/>
          <a:p>
            <a:pPr algn="l">
              <a:lnSpc>
                <a:spcPts val="2360"/>
              </a:lnSpc>
              <a:spcBef>
                <a:spcPts val="0"/>
              </a:spcBef>
              <a:spcAft>
                <a:spcPts val="0"/>
              </a:spcAft>
            </a:pPr>
            <a:r>
              <a:rPr sz="2000" b="1" i="0">
                <a:solidFill>
                  <a:srgbClr val="5B6B63"/>
                </a:solidFill>
                <a:latin typeface="Helvetica"/>
              </a:rPr>
              <a:t>Three laptops per household, with no training needed</a:t>
            </a:r>
          </a:p>
        </p:txBody>
      </p:sp>
      <p:sp>
        <p:nvSpPr>
          <p:cNvPr id="24" name="Rectangle 23"/>
          <p:cNvSpPr/>
          <p:nvPr/>
        </p:nvSpPr>
        <p:spPr>
          <a:xfrm>
            <a:off x="640080" y="5491480"/>
            <a:ext cx="10911535" cy="1019048"/>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68680" y="5674360"/>
            <a:ext cx="10454335" cy="8361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1E7A45"/>
                </a:solidFill>
                <a:latin typeface="Helvetica"/>
              </a:rPr>
              <a:t>Why: </a:t>
            </a:r>
            <a:r>
              <a:rPr sz="2400" b="0" i="0">
                <a:solidFill>
                  <a:srgbClr val="14233A"/>
                </a:solidFill>
                <a:latin typeface="Helvetica"/>
              </a:rPr>
              <a:t>Round 3 allows devices with limits: no smartphones, one per household, and only for adults 18 and older who complete training.</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Digital inclusion</a:t>
            </a:r>
          </a:p>
          <a:p>
            <a:pPr algn="l">
              <a:lnSpc>
                <a:spcPts val="2477"/>
              </a:lnSpc>
              <a:spcBef>
                <a:spcPts val="0"/>
              </a:spcBef>
              <a:spcAft>
                <a:spcPts val="0"/>
              </a:spcAft>
            </a:pPr>
            <a:r>
              <a:rPr sz="2100" b="0" i="0">
                <a:solidFill>
                  <a:srgbClr val="14233A"/>
                </a:solidFill>
                <a:latin typeface="Helvetica"/>
              </a:rPr>
              <a:t>The activities that make sure everyone can get and use technology: affordable internet, devices, skills training, tech support, and helpful apps and content.</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Digital equity</a:t>
            </a:r>
          </a:p>
          <a:p>
            <a:pPr algn="l">
              <a:lnSpc>
                <a:spcPts val="2477"/>
              </a:lnSpc>
              <a:spcBef>
                <a:spcPts val="0"/>
              </a:spcBef>
              <a:spcAft>
                <a:spcPts val="0"/>
              </a:spcAft>
            </a:pPr>
            <a:r>
              <a:rPr sz="2100" b="0" i="0">
                <a:solidFill>
                  <a:srgbClr val="14233A"/>
                </a:solidFill>
                <a:latin typeface="Helvetica"/>
              </a:rPr>
              <a:t>The goal: a condition where everyone has the technology they need to take full part in society, democracy, and the economy.</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Digital literacy</a:t>
            </a:r>
          </a:p>
          <a:p>
            <a:pPr algn="l">
              <a:lnSpc>
                <a:spcPts val="2477"/>
              </a:lnSpc>
              <a:spcBef>
                <a:spcPts val="0"/>
              </a:spcBef>
              <a:spcAft>
                <a:spcPts val="0"/>
              </a:spcAft>
            </a:pPr>
            <a:r>
              <a:rPr sz="2100" b="0" i="0">
                <a:solidFill>
                  <a:srgbClr val="14233A"/>
                </a:solidFill>
                <a:latin typeface="Helvetica"/>
              </a:rPr>
              <a:t>The skills to find, use, judge, and share information with a phone, computer, or the internet.</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Digital navigator</a:t>
            </a:r>
          </a:p>
          <a:p>
            <a:pPr algn="l">
              <a:lnSpc>
                <a:spcPts val="2477"/>
              </a:lnSpc>
              <a:spcBef>
                <a:spcPts val="0"/>
              </a:spcBef>
              <a:spcAft>
                <a:spcPts val="0"/>
              </a:spcAft>
            </a:pPr>
            <a:r>
              <a:rPr sz="2100" b="0" i="0">
                <a:solidFill>
                  <a:srgbClr val="14233A"/>
                </a:solidFill>
                <a:latin typeface="Helvetica"/>
              </a:rPr>
              <a:t>A trusted guide who gives ongoing, one-on-one help with affordable internet, devices, and digital skills.</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Digital sovereignty</a:t>
            </a:r>
          </a:p>
          <a:p>
            <a:pPr algn="l">
              <a:lnSpc>
                <a:spcPts val="2477"/>
              </a:lnSpc>
              <a:spcBef>
                <a:spcPts val="0"/>
              </a:spcBef>
              <a:spcAft>
                <a:spcPts val="0"/>
              </a:spcAft>
            </a:pPr>
            <a:r>
              <a:rPr sz="2100" b="0" i="0">
                <a:solidFill>
                  <a:srgbClr val="14233A"/>
                </a:solidFill>
                <a:latin typeface="Helvetica"/>
              </a:rPr>
              <a:t>A Nation's right to decide how technology, networks, and data serve its people.</a:t>
            </a:r>
          </a:p>
        </p:txBody>
      </p:sp>
      <p:sp>
        <p:nvSpPr>
          <p:cNvPr id="8" name="Rectangle 7"/>
          <p:cNvSpPr/>
          <p:nvPr/>
        </p:nvSpPr>
        <p:spPr>
          <a:xfrm>
            <a:off x="6233007"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Data sovereignty</a:t>
            </a:r>
          </a:p>
          <a:p>
            <a:pPr algn="l">
              <a:lnSpc>
                <a:spcPts val="2477"/>
              </a:lnSpc>
              <a:spcBef>
                <a:spcPts val="0"/>
              </a:spcBef>
              <a:spcAft>
                <a:spcPts val="0"/>
              </a:spcAft>
            </a:pPr>
            <a:r>
              <a:rPr sz="2100" b="0" i="0">
                <a:solidFill>
                  <a:srgbClr val="14233A"/>
                </a:solidFill>
                <a:latin typeface="Helvetica"/>
              </a:rPr>
              <a:t>A Nation's right to own and control data about its people, lands, and resources.</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CARE Principles</a:t>
            </a:r>
          </a:p>
          <a:p>
            <a:pPr algn="l">
              <a:lnSpc>
                <a:spcPts val="2477"/>
              </a:lnSpc>
              <a:spcBef>
                <a:spcPts val="0"/>
              </a:spcBef>
              <a:spcAft>
                <a:spcPts val="0"/>
              </a:spcAft>
            </a:pPr>
            <a:r>
              <a:rPr sz="2100" b="0" i="0">
                <a:solidFill>
                  <a:srgbClr val="14233A"/>
                </a:solidFill>
                <a:latin typeface="Helvetica"/>
              </a:rPr>
              <a:t>Collective benefit, Authority to control, Responsibility, and Ethics. Principles for Indigenous data governance.</a:t>
            </a:r>
          </a:p>
        </p:txBody>
      </p:sp>
      <p:sp>
        <p:nvSpPr>
          <p:cNvPr id="12" name="Rectangle 11"/>
          <p:cNvSpPr/>
          <p:nvPr/>
        </p:nvSpPr>
        <p:spPr>
          <a:xfrm>
            <a:off x="6233007"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Covered populations</a:t>
            </a:r>
          </a:p>
          <a:p>
            <a:pPr algn="l">
              <a:lnSpc>
                <a:spcPts val="2477"/>
              </a:lnSpc>
              <a:spcBef>
                <a:spcPts val="0"/>
              </a:spcBef>
              <a:spcAft>
                <a:spcPts val="0"/>
              </a:spcAft>
            </a:pPr>
            <a:r>
              <a:rPr sz="2100" b="0" i="0">
                <a:solidFill>
                  <a:srgbClr val="14233A"/>
                </a:solidFill>
                <a:latin typeface="Helvetica"/>
              </a:rPr>
              <a:t>Groups named in the Digital Equity Act as facing the biggest barriers, such as aging individuals, veterans, and rural residents.</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Asset map</a:t>
            </a:r>
          </a:p>
          <a:p>
            <a:pPr algn="l">
              <a:lnSpc>
                <a:spcPts val="2477"/>
              </a:lnSpc>
              <a:spcBef>
                <a:spcPts val="0"/>
              </a:spcBef>
              <a:spcAft>
                <a:spcPts val="0"/>
              </a:spcAft>
            </a:pPr>
            <a:r>
              <a:rPr sz="2100" b="0" i="0">
                <a:solidFill>
                  <a:srgbClr val="14233A"/>
                </a:solidFill>
                <a:latin typeface="Helvetica"/>
              </a:rPr>
              <a:t>A list or map of the places, people, programs, and funding a community already has to help people get online.</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Baseline</a:t>
            </a:r>
          </a:p>
          <a:p>
            <a:pPr algn="l">
              <a:lnSpc>
                <a:spcPts val="2477"/>
              </a:lnSpc>
              <a:spcBef>
                <a:spcPts val="0"/>
              </a:spcBef>
              <a:spcAft>
                <a:spcPts val="0"/>
              </a:spcAft>
            </a:pPr>
            <a:r>
              <a:rPr sz="2100" b="0" i="0">
                <a:solidFill>
                  <a:srgbClr val="14233A"/>
                </a:solidFill>
                <a:latin typeface="Helvetica"/>
              </a:rPr>
              <a:t>Your starting number, such as the share of households with home internet in your first survey. Progress is measured against it.</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Coalition</a:t>
            </a:r>
          </a:p>
          <a:p>
            <a:pPr algn="l">
              <a:lnSpc>
                <a:spcPts val="2477"/>
              </a:lnSpc>
              <a:spcBef>
                <a:spcPts val="0"/>
              </a:spcBef>
              <a:spcAft>
                <a:spcPts val="0"/>
              </a:spcAft>
            </a:pPr>
            <a:r>
              <a:rPr sz="2100" b="0" i="0">
                <a:solidFill>
                  <a:srgbClr val="14233A"/>
                </a:solidFill>
                <a:latin typeface="Helvetica"/>
              </a:rPr>
              <a:t>A group of partners, such as the library, clinic, and school, working together on a shared goal.</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NDIA</a:t>
            </a:r>
          </a:p>
          <a:p>
            <a:pPr algn="l">
              <a:lnSpc>
                <a:spcPts val="2477"/>
              </a:lnSpc>
              <a:spcBef>
                <a:spcPts val="0"/>
              </a:spcBef>
              <a:spcAft>
                <a:spcPts val="0"/>
              </a:spcAft>
            </a:pPr>
            <a:r>
              <a:rPr sz="2100" b="0" i="0">
                <a:solidFill>
                  <a:srgbClr val="14233A"/>
                </a:solidFill>
                <a:latin typeface="Helvetica"/>
              </a:rPr>
              <a:t>National Digital Inclusion Alliance. A national nonprofit that supports community digital inclusion programs.</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NTIA</a:t>
            </a:r>
          </a:p>
          <a:p>
            <a:pPr algn="l">
              <a:lnSpc>
                <a:spcPts val="2477"/>
              </a:lnSpc>
              <a:spcBef>
                <a:spcPts val="0"/>
              </a:spcBef>
              <a:spcAft>
                <a:spcPts val="0"/>
              </a:spcAft>
            </a:pPr>
            <a:r>
              <a:rPr sz="2100" b="0" i="0">
                <a:solidFill>
                  <a:srgbClr val="14233A"/>
                </a:solidFill>
                <a:latin typeface="Helvetica"/>
              </a:rPr>
              <a:t>National Telecommunications and Information Administration. The federal agency that runs tribal broadband and digital equity grants.</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TBCP</a:t>
            </a:r>
          </a:p>
          <a:p>
            <a:pPr algn="l">
              <a:lnSpc>
                <a:spcPts val="2477"/>
              </a:lnSpc>
              <a:spcBef>
                <a:spcPts val="0"/>
              </a:spcBef>
              <a:spcAft>
                <a:spcPts val="0"/>
              </a:spcAft>
            </a:pPr>
            <a:r>
              <a:rPr sz="2100" b="0" i="0">
                <a:solidFill>
                  <a:srgbClr val="14233A"/>
                </a:solidFill>
                <a:latin typeface="Helvetica"/>
              </a:rPr>
              <a:t>Tribal Broadband Connectivity Program. NTIA grants for internet service and adoption on tribal lands.</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NEGP</a:t>
            </a:r>
          </a:p>
          <a:p>
            <a:pPr algn="l">
              <a:lnSpc>
                <a:spcPts val="2477"/>
              </a:lnSpc>
              <a:spcBef>
                <a:spcPts val="0"/>
              </a:spcBef>
              <a:spcAft>
                <a:spcPts val="0"/>
              </a:spcAft>
            </a:pPr>
            <a:r>
              <a:rPr sz="2100" b="0" i="0">
                <a:solidFill>
                  <a:srgbClr val="14233A"/>
                </a:solidFill>
                <a:latin typeface="Helvetica"/>
              </a:rPr>
              <a:t>Native Entities Grant Program. An NTIA grant program, opened in 2026, for digital inclusion that serves members of Native entities.</a:t>
            </a:r>
          </a:p>
        </p:txBody>
      </p:sp>
      <p:sp>
        <p:nvSpPr>
          <p:cNvPr id="12" name="Rectangle 11"/>
          <p:cNvSpPr/>
          <p:nvPr/>
        </p:nvSpPr>
        <p:spPr>
          <a:xfrm>
            <a:off x="6233007" y="4018787"/>
            <a:ext cx="91440" cy="2275585"/>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Lifeline</a:t>
            </a:r>
          </a:p>
          <a:p>
            <a:pPr algn="l">
              <a:lnSpc>
                <a:spcPts val="2477"/>
              </a:lnSpc>
              <a:spcBef>
                <a:spcPts val="0"/>
              </a:spcBef>
              <a:spcAft>
                <a:spcPts val="0"/>
              </a:spcAft>
            </a:pPr>
            <a:r>
              <a:rPr sz="2100" b="0" i="0">
                <a:solidFill>
                  <a:srgbClr val="14233A"/>
                </a:solidFill>
                <a:latin typeface="Helvetica"/>
              </a:rPr>
              <a:t>A Federal Communications Commission program that lowers the monthly phone or internet bill for qualifying households, with a larger discount on Tribal lands.</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Tribal Link Up</a:t>
            </a:r>
          </a:p>
          <a:p>
            <a:pPr algn="l">
              <a:lnSpc>
                <a:spcPts val="2477"/>
              </a:lnSpc>
              <a:spcBef>
                <a:spcPts val="0"/>
              </a:spcBef>
              <a:spcAft>
                <a:spcPts val="0"/>
              </a:spcAft>
            </a:pPr>
            <a:r>
              <a:rPr sz="2100" b="0" i="0">
                <a:solidFill>
                  <a:srgbClr val="14233A"/>
                </a:solidFill>
                <a:latin typeface="Helvetica"/>
              </a:rPr>
              <a:t>A Lifeline benefit that takes up to $100 off the cost of starting service on Tribal lands.</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ACP</a:t>
            </a:r>
          </a:p>
          <a:p>
            <a:pPr algn="l">
              <a:lnSpc>
                <a:spcPts val="2477"/>
              </a:lnSpc>
              <a:spcBef>
                <a:spcPts val="0"/>
              </a:spcBef>
              <a:spcAft>
                <a:spcPts val="0"/>
              </a:spcAft>
            </a:pPr>
            <a:r>
              <a:rPr sz="2100" b="0" i="0">
                <a:solidFill>
                  <a:srgbClr val="14233A"/>
                </a:solidFill>
                <a:latin typeface="Helvetica"/>
              </a:rPr>
              <a:t>Affordable Connectivity Program. A federal internet discount that ended on June 1, 2024.</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Telehealth</a:t>
            </a:r>
          </a:p>
          <a:p>
            <a:pPr algn="l">
              <a:lnSpc>
                <a:spcPts val="2477"/>
              </a:lnSpc>
              <a:spcBef>
                <a:spcPts val="0"/>
              </a:spcBef>
              <a:spcAft>
                <a:spcPts val="0"/>
              </a:spcAft>
            </a:pPr>
            <a:r>
              <a:rPr sz="2100" b="0" i="0">
                <a:solidFill>
                  <a:srgbClr val="14233A"/>
                </a:solidFill>
                <a:latin typeface="Helvetica"/>
              </a:rPr>
              <a:t>Seeing a doctor, nurse, or counselor by video or phone instead of in person.</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NDIA: Definitions</a:t>
            </a:r>
          </a:p>
          <a:p>
            <a:pPr algn="l">
              <a:lnSpc>
                <a:spcPts val="2595"/>
              </a:lnSpc>
              <a:spcBef>
                <a:spcPts val="0"/>
              </a:spcBef>
              <a:spcAft>
                <a:spcPts val="0"/>
              </a:spcAft>
            </a:pPr>
            <a:r>
              <a:rPr sz="2200" b="0" i="0">
                <a:solidFill>
                  <a:srgbClr val="3E5547"/>
                </a:solidFill>
                <a:latin typeface="Helvetica"/>
              </a:rPr>
              <a:t>Digital inclusion, digital equity, and digital navigators, defined.</a:t>
            </a:r>
          </a:p>
          <a:p>
            <a:pPr algn="l">
              <a:lnSpc>
                <a:spcPts val="2124"/>
              </a:lnSpc>
              <a:spcBef>
                <a:spcPts val="0"/>
              </a:spcBef>
              <a:spcAft>
                <a:spcPts val="0"/>
              </a:spcAft>
            </a:pPr>
            <a:r>
              <a:rPr sz="1800" b="0" i="0">
                <a:solidFill>
                  <a:srgbClr val="0E7C93"/>
                </a:solidFill>
                <a:latin typeface="Helvetica"/>
                <a:hlinkClick r:id="rId3"/>
              </a:rPr>
              <a:t>https://www.digitalinclusion.org/definitions/</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NDIA: Seven Star Communities</a:t>
            </a:r>
          </a:p>
          <a:p>
            <a:pPr algn="l">
              <a:lnSpc>
                <a:spcPts val="2595"/>
              </a:lnSpc>
              <a:spcBef>
                <a:spcPts val="0"/>
              </a:spcBef>
              <a:spcAft>
                <a:spcPts val="0"/>
              </a:spcAft>
            </a:pPr>
            <a:r>
              <a:rPr sz="2200" b="0" i="0">
                <a:solidFill>
                  <a:srgbClr val="3E5547"/>
                </a:solidFill>
                <a:latin typeface="Helvetica"/>
              </a:rPr>
              <a:t>Recognition for tribal digital inclusion work, built with AMERIND.</a:t>
            </a:r>
          </a:p>
          <a:p>
            <a:pPr algn="l">
              <a:lnSpc>
                <a:spcPts val="2124"/>
              </a:lnSpc>
              <a:spcBef>
                <a:spcPts val="0"/>
              </a:spcBef>
              <a:spcAft>
                <a:spcPts val="0"/>
              </a:spcAft>
            </a:pPr>
            <a:r>
              <a:rPr sz="1800" b="0" i="0">
                <a:solidFill>
                  <a:srgbClr val="0E7C93"/>
                </a:solidFill>
                <a:latin typeface="Helvetica"/>
                <a:hlinkClick r:id="rId4"/>
              </a:rPr>
              <a:t>https://www.digitalinclusion.org/seven-star-communities/</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NDIA: 2025 Digital Navigator Program Toolkit</a:t>
            </a:r>
          </a:p>
          <a:p>
            <a:pPr algn="l">
              <a:lnSpc>
                <a:spcPts val="2595"/>
              </a:lnSpc>
              <a:spcBef>
                <a:spcPts val="0"/>
              </a:spcBef>
              <a:spcAft>
                <a:spcPts val="0"/>
              </a:spcAft>
            </a:pPr>
            <a:r>
              <a:rPr sz="2200" b="0" i="0">
                <a:solidFill>
                  <a:srgbClr val="3E5547"/>
                </a:solidFill>
                <a:latin typeface="Helvetica"/>
              </a:rPr>
              <a:t>Staffing, training, tracking, and program standards for navigators.</a:t>
            </a:r>
          </a:p>
          <a:p>
            <a:pPr algn="l">
              <a:lnSpc>
                <a:spcPts val="2124"/>
              </a:lnSpc>
              <a:spcBef>
                <a:spcPts val="0"/>
              </a:spcBef>
              <a:spcAft>
                <a:spcPts val="0"/>
              </a:spcAft>
            </a:pPr>
            <a:r>
              <a:rPr sz="1800" b="0" i="0">
                <a:solidFill>
                  <a:srgbClr val="0E7C93"/>
                </a:solidFill>
                <a:latin typeface="Helvetica"/>
                <a:hlinkClick r:id="rId5"/>
              </a:rPr>
              <a:t>https://www.digitalinclusion.org/wp-content/uploads/2025/05/2025-Digital-Navigator-Program-Toolkit.pdf</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NDIA: Asset mapping</a:t>
            </a:r>
          </a:p>
          <a:p>
            <a:pPr algn="l">
              <a:lnSpc>
                <a:spcPts val="2595"/>
              </a:lnSpc>
              <a:spcBef>
                <a:spcPts val="0"/>
              </a:spcBef>
              <a:spcAft>
                <a:spcPts val="0"/>
              </a:spcAft>
            </a:pPr>
            <a:r>
              <a:rPr sz="2200" b="0" i="0">
                <a:solidFill>
                  <a:srgbClr val="3E5547"/>
                </a:solidFill>
                <a:latin typeface="Helvetica"/>
              </a:rPr>
              <a:t>A guide to mapping community assets, with free templates.</a:t>
            </a:r>
          </a:p>
          <a:p>
            <a:pPr algn="l">
              <a:lnSpc>
                <a:spcPts val="2124"/>
              </a:lnSpc>
              <a:spcBef>
                <a:spcPts val="0"/>
              </a:spcBef>
              <a:spcAft>
                <a:spcPts val="0"/>
              </a:spcAft>
            </a:pPr>
            <a:r>
              <a:rPr sz="1800" b="0" i="0">
                <a:solidFill>
                  <a:srgbClr val="0E7C93"/>
                </a:solidFill>
                <a:latin typeface="Helvetica"/>
                <a:hlinkClick r:id="rId3"/>
              </a:rPr>
              <a:t>https://www.digitalinclusion.org/asset-mapping/</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FCC: Lifeline support for affordable communications</a:t>
            </a:r>
          </a:p>
          <a:p>
            <a:pPr algn="l">
              <a:lnSpc>
                <a:spcPts val="2595"/>
              </a:lnSpc>
              <a:spcBef>
                <a:spcPts val="0"/>
              </a:spcBef>
              <a:spcAft>
                <a:spcPts val="0"/>
              </a:spcAft>
            </a:pPr>
            <a:r>
              <a:rPr sz="2200" b="0" i="0">
                <a:solidFill>
                  <a:srgbClr val="3E5547"/>
                </a:solidFill>
                <a:latin typeface="Helvetica"/>
              </a:rPr>
              <a:t>Who qualifies for Lifeline and Tribal Link Up, and how to apply.</a:t>
            </a:r>
          </a:p>
          <a:p>
            <a:pPr algn="l">
              <a:lnSpc>
                <a:spcPts val="2124"/>
              </a:lnSpc>
              <a:spcBef>
                <a:spcPts val="0"/>
              </a:spcBef>
              <a:spcAft>
                <a:spcPts val="0"/>
              </a:spcAft>
            </a:pPr>
            <a:r>
              <a:rPr sz="1800" b="0" i="0">
                <a:solidFill>
                  <a:srgbClr val="0E7C93"/>
                </a:solidFill>
                <a:latin typeface="Helvetica"/>
                <a:hlinkClick r:id="rId4"/>
              </a:rPr>
              <a:t>https://www.fcc.gov/lifeline-consumer</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46507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NTIA: New funding opportunities on tribal lands</a:t>
            </a:r>
          </a:p>
          <a:p>
            <a:pPr algn="l">
              <a:lnSpc>
                <a:spcPts val="2595"/>
              </a:lnSpc>
              <a:spcBef>
                <a:spcPts val="0"/>
              </a:spcBef>
              <a:spcAft>
                <a:spcPts val="0"/>
              </a:spcAft>
            </a:pPr>
            <a:r>
              <a:rPr sz="2200" b="0" i="0">
                <a:solidFill>
                  <a:srgbClr val="3E5547"/>
                </a:solidFill>
                <a:latin typeface="Helvetica"/>
              </a:rPr>
              <a:t>The June 2026 announcement of TBCP Round 3 and the Native Entities Grant Program.</a:t>
            </a:r>
          </a:p>
          <a:p>
            <a:pPr algn="l">
              <a:lnSpc>
                <a:spcPts val="2124"/>
              </a:lnSpc>
              <a:spcBef>
                <a:spcPts val="0"/>
              </a:spcBef>
              <a:spcAft>
                <a:spcPts val="0"/>
              </a:spcAft>
            </a:pPr>
            <a:r>
              <a:rPr sz="1800" b="0" i="0">
                <a:solidFill>
                  <a:srgbClr val="0E7C93"/>
                </a:solidFill>
                <a:latin typeface="Helvetica"/>
                <a:hlinkClick r:id="rId5"/>
              </a:rPr>
              <a:t>https://ntia.gov/press-release/2026/ntia-announces-two-new-funding-opportunities-expand-broadband-connectivity-tribal-lands</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Program tools (free downloads)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Digital Equity Plan Template</a:t>
            </a:r>
            <a:r>
              <a:rPr sz="2600" b="1" i="0">
                <a:solidFill>
                  <a:srgbClr val="0E7C93"/>
                </a:solidFill>
                <a:latin typeface="Helvetica"/>
              </a:rPr>
              <a:t>  (DOCX)</a:t>
            </a:r>
          </a:p>
          <a:p>
            <a:pPr algn="l">
              <a:lnSpc>
                <a:spcPts val="2595"/>
              </a:lnSpc>
              <a:spcBef>
                <a:spcPts val="0"/>
              </a:spcBef>
              <a:spcAft>
                <a:spcPts val="0"/>
              </a:spcAft>
            </a:pPr>
            <a:r>
              <a:rPr sz="2200" b="0" i="0">
                <a:solidFill>
                  <a:srgbClr val="3E5547"/>
                </a:solidFill>
                <a:latin typeface="Helvetica"/>
              </a:rPr>
              <a:t>A section-by-section plan with prompts, examples, an objectives table, and a federal crosswalk.</a:t>
            </a:r>
          </a:p>
        </p:txBody>
      </p:sp>
      <p:sp>
        <p:nvSpPr>
          <p:cNvPr id="8" name="Oval 7"/>
          <p:cNvSpPr/>
          <p:nvPr/>
        </p:nvSpPr>
        <p:spPr>
          <a:xfrm>
            <a:off x="768096" y="2606294"/>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93772"/>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Community Digital Needs Survey (Word)</a:t>
            </a:r>
            <a:r>
              <a:rPr sz="2600" b="1" i="0">
                <a:solidFill>
                  <a:srgbClr val="0E7C93"/>
                </a:solidFill>
                <a:latin typeface="Helvetica"/>
              </a:rPr>
              <a:t>  (DOCX)</a:t>
            </a:r>
          </a:p>
          <a:p>
            <a:pPr algn="l">
              <a:lnSpc>
                <a:spcPts val="2595"/>
              </a:lnSpc>
              <a:spcBef>
                <a:spcPts val="0"/>
              </a:spcBef>
              <a:spcAft>
                <a:spcPts val="0"/>
              </a:spcAft>
            </a:pPr>
            <a:r>
              <a:rPr sz="2200" b="0" i="0">
                <a:solidFill>
                  <a:srgbClr val="3E5547"/>
                </a:solidFill>
                <a:latin typeface="Helvetica"/>
              </a:rPr>
              <a:t>A 20-question, plain-language household survey with a consent statement. Edit it for your community.</a:t>
            </a:r>
          </a:p>
        </p:txBody>
      </p:sp>
      <p:sp>
        <p:nvSpPr>
          <p:cNvPr id="10" name="Oval 9"/>
          <p:cNvSpPr/>
          <p:nvPr/>
        </p:nvSpPr>
        <p:spPr>
          <a:xfrm>
            <a:off x="768096" y="380161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689096"/>
            <a:ext cx="10253167" cy="865632"/>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Community Digital Needs Survey (PDF)</a:t>
            </a:r>
            <a:r>
              <a:rPr sz="2600" b="1" i="0">
                <a:solidFill>
                  <a:srgbClr val="0E7C93"/>
                </a:solidFill>
                <a:latin typeface="Helvetica"/>
              </a:rPr>
              <a:t>  (PDF)</a:t>
            </a:r>
          </a:p>
          <a:p>
            <a:pPr algn="l">
              <a:lnSpc>
                <a:spcPts val="2595"/>
              </a:lnSpc>
              <a:spcBef>
                <a:spcPts val="0"/>
              </a:spcBef>
              <a:spcAft>
                <a:spcPts val="0"/>
              </a:spcAft>
            </a:pPr>
            <a:r>
              <a:rPr sz="2200" b="0" i="0">
                <a:solidFill>
                  <a:srgbClr val="3E5547"/>
                </a:solidFill>
                <a:latin typeface="Helvetica"/>
              </a:rPr>
              <a:t>The same survey in large print, ready to copy and hand out.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Program tools (free downloads)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865632"/>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Community Asset Inventory</a:t>
            </a:r>
            <a:r>
              <a:rPr sz="2600" b="1" i="0">
                <a:solidFill>
                  <a:srgbClr val="0E7C93"/>
                </a:solidFill>
                <a:latin typeface="Helvetica"/>
              </a:rPr>
              <a:t>  (XLSX)</a:t>
            </a:r>
          </a:p>
          <a:p>
            <a:pPr algn="l">
              <a:lnSpc>
                <a:spcPts val="2595"/>
              </a:lnSpc>
              <a:spcBef>
                <a:spcPts val="0"/>
              </a:spcBef>
              <a:spcAft>
                <a:spcPts val="0"/>
              </a:spcAft>
            </a:pPr>
            <a:r>
              <a:rPr sz="2200" b="0" i="0">
                <a:solidFill>
                  <a:srgbClr val="3E5547"/>
                </a:solidFill>
                <a:latin typeface="Helvetica"/>
              </a:rPr>
              <a:t>Sheets for places, people and programs, and funding, with example rows.</a:t>
            </a:r>
          </a:p>
        </p:txBody>
      </p:sp>
      <p:sp>
        <p:nvSpPr>
          <p:cNvPr id="8" name="Oval 7"/>
          <p:cNvSpPr/>
          <p:nvPr/>
        </p:nvSpPr>
        <p:spPr>
          <a:xfrm>
            <a:off x="768096" y="227660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164080"/>
            <a:ext cx="10253167" cy="1195323"/>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Digital Navigator Toolkit</a:t>
            </a:r>
            <a:r>
              <a:rPr sz="2600" b="1" i="0">
                <a:solidFill>
                  <a:srgbClr val="0E7C93"/>
                </a:solidFill>
                <a:latin typeface="Helvetica"/>
              </a:rPr>
              <a:t>  (XLSX)</a:t>
            </a:r>
          </a:p>
          <a:p>
            <a:pPr algn="l">
              <a:lnSpc>
                <a:spcPts val="2595"/>
              </a:lnSpc>
              <a:spcBef>
                <a:spcPts val="0"/>
              </a:spcBef>
              <a:spcAft>
                <a:spcPts val="0"/>
              </a:spcAft>
            </a:pPr>
            <a:r>
              <a:rPr sz="2200" b="0" i="0">
                <a:solidFill>
                  <a:srgbClr val="3E5547"/>
                </a:solidFill>
                <a:latin typeface="Helvetica"/>
              </a:rPr>
              <a:t>Intake, assessment, service, and follow-up log with client IDs and an automatic summary.</a:t>
            </a:r>
          </a:p>
        </p:txBody>
      </p:sp>
      <p:sp>
        <p:nvSpPr>
          <p:cNvPr id="10" name="Oval 9"/>
          <p:cNvSpPr/>
          <p:nvPr/>
        </p:nvSpPr>
        <p:spPr>
          <a:xfrm>
            <a:off x="768096" y="347192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359403"/>
            <a:ext cx="10253167" cy="865632"/>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Class Sign-in and Evaluation Forms (Word)</a:t>
            </a:r>
            <a:r>
              <a:rPr sz="2600" b="1" i="0">
                <a:solidFill>
                  <a:srgbClr val="0E7C93"/>
                </a:solidFill>
                <a:latin typeface="Helvetica"/>
              </a:rPr>
              <a:t>  (DOCX)</a:t>
            </a:r>
          </a:p>
          <a:p>
            <a:pPr algn="l">
              <a:lnSpc>
                <a:spcPts val="2595"/>
              </a:lnSpc>
              <a:spcBef>
                <a:spcPts val="0"/>
              </a:spcBef>
              <a:spcAft>
                <a:spcPts val="0"/>
              </a:spcAft>
            </a:pPr>
            <a:r>
              <a:rPr sz="2200" b="0" i="0">
                <a:solidFill>
                  <a:srgbClr val="3E5547"/>
                </a:solidFill>
                <a:latin typeface="Helvetica"/>
              </a:rPr>
              <a:t>A sign-in sheet and a one-page class evaluation for any Learning Center class.</a:t>
            </a:r>
          </a:p>
        </p:txBody>
      </p:sp>
      <p:sp>
        <p:nvSpPr>
          <p:cNvPr id="12" name="Oval 11"/>
          <p:cNvSpPr/>
          <p:nvPr/>
        </p:nvSpPr>
        <p:spPr>
          <a:xfrm>
            <a:off x="768096" y="4337557"/>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1298448" y="4225035"/>
            <a:ext cx="10253167" cy="865632"/>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Class Sign-in and Evaluation Forms (PDF)</a:t>
            </a:r>
            <a:r>
              <a:rPr sz="2600" b="1" i="0">
                <a:solidFill>
                  <a:srgbClr val="0E7C93"/>
                </a:solidFill>
                <a:latin typeface="Helvetica"/>
              </a:rPr>
              <a:t>  (PDF)</a:t>
            </a:r>
          </a:p>
          <a:p>
            <a:pPr algn="l">
              <a:lnSpc>
                <a:spcPts val="2595"/>
              </a:lnSpc>
              <a:spcBef>
                <a:spcPts val="0"/>
              </a:spcBef>
              <a:spcAft>
                <a:spcPts val="0"/>
              </a:spcAft>
            </a:pPr>
            <a:r>
              <a:rPr sz="2200" b="0" i="0">
                <a:solidFill>
                  <a:srgbClr val="3E5547"/>
                </a:solidFill>
                <a:latin typeface="Helvetica"/>
              </a:rPr>
              <a:t>The same forms, ready to print.</a:t>
            </a:r>
          </a:p>
        </p:txBody>
      </p:sp>
      <p:sp>
        <p:nvSpPr>
          <p:cNvPr id="14" name="TextBox 13"/>
          <p:cNvSpPr txBox="1"/>
          <p:nvPr/>
        </p:nvSpPr>
        <p:spPr>
          <a:xfrm>
            <a:off x="640080" y="5090667"/>
            <a:ext cx="10911535" cy="416051"/>
          </a:xfrm>
          <a:prstGeom prst="rect">
            <a:avLst/>
          </a:prstGeom>
          <a:noFill/>
        </p:spPr>
        <p:txBody>
          <a:bodyPr wrap="square" lIns="36576" rIns="36576" tIns="0" bIns="0" anchor="t">
            <a:noAutofit/>
          </a:bodyPr>
          <a:lstStyle/>
          <a:p>
            <a:pPr algn="l">
              <a:lnSpc>
                <a:spcPts val="2124"/>
              </a:lnSpc>
              <a:spcBef>
                <a:spcPts val="0"/>
              </a:spcBef>
              <a:spcAft>
                <a:spcPts val="0"/>
              </a:spcAft>
            </a:pPr>
            <a:r>
              <a:rPr sz="1800" b="0" i="1">
                <a:solidFill>
                  <a:srgbClr val="3E5547"/>
                </a:solidFill>
                <a:latin typeface="Helvetica"/>
              </a:rPr>
              <a:t>Download at www.numu.tech/learning-center/digital-equity.html</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FFFFFF"/>
                </a:solidFill>
                <a:latin typeface="Helvetica"/>
              </a:rPr>
              <a:t>Teaching this class: lesson plan (90 minutes, or five 20-minute workshops)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Before</a:t>
            </a:r>
          </a:p>
        </p:txBody>
      </p:sp>
      <p:sp>
        <p:nvSpPr>
          <p:cNvPr id="7" name="TextBox 6"/>
          <p:cNvSpPr txBox="1"/>
          <p:nvPr/>
        </p:nvSpPr>
        <p:spPr>
          <a:xfrm>
            <a:off x="1673304" y="1298448"/>
            <a:ext cx="9878310" cy="1135379"/>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Use the sign-in sheet from Program tools. Invite staff from the library, clinic, school, senior center, and planning, plus two or three community members with lived experience.</a:t>
            </a:r>
          </a:p>
        </p:txBody>
      </p:sp>
      <p:sp>
        <p:nvSpPr>
          <p:cNvPr id="8" name="TextBox 7"/>
          <p:cNvSpPr txBox="1"/>
          <p:nvPr/>
        </p:nvSpPr>
        <p:spPr>
          <a:xfrm>
            <a:off x="640080" y="2433827"/>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9" name="TextBox 8"/>
          <p:cNvSpPr txBox="1"/>
          <p:nvPr/>
        </p:nvSpPr>
        <p:spPr>
          <a:xfrm>
            <a:off x="1673304" y="2433827"/>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Open with the grandmother's story. Ask: what stories like this do you hear? Write them on sticky notes.</a:t>
            </a:r>
          </a:p>
        </p:txBody>
      </p:sp>
      <p:sp>
        <p:nvSpPr>
          <p:cNvPr id="10" name="TextBox 9"/>
          <p:cNvSpPr txBox="1"/>
          <p:nvPr/>
        </p:nvSpPr>
        <p:spPr>
          <a:xfrm>
            <a:off x="640080" y="3239515"/>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1" name="TextBox 10"/>
          <p:cNvSpPr txBox="1"/>
          <p:nvPr/>
        </p:nvSpPr>
        <p:spPr>
          <a:xfrm>
            <a:off x="1673304" y="3239515"/>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1: explore the fence picture. Sort the sticky notes onto the five posts. Which post is weakest here? Share two numbers from the data table.</a:t>
            </a:r>
          </a:p>
        </p:txBody>
      </p:sp>
      <p:sp>
        <p:nvSpPr>
          <p:cNvPr id="12" name="TextBox 11"/>
          <p:cNvSpPr txBox="1"/>
          <p:nvPr/>
        </p:nvSpPr>
        <p:spPr>
          <a:xfrm>
            <a:off x="640080" y="4045203"/>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13" name="TextBox 12"/>
          <p:cNvSpPr txBox="1"/>
          <p:nvPr/>
        </p:nvSpPr>
        <p:spPr>
          <a:xfrm>
            <a:off x="1673304" y="4045203"/>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2: the planning circle. Draft the wording for a Council resolution and list names for the core team. Look at the seven stars.</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2595"/>
              </a:lnSpc>
              <a:spcBef>
                <a:spcPts val="0"/>
              </a:spcBef>
              <a:spcAft>
                <a:spcPts val="0"/>
              </a:spcAft>
            </a:pPr>
            <a:r>
              <a:rPr sz="2200" b="1" i="0">
                <a:solidFill>
                  <a:srgbClr val="FFFFFF"/>
                </a:solidFill>
                <a:latin typeface="Helvetica"/>
              </a:rPr>
              <a:t>Teaching this class: lesson plan (90 minutes, or five 20-minute workshops)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3: the headgate picture and the CARE table. As a group, agree on three data rules. Read the survey's consent statement aloud and adjust it.</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4: the asset map. Do the activity on large paper: five assets and three barriers. Turn one barrier into a measurable objective.</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15 min</a:t>
            </a:r>
          </a:p>
        </p:txBody>
      </p:sp>
      <p:sp>
        <p:nvSpPr>
          <p:cNvPr id="11" name="TextBox 10"/>
          <p:cNvSpPr txBox="1"/>
          <p:nvPr/>
        </p:nvSpPr>
        <p:spPr>
          <a:xfrm>
            <a:off x="1673304" y="2909824"/>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Part 5: the navigator and funding pictures. Note the November 17, 2026 deadline. Decide who checks current notices.</a:t>
            </a:r>
          </a:p>
        </p:txBody>
      </p:sp>
      <p:sp>
        <p:nvSpPr>
          <p:cNvPr id="12" name="TextBox 11"/>
          <p:cNvSpPr txBox="1"/>
          <p:nvPr/>
        </p:nvSpPr>
        <p:spPr>
          <a:xfrm>
            <a:off x="640080" y="3715512"/>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3" name="TextBox 12"/>
          <p:cNvSpPr txBox="1"/>
          <p:nvPr/>
        </p:nvSpPr>
        <p:spPr>
          <a:xfrm>
            <a:off x="1673304" y="3715512"/>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Quiz with a show of hands, the three Remember cards, and next steps: who does what by when. Hand out the class evaluation.</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slides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copies of the Community Digital Needs Survey and the Class Sign-in and Evaluation Forms</a:t>
            </a:r>
          </a:p>
        </p:txBody>
      </p:sp>
      <p:sp>
        <p:nvSpPr>
          <p:cNvPr id="13" name="Oval 12"/>
          <p:cNvSpPr/>
          <p:nvPr/>
        </p:nvSpPr>
        <p:spPr>
          <a:xfrm>
            <a:off x="768096" y="364464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562096"/>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Large paper, markers, and sticky notes for the activity</a:t>
            </a:r>
          </a:p>
        </p:txBody>
      </p:sp>
      <p:sp>
        <p:nvSpPr>
          <p:cNvPr id="15" name="Oval 14"/>
          <p:cNvSpPr/>
          <p:nvPr/>
        </p:nvSpPr>
        <p:spPr>
          <a:xfrm>
            <a:off x="768096" y="412064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298448" y="403809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A printed map of your community for the asset map</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Oval 5"/>
          <p:cNvSpPr/>
          <p:nvPr/>
        </p:nvSpPr>
        <p:spPr>
          <a:xfrm>
            <a:off x="768096" y="1380997"/>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a copy of your Nation's data or research code, if you have one</a:t>
            </a:r>
          </a:p>
        </p:txBody>
      </p:sp>
      <p:sp>
        <p:nvSpPr>
          <p:cNvPr id="8" name="TextBox 7"/>
          <p:cNvSpPr txBox="1"/>
          <p:nvPr/>
        </p:nvSpPr>
        <p:spPr>
          <a:xfrm>
            <a:off x="640080" y="1774444"/>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Which of the five posts is weakest in our community, and how do we know?</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Who should own and hold our survey answers, and who should never see them?</a:t>
            </a:r>
          </a:p>
        </p:txBody>
      </p:sp>
      <p:sp>
        <p:nvSpPr>
          <p:cNvPr id="13" name="Oval 12"/>
          <p:cNvSpPr/>
          <p:nvPr/>
        </p:nvSpPr>
        <p:spPr>
          <a:xfrm>
            <a:off x="768096" y="364464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562096"/>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Whose voices are missing from our planning so far, and how will we reach them?</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Benton Institute for Broadband &amp; Society. (2026a, July 16). </a:t>
            </a:r>
            <a:r>
              <a:rPr sz="1200" b="0" i="1">
                <a:solidFill>
                  <a:srgbClr val="14233A"/>
                </a:solidFill>
                <a:latin typeface="Helvetica"/>
              </a:rPr>
              <a:t>Court rules the Digital Equity Act's race provision unconstitutional, but severable</a:t>
            </a:r>
            <a:r>
              <a:rPr sz="1200" b="0" i="0">
                <a:solidFill>
                  <a:srgbClr val="14233A"/>
                </a:solidFill>
                <a:latin typeface="Helvetica"/>
              </a:rPr>
              <a:t>. https://www.benton.org/blog/court-rules-digital-equity-acts-race-provision-unconstitutional-severable</a:t>
            </a:r>
          </a:p>
          <a:p>
            <a:pPr algn="l" marL="457200" indent="-457200">
              <a:lnSpc>
                <a:spcPts val="1416"/>
              </a:lnSpc>
              <a:spcBef>
                <a:spcPts val="0"/>
              </a:spcBef>
              <a:spcAft>
                <a:spcPts val="500"/>
              </a:spcAft>
            </a:pPr>
            <a:r>
              <a:rPr sz="1200" b="0" i="0">
                <a:solidFill>
                  <a:srgbClr val="14233A"/>
                </a:solidFill>
                <a:latin typeface="Helvetica"/>
              </a:rPr>
              <a:t>Benton Institute for Broadband &amp; Society. (2026b, August 19). </a:t>
            </a:r>
            <a:r>
              <a:rPr sz="1200" b="0" i="1">
                <a:solidFill>
                  <a:srgbClr val="14233A"/>
                </a:solidFill>
                <a:latin typeface="Helvetica"/>
              </a:rPr>
              <a:t>NDIA and government offer joint status report in Digital Equity Act case</a:t>
            </a:r>
            <a:r>
              <a:rPr sz="1200" b="0" i="0">
                <a:solidFill>
                  <a:srgbClr val="14233A"/>
                </a:solidFill>
                <a:latin typeface="Helvetica"/>
              </a:rPr>
              <a:t>. https://www.benton.org/blog/ndia-and-government-offer-joint-status-report-digital-equity-act-case</a:t>
            </a:r>
          </a:p>
          <a:p>
            <a:pPr algn="l" marL="457200" indent="-457200">
              <a:lnSpc>
                <a:spcPts val="1416"/>
              </a:lnSpc>
              <a:spcBef>
                <a:spcPts val="0"/>
              </a:spcBef>
              <a:spcAft>
                <a:spcPts val="500"/>
              </a:spcAft>
            </a:pPr>
            <a:r>
              <a:rPr sz="1200" b="0" i="0">
                <a:solidFill>
                  <a:srgbClr val="14233A"/>
                </a:solidFill>
                <a:latin typeface="Helvetica"/>
              </a:rPr>
              <a:t>Benton Institute for Broadband &amp; Society. (2026c, June 25). </a:t>
            </a:r>
            <a:r>
              <a:rPr sz="1200" b="0" i="1">
                <a:solidFill>
                  <a:srgbClr val="14233A"/>
                </a:solidFill>
                <a:latin typeface="Helvetica"/>
              </a:rPr>
              <a:t>NTIA opens Native Entities Grant Program competition</a:t>
            </a:r>
            <a:r>
              <a:rPr sz="1200" b="0" i="0">
                <a:solidFill>
                  <a:srgbClr val="14233A"/>
                </a:solidFill>
                <a:latin typeface="Helvetica"/>
              </a:rPr>
              <a:t>. https://www.benton.org/blog/ntia-opens-native-entities-grant-program-competition</a:t>
            </a:r>
          </a:p>
          <a:p>
            <a:pPr algn="l" marL="457200" indent="-457200">
              <a:lnSpc>
                <a:spcPts val="1416"/>
              </a:lnSpc>
              <a:spcBef>
                <a:spcPts val="0"/>
              </a:spcBef>
              <a:spcAft>
                <a:spcPts val="500"/>
              </a:spcAft>
            </a:pPr>
            <a:r>
              <a:rPr sz="1200" b="0" i="0">
                <a:solidFill>
                  <a:srgbClr val="14233A"/>
                </a:solidFill>
                <a:latin typeface="Helvetica"/>
              </a:rPr>
              <a:t>Carroll, S. R., Garba, I., Figueroa-Rodríguez, O. L., Holbrook, J., Lovett, R., Materechera, S., Parsons, M., Raseroka, K., Rodriguez-Lonebear, D., Rowe, R., Sara, R., Walker, J. D., Anderson, J., &amp; Hudson, M. (2020). The CARE principles for Indigenous data governance. </a:t>
            </a:r>
            <a:r>
              <a:rPr sz="1200" b="0" i="1">
                <a:solidFill>
                  <a:srgbClr val="14233A"/>
                </a:solidFill>
                <a:latin typeface="Helvetica"/>
              </a:rPr>
              <a:t>Data Science Journal, 19</a:t>
            </a:r>
            <a:r>
              <a:rPr sz="1200" b="0" i="0">
                <a:solidFill>
                  <a:srgbClr val="14233A"/>
                </a:solidFill>
                <a:latin typeface="Helvetica"/>
              </a:rPr>
              <a:t>(1), Article 43. https://doi.org/10.5334/dsj-2020-043</a:t>
            </a:r>
          </a:p>
          <a:p>
            <a:pPr algn="l" marL="457200" indent="-457200">
              <a:lnSpc>
                <a:spcPts val="1416"/>
              </a:lnSpc>
              <a:spcBef>
                <a:spcPts val="0"/>
              </a:spcBef>
              <a:spcAft>
                <a:spcPts val="500"/>
              </a:spcAft>
            </a:pPr>
            <a:r>
              <a:rPr sz="1200" b="0" i="0">
                <a:solidFill>
                  <a:srgbClr val="14233A"/>
                </a:solidFill>
                <a:latin typeface="Helvetica"/>
              </a:rPr>
              <a:t>Federal Communications Commission. (n.d.). </a:t>
            </a:r>
            <a:r>
              <a:rPr sz="1200" b="0" i="1">
                <a:solidFill>
                  <a:srgbClr val="14233A"/>
                </a:solidFill>
                <a:latin typeface="Helvetica"/>
              </a:rPr>
              <a:t>Lifeline support for affordable communications</a:t>
            </a:r>
            <a:r>
              <a:rPr sz="1200" b="0" i="0">
                <a:solidFill>
                  <a:srgbClr val="14233A"/>
                </a:solidFill>
                <a:latin typeface="Helvetica"/>
              </a:rPr>
              <a:t>. https://www.fcc.gov/lifeline-consumer</a:t>
            </a:r>
          </a:p>
          <a:p>
            <a:pPr algn="l" marL="457200" indent="-457200">
              <a:lnSpc>
                <a:spcPts val="1416"/>
              </a:lnSpc>
              <a:spcBef>
                <a:spcPts val="0"/>
              </a:spcBef>
              <a:spcAft>
                <a:spcPts val="500"/>
              </a:spcAft>
            </a:pPr>
            <a:r>
              <a:rPr sz="1200" b="0" i="0">
                <a:solidFill>
                  <a:srgbClr val="14233A"/>
                </a:solidFill>
                <a:latin typeface="Helvetica"/>
              </a:rPr>
              <a:t>Federal Communications Commission. (2024, May 31). </a:t>
            </a:r>
            <a:r>
              <a:rPr sz="1200" b="0" i="1">
                <a:solidFill>
                  <a:srgbClr val="14233A"/>
                </a:solidFill>
                <a:latin typeface="Helvetica"/>
              </a:rPr>
              <a:t>FCC brings Affordable Connectivity Program to a close</a:t>
            </a:r>
            <a:r>
              <a:rPr sz="1200" b="0" i="0">
                <a:solidFill>
                  <a:srgbClr val="14233A"/>
                </a:solidFill>
                <a:latin typeface="Helvetica"/>
              </a:rPr>
              <a:t> [Press release]. https://docs.fcc.gov/public/attachments/DOC-402930A1.pdf</a:t>
            </a:r>
          </a:p>
          <a:p>
            <a:pPr algn="l" marL="457200" indent="-457200">
              <a:lnSpc>
                <a:spcPts val="1416"/>
              </a:lnSpc>
              <a:spcBef>
                <a:spcPts val="0"/>
              </a:spcBef>
              <a:spcAft>
                <a:spcPts val="500"/>
              </a:spcAft>
            </a:pPr>
            <a:r>
              <a:rPr sz="1200" b="0" i="0">
                <a:solidFill>
                  <a:srgbClr val="14233A"/>
                </a:solidFill>
                <a:latin typeface="Helvetica"/>
              </a:rPr>
              <a:t>Howard, B., &amp; Morris, T. (2019). </a:t>
            </a:r>
            <a:r>
              <a:rPr sz="1200" b="0" i="1">
                <a:solidFill>
                  <a:srgbClr val="14233A"/>
                </a:solidFill>
                <a:latin typeface="Helvetica"/>
              </a:rPr>
              <a:t>Tribal technology assessment: The state of internet service on tribal lands</a:t>
            </a:r>
            <a:r>
              <a:rPr sz="1200" b="0" i="0">
                <a:solidFill>
                  <a:srgbClr val="14233A"/>
                </a:solidFill>
                <a:latin typeface="Helvetica"/>
              </a:rPr>
              <a:t>. American Indian Policy Institute, Arizona State University. https://tnpi.asu.edu/tribal-technology-assessment-state-internet-service-tribal-lands</a:t>
            </a:r>
          </a:p>
          <a:p>
            <a:pPr algn="l" marL="457200" indent="-457200">
              <a:lnSpc>
                <a:spcPts val="1416"/>
              </a:lnSpc>
              <a:spcBef>
                <a:spcPts val="0"/>
              </a:spcBef>
              <a:spcAft>
                <a:spcPts val="500"/>
              </a:spcAft>
            </a:pPr>
            <a:r>
              <a:rPr sz="1200" b="0" i="0">
                <a:solidFill>
                  <a:srgbClr val="14233A"/>
                </a:solidFill>
                <a:latin typeface="Helvetica"/>
              </a:rPr>
              <a:t>Mejía, D. (2024, June 18). </a:t>
            </a:r>
            <a:r>
              <a:rPr sz="1200" b="0" i="1">
                <a:solidFill>
                  <a:srgbClr val="14233A"/>
                </a:solidFill>
                <a:latin typeface="Helvetica"/>
              </a:rPr>
              <a:t>American Indian and Alaska Natives in tribal areas have among lowest rates of high-speed internet access</a:t>
            </a:r>
            <a:r>
              <a:rPr sz="1200" b="0" i="0">
                <a:solidFill>
                  <a:srgbClr val="14233A"/>
                </a:solidFill>
                <a:latin typeface="Helvetica"/>
              </a:rPr>
              <a:t>. U.S. Census Bureau. https://www.census.gov/library/stories/2024/06/broadband-access-tribal-areas.html</a:t>
            </a:r>
          </a:p>
          <a:p>
            <a:pPr algn="l" marL="457200" indent="-457200">
              <a:lnSpc>
                <a:spcPts val="1416"/>
              </a:lnSpc>
              <a:spcBef>
                <a:spcPts val="0"/>
              </a:spcBef>
              <a:spcAft>
                <a:spcPts val="500"/>
              </a:spcAft>
            </a:pPr>
            <a:r>
              <a:rPr sz="1200" b="0" i="0">
                <a:solidFill>
                  <a:srgbClr val="14233A"/>
                </a:solidFill>
                <a:latin typeface="Helvetica"/>
              </a:rPr>
              <a:t>National Digital Inclusion Alliance. (n.d.-a). </a:t>
            </a:r>
            <a:r>
              <a:rPr sz="1200" b="0" i="1">
                <a:solidFill>
                  <a:srgbClr val="14233A"/>
                </a:solidFill>
                <a:latin typeface="Helvetica"/>
              </a:rPr>
              <a:t>Asset mapping</a:t>
            </a:r>
            <a:r>
              <a:rPr sz="1200" b="0" i="0">
                <a:solidFill>
                  <a:srgbClr val="14233A"/>
                </a:solidFill>
                <a:latin typeface="Helvetica"/>
              </a:rPr>
              <a:t>. https://www.digitalinclusion.org/asset-mapping/</a:t>
            </a:r>
          </a:p>
          <a:p>
            <a:pPr algn="l" marL="457200" indent="-457200">
              <a:lnSpc>
                <a:spcPts val="1416"/>
              </a:lnSpc>
              <a:spcBef>
                <a:spcPts val="0"/>
              </a:spcBef>
              <a:spcAft>
                <a:spcPts val="500"/>
              </a:spcAft>
            </a:pPr>
            <a:r>
              <a:rPr sz="1200" b="0" i="0">
                <a:solidFill>
                  <a:srgbClr val="14233A"/>
                </a:solidFill>
                <a:latin typeface="Helvetica"/>
              </a:rPr>
              <a:t>National Digital Inclusion Alliance. (n.d.-b). </a:t>
            </a:r>
            <a:r>
              <a:rPr sz="1200" b="0" i="1">
                <a:solidFill>
                  <a:srgbClr val="14233A"/>
                </a:solidFill>
                <a:latin typeface="Helvetica"/>
              </a:rPr>
              <a:t>Definitions</a:t>
            </a:r>
            <a:r>
              <a:rPr sz="1200" b="0" i="0">
                <a:solidFill>
                  <a:srgbClr val="14233A"/>
                </a:solidFill>
                <a:latin typeface="Helvetica"/>
              </a:rPr>
              <a:t>. https://www.digitalinclusion.org/definitions/</a:t>
            </a:r>
          </a:p>
          <a:p>
            <a:pPr algn="l" marL="457200" indent="-457200">
              <a:lnSpc>
                <a:spcPts val="1416"/>
              </a:lnSpc>
              <a:spcBef>
                <a:spcPts val="0"/>
              </a:spcBef>
              <a:spcAft>
                <a:spcPts val="500"/>
              </a:spcAft>
            </a:pPr>
            <a:r>
              <a:rPr sz="1200" b="0" i="0">
                <a:solidFill>
                  <a:srgbClr val="14233A"/>
                </a:solidFill>
                <a:latin typeface="Helvetica"/>
              </a:rPr>
              <a:t>National Digital Inclusion Alliance. (n.d.-c). </a:t>
            </a:r>
            <a:r>
              <a:rPr sz="1200" b="0" i="1">
                <a:solidFill>
                  <a:srgbClr val="14233A"/>
                </a:solidFill>
                <a:latin typeface="Helvetica"/>
              </a:rPr>
              <a:t>Seven Star Communities</a:t>
            </a:r>
            <a:r>
              <a:rPr sz="1200" b="0" i="0">
                <a:solidFill>
                  <a:srgbClr val="14233A"/>
                </a:solidFill>
                <a:latin typeface="Helvetica"/>
              </a:rPr>
              <a:t>. https://www.digitalinclusion.org/seven-star-communities/</a:t>
            </a:r>
          </a:p>
          <a:p>
            <a:pPr algn="l" marL="457200" indent="-457200">
              <a:lnSpc>
                <a:spcPts val="1416"/>
              </a:lnSpc>
              <a:spcBef>
                <a:spcPts val="0"/>
              </a:spcBef>
              <a:spcAft>
                <a:spcPts val="500"/>
              </a:spcAft>
            </a:pPr>
            <a:r>
              <a:rPr sz="1200" b="0" i="0">
                <a:solidFill>
                  <a:srgbClr val="14233A"/>
                </a:solidFill>
                <a:latin typeface="Helvetica"/>
              </a:rPr>
              <a:t>National Digital Inclusion Alliance. (2022). </a:t>
            </a:r>
            <a:r>
              <a:rPr sz="1200" b="0" i="1">
                <a:solidFill>
                  <a:srgbClr val="14233A"/>
                </a:solidFill>
                <a:latin typeface="Helvetica"/>
              </a:rPr>
              <a:t>State digital equity plan toolkit</a:t>
            </a:r>
            <a:r>
              <a:rPr sz="1200" b="0" i="0">
                <a:solidFill>
                  <a:srgbClr val="14233A"/>
                </a:solidFill>
                <a:latin typeface="Helvetica"/>
              </a:rPr>
              <a:t>. https://www.digitalinclusion.org/wp-content/uploads/2025/11/State-Digital-Equity-Plan-Toolkit_FNL.pdf</a:t>
            </a:r>
          </a:p>
          <a:p>
            <a:pPr algn="l" marL="457200" indent="-457200">
              <a:lnSpc>
                <a:spcPts val="1416"/>
              </a:lnSpc>
              <a:spcBef>
                <a:spcPts val="0"/>
              </a:spcBef>
              <a:spcAft>
                <a:spcPts val="500"/>
              </a:spcAft>
            </a:pPr>
            <a:r>
              <a:rPr sz="1200" b="0" i="0">
                <a:solidFill>
                  <a:srgbClr val="14233A"/>
                </a:solidFill>
                <a:latin typeface="Helvetica"/>
              </a:rPr>
              <a:t>National Digital Inclusion Alliance. (2024). </a:t>
            </a:r>
            <a:r>
              <a:rPr sz="1200" b="0" i="1">
                <a:solidFill>
                  <a:srgbClr val="14233A"/>
                </a:solidFill>
                <a:latin typeface="Helvetica"/>
              </a:rPr>
              <a:t>Digital inclusion coalition guidebook</a:t>
            </a:r>
            <a:r>
              <a:rPr sz="1200" b="0" i="0">
                <a:solidFill>
                  <a:srgbClr val="14233A"/>
                </a:solidFill>
                <a:latin typeface="Helvetica"/>
              </a:rPr>
              <a:t>. https://www.digitalinclusion.org/resource/digital-inclusion-coalition-guidebook/</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National Digital Inclusion Alliance. (2025). </a:t>
            </a:r>
            <a:r>
              <a:rPr sz="1200" b="0" i="1">
                <a:solidFill>
                  <a:srgbClr val="14233A"/>
                </a:solidFill>
                <a:latin typeface="Helvetica"/>
              </a:rPr>
              <a:t>2025 digital navigator program toolkit</a:t>
            </a:r>
            <a:r>
              <a:rPr sz="1200" b="0" i="0">
                <a:solidFill>
                  <a:srgbClr val="14233A"/>
                </a:solidFill>
                <a:latin typeface="Helvetica"/>
              </a:rPr>
              <a:t>. https://www.digitalinclusion.org/wp-content/uploads/2025/05/2025-Digital-Navigator-Program-Toolkit.pdf</a:t>
            </a:r>
          </a:p>
          <a:p>
            <a:pPr algn="l" marL="457200" indent="-457200">
              <a:lnSpc>
                <a:spcPts val="1416"/>
              </a:lnSpc>
              <a:spcBef>
                <a:spcPts val="0"/>
              </a:spcBef>
              <a:spcAft>
                <a:spcPts val="500"/>
              </a:spcAft>
            </a:pPr>
            <a:r>
              <a:rPr sz="1200" b="0" i="0">
                <a:solidFill>
                  <a:srgbClr val="14233A"/>
                </a:solidFill>
                <a:latin typeface="Helvetica"/>
              </a:rPr>
              <a:t>National Telecommunications and Information Administration. (2024). </a:t>
            </a:r>
            <a:r>
              <a:rPr sz="1200" b="0" i="1">
                <a:solidFill>
                  <a:srgbClr val="14233A"/>
                </a:solidFill>
                <a:latin typeface="Helvetica"/>
              </a:rPr>
              <a:t>New NTIA data show 13 million more internet users in the U.S. in 2023 than 2021</a:t>
            </a:r>
            <a:r>
              <a:rPr sz="1200" b="0" i="0">
                <a:solidFill>
                  <a:srgbClr val="14233A"/>
                </a:solidFill>
                <a:latin typeface="Helvetica"/>
              </a:rPr>
              <a:t>. https://www.ntia.gov/blog/2024/new-ntia-data-show-13-million-more-internet-users-us-2023-2021</a:t>
            </a:r>
          </a:p>
          <a:p>
            <a:pPr algn="l" marL="457200" indent="-457200">
              <a:lnSpc>
                <a:spcPts val="1416"/>
              </a:lnSpc>
              <a:spcBef>
                <a:spcPts val="0"/>
              </a:spcBef>
              <a:spcAft>
                <a:spcPts val="500"/>
              </a:spcAft>
            </a:pPr>
            <a:r>
              <a:rPr sz="1200" b="0" i="0">
                <a:solidFill>
                  <a:srgbClr val="14233A"/>
                </a:solidFill>
                <a:latin typeface="Helvetica"/>
              </a:rPr>
              <a:t>National Telecommunications and Information Administration. (2025, November 12). </a:t>
            </a:r>
            <a:r>
              <a:rPr sz="1200" b="0" i="1">
                <a:solidFill>
                  <a:srgbClr val="14233A"/>
                </a:solidFill>
                <a:latin typeface="Helvetica"/>
              </a:rPr>
              <a:t>NTIA announces Tribal Broadband Connectivity Program reforms</a:t>
            </a:r>
            <a:r>
              <a:rPr sz="1200" b="0" i="0">
                <a:solidFill>
                  <a:srgbClr val="14233A"/>
                </a:solidFill>
                <a:latin typeface="Helvetica"/>
              </a:rPr>
              <a:t> [Press release]. https://www.ntia.gov/press-release/2025/ntia-announces-tribal-broadband-program-reforms-maximize-tribal-connectivity-and-reduce-red-tape</a:t>
            </a:r>
          </a:p>
          <a:p>
            <a:pPr algn="l" marL="457200" indent="-457200">
              <a:lnSpc>
                <a:spcPts val="1416"/>
              </a:lnSpc>
              <a:spcBef>
                <a:spcPts val="0"/>
              </a:spcBef>
              <a:spcAft>
                <a:spcPts val="500"/>
              </a:spcAft>
            </a:pPr>
            <a:r>
              <a:rPr sz="1200" b="0" i="0">
                <a:solidFill>
                  <a:srgbClr val="14233A"/>
                </a:solidFill>
                <a:latin typeface="Helvetica"/>
              </a:rPr>
              <a:t>National Telecommunications and Information Administration. (2026, June 17). </a:t>
            </a:r>
            <a:r>
              <a:rPr sz="1200" b="0" i="1">
                <a:solidFill>
                  <a:srgbClr val="14233A"/>
                </a:solidFill>
                <a:latin typeface="Helvetica"/>
              </a:rPr>
              <a:t>NTIA announces two new funding opportunities to expand broadband connectivity on tribal lands</a:t>
            </a:r>
            <a:r>
              <a:rPr sz="1200" b="0" i="0">
                <a:solidFill>
                  <a:srgbClr val="14233A"/>
                </a:solidFill>
                <a:latin typeface="Helvetica"/>
              </a:rPr>
              <a:t> [Press release]. https://ntia.gov/press-release/2026/ntia-announces-two-new-funding-opportunities-expand-broadband-connectivity-tribal-lands</a:t>
            </a:r>
          </a:p>
          <a:p>
            <a:pPr algn="l" marL="457200" indent="-457200">
              <a:lnSpc>
                <a:spcPts val="1416"/>
              </a:lnSpc>
              <a:spcBef>
                <a:spcPts val="0"/>
              </a:spcBef>
              <a:spcAft>
                <a:spcPts val="500"/>
              </a:spcAft>
            </a:pPr>
            <a:r>
              <a:rPr sz="1200" b="0" i="0">
                <a:solidFill>
                  <a:srgbClr val="14233A"/>
                </a:solidFill>
                <a:latin typeface="Helvetica"/>
              </a:rPr>
              <a:t>Pechtol, C. L. (2025). </a:t>
            </a:r>
            <a:r>
              <a:rPr sz="1200" b="0" i="1">
                <a:solidFill>
                  <a:srgbClr val="14233A"/>
                </a:solidFill>
                <a:latin typeface="Helvetica"/>
              </a:rPr>
              <a:t>Tribal broadband deployment: Federal funding and considerations for Congress</a:t>
            </a:r>
            <a:r>
              <a:rPr sz="1200" b="0" i="0">
                <a:solidFill>
                  <a:srgbClr val="14233A"/>
                </a:solidFill>
                <a:latin typeface="Helvetica"/>
              </a:rPr>
              <a:t> (CRS Report No. R48563). Congressional Research Service. https://www.congress.gov/crs_external_products/R/PDF/R48563/R48563.2.pdf</a:t>
            </a:r>
          </a:p>
          <a:p>
            <a:pPr algn="l" marL="457200" indent="-457200">
              <a:lnSpc>
                <a:spcPts val="1416"/>
              </a:lnSpc>
              <a:spcBef>
                <a:spcPts val="0"/>
              </a:spcBef>
              <a:spcAft>
                <a:spcPts val="500"/>
              </a:spcAft>
            </a:pPr>
            <a:r>
              <a:rPr sz="1200" b="0" i="0">
                <a:solidFill>
                  <a:srgbClr val="14233A"/>
                </a:solidFill>
                <a:latin typeface="Helvetica"/>
              </a:rPr>
              <a:t>State Digital Equity Plans, 47 U.S.C. § 1723 (2021). https://www.law.cornell.edu/uscode/text/47/1723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Digital Equity Planning Guide</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