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media1.mp3" ContentType="audio/mpeg"/>
  <Override PartName="/ppt/media/media2.mp3" ContentType="audio/mpeg"/>
  <Override PartName="/ppt/media/media3.mp3" ContentType="audio/mpeg"/>
  <Override PartName="/ppt/media/media4.mp3" ContentType="audio/mpeg"/>
  <Override PartName="/ppt/media/media5.mp3" ContentType="audio/mpeg"/>
  <Override PartName="/ppt/media/media6.mp3" ContentType="audio/mpeg"/>
  <Override PartName="/ppt/media/media7.mp3" ContentType="audio/mpeg"/>
  <Override PartName="/ppt/media/media8.mp3" ContentType="audio/m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(two 60-minute staff sessions)</a:t>
            </a:r>
          </a:p>
          <a:p/>
          <a:p>
            <a:r>
              <a:t>Lesson plan:</a:t>
            </a:r>
          </a:p>
          <a:p>
            <a:r>
              <a:t>- Session 1: The National Broadband Map, the BDC, and Tribal Data Issues. Goal: every staff member can find and judge a location.</a:t>
            </a:r>
          </a:p>
          <a:p>
            <a:r>
              <a:t>- 15 min: The National Broadband Map: have each pair find the tribal office on the map.</a:t>
            </a:r>
          </a:p>
          <a:p>
            <a:r>
              <a:t>- 10 min: The Broadband Data Collection (BDC): what counts as a location. Write down the office's Location ID.</a:t>
            </a:r>
          </a:p>
          <a:p>
            <a:r>
              <a:t>- 15 min: Tribal Data Issues: explore the mistakes picture. Each pair checks three homes they know and marks any mistakes.</a:t>
            </a:r>
          </a:p>
          <a:p>
            <a:r>
              <a:t>- Session 2: Challenging the Map and Keeping It Right. Goal: staff can file a challenge and the team has a plan.</a:t>
            </a:r>
          </a:p>
          <a:p>
            <a:r>
              <a:t>- 20 min: Challenging the Map: walk through an individual location challenge on screen, stopping before you submit. Review the bulk steps.</a:t>
            </a:r>
          </a:p>
          <a:p>
            <a:r>
              <a:t>- 15 min: Keeping It Right: fill in the tracker's Calendar sheet for the next twelve months with names next to each date.</a:t>
            </a:r>
          </a:p>
          <a:p>
            <a:r>
              <a:t>- 10 min: Practice and quiz together, then assign owners for the household check.</a:t>
            </a:r>
          </a:p>
          <a:p/>
          <a:p>
            <a:r>
              <a:t>What you need:</a:t>
            </a:r>
          </a:p>
          <a:p>
            <a:r>
              <a:t>- Projector or large TV, and a laptop with internet</a:t>
            </a:r>
          </a:p>
          <a:p>
            <a:r>
              <a:t>- One laptop per two staff members, with broadbandmap.fcc.gov open</a:t>
            </a:r>
          </a:p>
          <a:p>
            <a:r>
              <a:t>- Printed Household Map Check Worksheets, five per person</a:t>
            </a:r>
          </a:p>
          <a:p>
            <a:r>
              <a:t>- The Map Challenge Tracker open on a shared computer</a:t>
            </a:r>
          </a:p>
          <a:p>
            <a:r>
              <a:t>- Your Tribe's address or housing list, and GIS layers if you have them</a:t>
            </a:r>
          </a:p>
          <a:p>
            <a:r>
              <a:t>- A phone with the FCC Mobile Speed Test app installed</a:t>
            </a:r>
          </a:p>
          <a:p/>
          <a:p>
            <a:r>
              <a:t>Talk about it:</a:t>
            </a:r>
          </a:p>
          <a:p>
            <a:r>
              <a:t>- Which homes in our community are most likely to be missing or misplaced on the map, and why?</a:t>
            </a:r>
          </a:p>
          <a:p>
            <a:r>
              <a:t>- Who should hold the information we collect door to door, and what will we share with the FCC?</a:t>
            </a:r>
          </a:p>
          <a:p>
            <a:r>
              <a:t>- What would we need from Council, and from partners, to file a bulk challenge this year?</a:t>
            </a:r>
          </a:p>
          <a:p/>
          <a:p>
            <a:r>
              <a:t>The picture slides have every numbered detail in their speaker notes.</a:t>
            </a:r>
          </a:p>
          <a:p/>
          <a:p>
            <a:r>
              <a:t>STORY: Picture the tribal housing office on a Monday morning. A grant application is due, and it asks how many homes have no internet. Someone pulls up the FCC (Federal Communications Commission) map. A dot sits on the Smiths' storage shed instead of their house. Three new homes past the cattle guard have no dot at all. A company says fast internet is available on a road where everyone knows there is no line. Funding programs start from this map, so every mistake matters. The good news: Tribes can check the map and file challenges to fix it. This guide shows your staff how, step by step.</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Picture the tribal housing office on a Monday morning. A grant application is due, and it asks how many homes have no internet. Someone pulls up the FCC (Federal Communications Commission) map. A dot sits on the Smiths' storage shed instead of their house. Three new homes past the cattle guard have no dot at all. A company says fast internet is available on a road where everyone knows there is no line. Funding programs start from this map, so every mistake matters. The good news: Tribes can check the map and file challenges to fix it. This guide shows your staff how, step by step.</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the National Broadband Map Is Built</a:t>
            </a:r>
          </a:p>
          <a:p/>
          <a:p>
            <a:r>
              <a:t>What the picture shows: Three panels joined by arrows. The Fabric shows homes and an apartment building from above, each with a blue location dot and one ID tag. Providers report fixed service for each location ID twice a year, and a cell tower shows modeled coverage. The FCC map on the web has Fixed and Mobile tabs. A dashed arrow loops back: you check the map and file challenges.</a:t>
            </a:r>
          </a:p>
          <a:p/>
          <a:p>
            <a:r>
              <a:t>1. The Fabric: a dot on every location. The Fabric is a dataset of every place in the United States where home or business internet is, or could be, installed. CostQuest Associates builds it for the FCC (Federal Communications Commission). Each place is a dot with its own Location ID number.</a:t>
            </a:r>
          </a:p>
          <a:p>
            <a:r>
              <a:t>2. Fixed providers report every dot. Internet providers file twice a year: by March 1 for service as of December 31, and by September 1 for service as of June 30. A fixed provider says, location by location, which dots it serves or could serve. A Tribe that runs its own internet network must file too.</a:t>
            </a:r>
          </a:p>
          <a:p>
            <a:r>
              <a:t>3. Mobile coverage is a computer model. Cell companies do not check every road. They use computer models (called propagation models) to predict where 3G, 4G LTE (Long-Term Evolution), and 5G signals reach outdoors. The map does not show service inside buildings.</a:t>
            </a:r>
          </a:p>
          <a:p>
            <a:r>
              <a:t>4. The FCC publishes the map. The FCC puts it all together at broadbandmap.fcc.gov. The map opens on the Fixed tab, and mobile coverage is on its own Mobile tab. Tools on the site can show a Tribal area and compare it to non-Tribal areas.</a:t>
            </a:r>
          </a:p>
          <a:p>
            <a:r>
              <a:t>5. You check it and challenge it. The law that created this map, the Broadband DATA Act (Broadband Deployment Accuracy and Technological Availability Act), lets the public challenge it. Tribal governments, residents, and others can file when a dot or a provider's claim is wrong.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Open the map. Go to broadbandmap.fcc.gov. It opens on the Fixed tab.</a:t>
            </a:r>
          </a:p>
          <a:p>
            <a:r>
              <a:t>2. Open Area Summary. Use the Area Summary tool and choose "Tribal area" as the type of area. Pick your reservation or tribal land.</a:t>
            </a:r>
          </a:p>
          <a:p>
            <a:r>
              <a:t>3. Compare. Use the Area Comparison tool to compare Tribal and non-Tribal areas, for example tribal land and the county around it.</a:t>
            </a:r>
          </a:p>
          <a:p>
            <a:r>
              <a:t>4. Save what you see. Take dated screenshots. The map now keeps only the four most recent data versions, about two years, so your own copies are your history.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Counts as a Location (BSL)?</a:t>
            </a:r>
          </a:p>
          <a:p/>
          <a:p>
            <a:r>
              <a:t>What the picture shows: A row of buildings on the high desert. A home, an apartment building, and a store each have one blue location dot and a green check. A shed, a barn, and an empty lot have red X marks. A tag shows what the FCC keeps for each location: an ID number, a map point, an address if one exists, units, and land use.</a:t>
            </a:r>
          </a:p>
          <a:p/>
          <a:p>
            <a:r>
              <a:t>1. A home counts. A BSL (broadband serviceable location) is a home or business where home-style internet service is, or can be, installed. On the map, each one is a single dot placed inside the building.</a:t>
            </a:r>
          </a:p>
          <a:p>
            <a:r>
              <a:t>2. Every location has an ID tag. Each BSL has a unique FCC (Federal Communications Commission) Location ID, a map point, an address if one exists, a count of units, and a land-use type. IDs stay the same within one version of the Fabric but can change in the next version, so always write down the version with the ID.</a:t>
            </a:r>
          </a:p>
          <a:p>
            <a:r>
              <a:t>3. An apartment building is usually one dot. An apartment building is usually one BSL with a unit count, not one dot per apartment. A building with 8 homes may show one dot and the number 8.</a:t>
            </a:r>
          </a:p>
          <a:p>
            <a:r>
              <a:t>4. A business counts. Businesses that could buy everyday internet service count as BSLs too. Most community anchor institutions, such as schools and libraries, are not BSLs.</a:t>
            </a:r>
          </a:p>
          <a:p>
            <a:r>
              <a:t>5. Sheds, garages, and barns do not count. Garages, sheds, and barns are not BSLs. If the map puts the dot on your shed instead of the house, that is a mistake you can fix.</a:t>
            </a:r>
          </a:p>
          <a:p>
            <a:r>
              <a:t>6. Empty lots do not count. An empty lot is not a BSL, and neither is a home that cannot be lived in. A new home counts once it is built. Do not ask the FCC to add a lot where nobody lives yet.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Common Map Mistakes on Tribal Lands</a:t>
            </a:r>
          </a:p>
          <a:p/>
          <a:p>
            <a:r>
              <a:t>What the picture shows: A view from above of a rural tribal housing area with a highway and dirt roads. Numbered mistakes: a home with no street address, a location dot on a shed, a home with no dot, a dot on a dirt road, a provider claiming fiber where there is no line, and a shaded 5G coverage area where a phone shows no bars. A key on the right explains the symbols.</a:t>
            </a:r>
          </a:p>
          <a:p/>
          <a:p>
            <a:r>
              <a:t>1. A home with no street address. Many homes on tribal lands have no street address, and some roads have no names. The map can miss these homes or place them badly. The Native Nations Communications Task Force told the FCC (Federal Communications Commission) that maps should be based on actual reports from Tribes.</a:t>
            </a:r>
          </a:p>
          <a:p>
            <a:r>
              <a:t>2. The dot is on the shed. Here the dot sits on a shed, not the house. Sheds do not count. Fix it with a location challenge for incorrect placement, or in a bulk file use the code for the wrong building on the parcel.</a:t>
            </a:r>
          </a:p>
          <a:p>
            <a:r>
              <a:t>3. A home with no dot. This home is missing from the map. If it is not on the map, it is not counted when internet funding is planned. Use Add a New Location and drag the pin onto the house.</a:t>
            </a:r>
          </a:p>
          <a:p>
            <a:r>
              <a:t>4. The dot is on the road. This dot landed on a dirt road, not a building. That is a placement mistake. Move it onto the right home with a location challenge.</a:t>
            </a:r>
          </a:p>
          <a:p>
            <a:r>
              <a:t>5. A provider claims service it does not offer. The map says fiber is available here, but no line reaches this house. The GAO (Government Accountability Office) found in 2018 that older FCC data overstated internet access on tribal lands. File an availability challenge against that provider.</a:t>
            </a:r>
          </a:p>
          <a:p>
            <a:r>
              <a:t>6. Modeled cell coverage that is not real. Cell companies predict coverage with computer models, so the map can show 5G where your phone has no bars. Speed tests with the FCC Mobile Speed Test app are your evidence for a mobile challenge.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Availability Challenge Path</a:t>
            </a:r>
          </a:p>
          <a:p/>
          <a:p>
            <a:r>
              <a:t>What the picture shows: A road drawn as a timeline. You file a challenge. The provider has 60 days to agree or dispute. If it agrees, the road goes up to 30 days to fix and a green check for a corrected map. If it disputes, the road goes down to 60 days to settle, then 90 days for the FCC to decide, then 30 days for the provider to fix it if you win.</a:t>
            </a:r>
          </a:p>
          <a:p/>
          <a:p>
            <a:r>
              <a:t>1. You file. Anyone can file a fixed availability challenge: residents, Tribal governments, and others. You pick the provider, the reason, and attach your proof, such as a screenshot or an email from the company.</a:t>
            </a:r>
          </a:p>
          <a:p>
            <a:r>
              <a:t>2. The provider has 60 days. The provider gets 60 days to agree (concede) or dispute (rebut) your challenge. Mark the due date on your tracker.</a:t>
            </a:r>
          </a:p>
          <a:p>
            <a:r>
              <a:t>3. If the provider agrees. If the provider agrees, it has 30 days to fix its data. Check the map after that and write down the result.</a:t>
            </a:r>
          </a:p>
          <a:p>
            <a:r>
              <a:t>4. If the provider disputes. If the provider disputes your challenge, you and the provider have 60 days to try to settle it. Keep every email and note every phone call.</a:t>
            </a:r>
          </a:p>
          <a:p>
            <a:r>
              <a:t>5. The FCC decides. If you cannot settle it, the FCC (Federal Communications Commission) decides within 90 days.</a:t>
            </a:r>
          </a:p>
          <a:p>
            <a:r>
              <a:t>6. If you win. If the FCC decides for you, the provider has 30 days to fix its data. Then check the map again with the next update.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Bulk Challenge, Step by Step</a:t>
            </a:r>
          </a:p>
          <a:p/>
          <a:p>
            <a:r>
              <a:t>What the picture shows: Six panels in order: register and sign the Fabric license, check homes in the field with a clipboard and pickup, compare your own address points to FCC dots in GIS software, build a CSV file with location_id and category_code columns, upload it to the FCC system, and track each location from filed to accepted to on the map.</a:t>
            </a:r>
          </a:p>
          <a:p/>
          <a:p>
            <a:r>
              <a:t>1. Register and sign the license. Register in the FCC BDC (Broadband Data Collection) system as a Tribal governmental entity and sign the CostQuest license. A Tribe that registers this way automatically gets a free Tier 2 license made for Tribal entities, which opens the full Fabric data.</a:t>
            </a:r>
          </a:p>
          <a:p>
            <a:r>
              <a:t>2. Check homes in the field. Visit homes with the Household Map Check Worksheet. Write down the address or "no address," GPS (Global Positioning System) coordinates, and whether the dot is on the right building. Ask permission before you use what people tell you.</a:t>
            </a:r>
          </a:p>
          <a:p>
            <a:r>
              <a:t>3. Compare in GIS. In GIS (geographic information system) software, lay your own address points over the FCC Fabric dots. Look for homes with no dot, dots on the wrong building, and dots on roads. Do not add empty lots.</a:t>
            </a:r>
          </a:p>
          <a:p>
            <a:r>
              <a:t>4. Build the CSV file. A bulk Fabric challenge is a CSV (comma-separated values) file with 21 required columns, such as location_id, category_code, bsl_lacks_address_flag, latitude, and longitude. Code 1 means a missing location, and code 5 means the dot is on the wrong building on the parcel.</a:t>
            </a:r>
          </a:p>
          <a:p>
            <a:r>
              <a:t>5. Upload it. Upload the file in the BDC system. Use the FCC's sample template and match its column headers exactly. A Tribal government must show clear and convincing evidence, a strong, well-documented case.</a:t>
            </a:r>
          </a:p>
          <a:p>
            <a:r>
              <a:t>6. Track and recheck. Write down each location, the date filed, and the result in the Map Challenge Tracker. Accepted fixes appear in a later map version, so check each new version and keep your records.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Find the home. Go to broadbandmap.fcc.gov, stay on the Fixed tab, and search for the address or click the location.</a:t>
            </a:r>
          </a:p>
          <a:p>
            <a:r>
              <a:t>2. Start the challenge. Click Availability Challenge. Enter your name, email, and filer type, then verify your email.</a:t>
            </a:r>
          </a:p>
          <a:p>
            <a:r>
              <a:t>3. Choose challenge or feedback. Choose a formal challenge, or send feedback only if you have no proof yet.</a:t>
            </a:r>
          </a:p>
          <a:p>
            <a:r>
              <a:t>4. Pick the provider. Choose the provider and the technology you are challenging.</a:t>
            </a:r>
          </a:p>
          <a:p>
            <a:r>
              <a:t>5. Pick a reason. Choose one of the 10 reasons, such as no service offered, cannot connect within 10 business days, an extra installation fee, or the advertised speed is not available. Describe what happened.</a:t>
            </a:r>
          </a:p>
          <a:p>
            <a:r>
              <a:t>6. Add proof. Upload screenshots, emails, or letters from the provider.</a:t>
            </a:r>
          </a:p>
          <a:p>
            <a:r>
              <a:t>7. Certify and submit. Confirm the information is true and submit. Write the date in your tracker so you can watch the provider's 60-day window.</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Click the location. On the map, click the dot that is wrong.</a:t>
            </a:r>
          </a:p>
          <a:p>
            <a:r>
              <a:t>2. Start the challenge. Click Location Challenge and enter your contact details.</a:t>
            </a:r>
          </a:p>
          <a:p>
            <a:r>
              <a:t>3. Pick the type. Choose one: address or unit count, remove a location, building type, incorrect placement, or add a new location.</a:t>
            </a:r>
          </a:p>
          <a:p>
            <a:r>
              <a:t>4. To add a missing home. Click the structure and choose Add a New Location. Drag the pin onto the building, not onto a road and not onto a building that already has a dot.</a:t>
            </a:r>
          </a:p>
          <a:p>
            <a:r>
              <a:t>5. Address or no address. Enter the address, or check "no address" if the home does not have one.</a:t>
            </a:r>
          </a:p>
          <a:p>
            <a:r>
              <a:t>6. Certify. Confirm the information is true and submit.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Get Council approval. Ask Council to authorize staff to register and file. The Council briefing in the Program tools includes a sample resolution.</a:t>
            </a:r>
          </a:p>
          <a:p>
            <a:r>
              <a:t>2. Register as a governmental entity. Create an account in the BDC system as a Tribal governmental entity.</a:t>
            </a:r>
          </a:p>
          <a:p>
            <a:r>
              <a:t>3. Sign the Fabric license. The full Fabric dataset is free but requires a CostQuest license. A Tribe that registers as a Tribal governmental entity automatically gets a Tier 2 license made for Tribal entities. A Tribal ISP (internet service provider) may first receive the generic agreement.</a:t>
            </a:r>
          </a:p>
          <a:p>
            <a:r>
              <a:t>4. Check homes in the field. Use the Household Map Check Worksheet. Record GPS coordinates at each home.</a:t>
            </a:r>
          </a:p>
          <a:p>
            <a:r>
              <a:t>5. Compare in GIS. Lay your address points over the Fabric points. Flag homes with no dot, dots on the wrong building, and dots on roads.</a:t>
            </a:r>
          </a:p>
          <a:p>
            <a:r>
              <a:t>6. Build the CSV file. Use the FCC's bulk Fabric template. The CSV (comma-separated values) file has 21 required header fields, including location_id, category_code, bsl_lacks_address_flag, latitude, and longitude. There are 8 category codes; for example, 1 means a missing location and 5 means the wrong building on the parcel.</a:t>
            </a:r>
          </a:p>
          <a:p>
            <a:r>
              <a:t>7. Upload and track. Upload the file in the BDC system. Record every location and result in the Map Challenge Tracker.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Get Council approval. Ask Council to authorize staff to register and file. The Council briefing in the Program tools includes a sample resolution.</a:t>
            </a:r>
          </a:p>
          <a:p>
            <a:r>
              <a:t>2. Register as a governmental entity. Create an account in the BDC system as a Tribal governmental entity.</a:t>
            </a:r>
          </a:p>
          <a:p>
            <a:r>
              <a:t>3. Sign the Fabric license. The full Fabric dataset is free but requires a CostQuest license. A Tribe that registers as a Tribal governmental entity automatically gets a Tier 2 license made for Tribal entities. A Tribal ISP (internet service provider) may first receive the generic agreement.</a:t>
            </a:r>
          </a:p>
          <a:p>
            <a:r>
              <a:t>4. Check homes in the field. Use the Household Map Check Worksheet. Record GPS coordinates at each home.</a:t>
            </a:r>
          </a:p>
          <a:p>
            <a:r>
              <a:t>5. Compare in GIS. Lay your address points over the Fabric points. Flag homes with no dot, dots on the wrong building, and dots on roads.</a:t>
            </a:r>
          </a:p>
          <a:p>
            <a:r>
              <a:t>6. Build the CSV file. Use the FCC's bulk Fabric template. The CSV (comma-separated values) file has 21 required header fields, including location_id, category_code, bsl_lacks_address_flag, latitude, and longitude. There are 8 category codes; for example, 1 means a missing location and 5 means the wrong building on the parcel.</a:t>
            </a:r>
          </a:p>
          <a:p>
            <a:r>
              <a:t>7. Upload and track. Upload the file in the BDC system. Record every location and result in the Map Challenge Tracker.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Get the app. Install the FCC Mobile Speed Test app on an iPhone (iOS) or Android phone.</a:t>
            </a:r>
          </a:p>
          <a:p>
            <a:r>
              <a:t>2. Pick the mode. Choose Outdoor mode, or In-Vehicle mode while someone else drives.</a:t>
            </a:r>
          </a:p>
          <a:p>
            <a:r>
              <a:t>3. Use cellular data. Turn Wi-Fi off so the test uses cellular data.</a:t>
            </a:r>
          </a:p>
          <a:p>
            <a:r>
              <a:t>4. Test at the right time. Run tests between 6:00 a.m. and 10:00 p.m.</a:t>
            </a:r>
          </a:p>
          <a:p>
            <a:r>
              <a:t>5. Know the bar. A test fails if it is below 5/1 Mbps (megabits per second, download/upload) for 4G LTE, or below 7/1 or 35/3 Mbps for 5G. Tests are grouped in hexagons of about 1 square kilometer.</a:t>
            </a:r>
          </a:p>
          <a:p>
            <a:r>
              <a:t>6. Go bulk if you have many tests. Tribal governments can file bulk mobile challenges: a JSON (JavaScript Object Notation) file, a description of your methods, and certification by a qualified engineer or official. Tests from iPhones (iOS devices) cannot be used in a bulk mobile challenge. The provider has 60 days to respond.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Year of Map Work</a:t>
            </a:r>
          </a:p>
          <a:p/>
          <a:p>
            <a:r>
              <a:t>What the picture shows: A twelve-month calendar with two lanes. In the FCC and providers lane, flags mark provider filings due March 1 and September 1, snapshot dates June 30 and December 31, and map updates around May and November. In the Your Tribe lane, bars show checking homes and sending Fabric fixes before early March and early September, rechecking each new map, and filing availability challenges any time.</a:t>
            </a:r>
          </a:p>
          <a:p/>
          <a:p>
            <a:r>
              <a:t>1. Provider filings are due twice a year. Internet providers file by March 1, showing service as of December 31, and by September 1, showing service as of June 30. If your Tribe runs its own internet network, it must file on the same schedule.</a:t>
            </a:r>
          </a:p>
          <a:p>
            <a:r>
              <a:t>2. Snapshot dates. Each filing is a snapshot of one day: December 31 or June 30. For 2026, the snapshot was June 30, 2026, and the filing window ran July 1 to September 1, 2026.</a:t>
            </a:r>
          </a:p>
          <a:p>
            <a:r>
              <a:t>3. The map updates every six months. Map location data updates every six months. Accepted Fabric fixes filed by early March usually appear by November, and fixes filed by early September usually appear the next May.</a:t>
            </a:r>
          </a:p>
          <a:p>
            <a:r>
              <a:t>4. Check homes and send Fabric fixes. Plan field checks so your Fabric fixes go in before early March and early September. Fabric challenges are reviewed on a rolling basis, so you can also send them any time.</a:t>
            </a:r>
          </a:p>
          <a:p>
            <a:r>
              <a:t>5. Recheck each new map. When a new version comes out, check your locations again. Location IDs can change between Fabric versions, and the map now shows only the four most recent data versions, about two years.</a:t>
            </a:r>
          </a:p>
          <a:p>
            <a:r>
              <a:t>6. Availability challenges, any time. You can file availability challenges, and bulk fixed challenges, all year. Bulk fixed challenges have no deadline but apply only to the most recent snapshot date.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home deserves its own dot on the map</a:t>
            </a:r>
          </a:p>
          <a:p>
            <a:r>
              <a:t>Your Tribe's own records are your best evidence</a:t>
            </a:r>
          </a:p>
          <a:p>
            <a:r>
              <a:t>Recheck every six months; IDs can change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the map, the dot for your aunt's home sits on her storage shed, about 50 feet from the house. What should you file?</a:t>
            </a:r>
          </a:p>
          <a:p>
            <a:r>
              <a:t>Answer: A. A location challenge for incorrect placement</a:t>
            </a:r>
          </a:p>
          <a:p>
            <a:r>
              <a:t>The home is a real location, but its dot is on the wrong building. Incorrect placement moves the dot onto the house. Removing it would take the home off the map.</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the map, the dot for your aunt's home sits on her storage shed, about 50 feet from the house. What should you file?</a:t>
            </a:r>
          </a:p>
          <a:p>
            <a:r>
              <a:t>Answer: A. A location challenge for incorrect placement</a:t>
            </a:r>
          </a:p>
          <a:p>
            <a:r>
              <a:t>The home is a real location, but its dot is on the wrong building. Incorrect placement moves the dot onto the house. Removing it would take the home off the map.</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Tribe files a challenge saying a company does not offer the fiber service the map shows on Willow Road. What happens next?</a:t>
            </a:r>
          </a:p>
          <a:p>
            <a:r>
              <a:t>Answer: B. The provider has 60 days to agree or dispute</a:t>
            </a:r>
          </a:p>
          <a:p>
            <a:r>
              <a:t>In an availability challenge, the provider gets 60 days to concede or rebut. If it disputes, both sides get 60 days to settle before the FCC decides.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Tribe files a challenge saying a company does not offer the fiber service the map shows on Willow Road. What happens next?</a:t>
            </a:r>
          </a:p>
          <a:p>
            <a:r>
              <a:t>Answer: B. The provider has 60 days to agree or dispute</a:t>
            </a:r>
          </a:p>
          <a:p>
            <a:r>
              <a:t>In an availability challenge, the provider gets 60 days to concede or rebut. If it disputes, both sides get 60 days to settle before the FCC decides.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Housing staff found 120 homes missing from the map. What should they do first to file them all at once?</a:t>
            </a:r>
          </a:p>
          <a:p>
            <a:r>
              <a:t>Answer: A. Register in the BDC (Broadband Data Collection) system as a Tribal governmental entity and get the Fabric license</a:t>
            </a:r>
          </a:p>
          <a:p>
            <a:r>
              <a:t>A bulk Fabric challenge starts with registering as a Tribal governmental entity, which comes with a Tier 2 Fabric license. Then staff build one CSV (comma-separated values) file for all the homes.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Housing staff found 120 homes missing from the map. What should they do first to file them all at once?</a:t>
            </a:r>
          </a:p>
          <a:p>
            <a:r>
              <a:t>Answer: A. Register in the BDC (Broadband Data Collection) system as a Tribal governmental entity and get the Fabric license</a:t>
            </a:r>
          </a:p>
          <a:p>
            <a:r>
              <a:t>A bulk Fabric challenge starts with registering as a Tribal governmental entity, which comes with a Tier 2 Fabric license. Then staff build one CSV (comma-separated values) file for all the homes.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program manager wants to use the Fabric address list to mail a newsletter to every home on the reservation. What is the right answer?</a:t>
            </a:r>
          </a:p>
          <a:p>
            <a:r>
              <a:t>Answer: A. No, the license does not allow mailing lists or marketing</a:t>
            </a:r>
          </a:p>
          <a:p>
            <a:r>
              <a:t>The full Fabric data is free, but its CostQuest license does not allow mailing lists or marketing. Use your Tribe's own records for outreach.</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program manager wants to use the Fabric address list to mail a newsletter to every home on the reservation. What is the right answer?</a:t>
            </a:r>
          </a:p>
          <a:p>
            <a:r>
              <a:t>Answer: A. No, the license does not allow mailing lists or marketing</a:t>
            </a:r>
          </a:p>
          <a:p>
            <a:r>
              <a:t>The full Fabric data is free, but its CostQuest license does not allow mailing lists or marketing. Use your Tribe's own records for outreach.</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are driving the back roads to gather evidence that the map overstates cell coverage. Which plan works?</a:t>
            </a:r>
          </a:p>
          <a:p>
            <a:r>
              <a:t>Answer: A. Run the FCC Mobile Speed Test app in In-Vehicle mode on cellular data between 6 a.m. and 10 p.m.</a:t>
            </a:r>
          </a:p>
          <a:p>
            <a:r>
              <a:t>Mobile challenges use the FCC (Federal Communications Commission) Mobile Speed Test app, on cellular data rather than Wi-Fi, in Outdoor or In-Vehicle mode, from 6 a.m. to 10 p.m.</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are driving the back roads to gather evidence that the map overstates cell coverage. Which plan works?</a:t>
            </a:r>
          </a:p>
          <a:p>
            <a:r>
              <a:t>Answer: A. Run the FCC Mobile Speed Test app in In-Vehicle mode on cellular data between 6 a.m. and 10 p.m.</a:t>
            </a:r>
          </a:p>
          <a:p>
            <a:r>
              <a:t>Mobile challenges use the FCC (Federal Communications Commission) Mobile Speed Test app, on cellular data rather than Wi-Fi, in Outdoor or In-Vehicle mode, from 6 a.m. to 10 p.m.</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(two 60-minute staff sessions)</a:t>
            </a:r>
          </a:p>
          <a:p/>
          <a:p>
            <a:r>
              <a:t>Lesson plan:</a:t>
            </a:r>
          </a:p>
          <a:p>
            <a:r>
              <a:t>- Session 1: The National Broadband Map, the BDC, and Tribal Data Issues. Goal: every staff member can find and judge a location.</a:t>
            </a:r>
          </a:p>
          <a:p>
            <a:r>
              <a:t>- 15 min: The National Broadband Map: have each pair find the tribal office on the map.</a:t>
            </a:r>
          </a:p>
          <a:p>
            <a:r>
              <a:t>- 10 min: The Broadband Data Collection (BDC): what counts as a location. Write down the office's Location ID.</a:t>
            </a:r>
          </a:p>
          <a:p>
            <a:r>
              <a:t>- 15 min: Tribal Data Issues: explore the mistakes picture. Each pair checks three homes they know and marks any mistakes.</a:t>
            </a:r>
          </a:p>
          <a:p>
            <a:r>
              <a:t>- Session 2: Challenging the Map and Keeping It Right. Goal: staff can file a challenge and the team has a plan.</a:t>
            </a:r>
          </a:p>
          <a:p>
            <a:r>
              <a:t>- 20 min: Challenging the Map: walk through an individual location challenge on screen, stopping before you submit. Review the bulk steps.</a:t>
            </a:r>
          </a:p>
          <a:p>
            <a:r>
              <a:t>- 15 min: Keeping It Right: fill in the tracker's Calendar sheet for the next twelve months with names next to each date.</a:t>
            </a:r>
          </a:p>
          <a:p>
            <a:r>
              <a:t>- 10 min: Practice and quiz together, then assign owners for the household check.</a:t>
            </a:r>
          </a:p>
          <a:p/>
          <a:p>
            <a:r>
              <a:t>What you need:</a:t>
            </a:r>
          </a:p>
          <a:p>
            <a:r>
              <a:t>- Projector or large TV, and a laptop with internet</a:t>
            </a:r>
          </a:p>
          <a:p>
            <a:r>
              <a:t>- One laptop per two staff members, with broadbandmap.fcc.gov open</a:t>
            </a:r>
          </a:p>
          <a:p>
            <a:r>
              <a:t>- Printed Household Map Check Worksheets, five per person</a:t>
            </a:r>
          </a:p>
          <a:p>
            <a:r>
              <a:t>- The Map Challenge Tracker open on a shared computer</a:t>
            </a:r>
          </a:p>
          <a:p>
            <a:r>
              <a:t>- Your Tribe's address or housing list, and GIS layers if you have them</a:t>
            </a:r>
          </a:p>
          <a:p>
            <a:r>
              <a:t>- A phone with the FCC Mobile Speed Test app installed</a:t>
            </a:r>
          </a:p>
          <a:p/>
          <a:p>
            <a:r>
              <a:t>Talk about it:</a:t>
            </a:r>
          </a:p>
          <a:p>
            <a:r>
              <a:t>- Which homes in our community are most likely to be missing or misplaced on the map, and why?</a:t>
            </a:r>
          </a:p>
          <a:p>
            <a:r>
              <a:t>- Who should hold the information we collect door to door, and what will we share with the FCC?</a:t>
            </a:r>
          </a:p>
          <a:p>
            <a:r>
              <a:t>- What would we need from Council, and from partners, to file a bulk challenge this year?</a:t>
            </a:r>
          </a:p>
          <a:p/>
          <a:p>
            <a:r>
              <a:t>The picture slides have every numbered detail in their speaker notes.</a:t>
            </a:r>
          </a:p>
          <a:p/>
          <a:p>
            <a:r>
              <a:t>STORY: Picture the tribal housing office on a Monday morning. A grant application is due, and it asks how many homes have no internet. Someone pulls up the FCC (Federal Communications Commission) map. A dot sits on the Smiths' storage shed instead of their house. Three new homes past the cattle guard have no dot at all. A company says fast internet is available on a road where everyone knows there is no line. Funding programs start from this map, so every mistake matters. The good news: Tribes can check the map and file challenges to fix it. This guide shows your staff how, step by step.</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(two 60-minute staff sessions)</a:t>
            </a:r>
          </a:p>
          <a:p/>
          <a:p>
            <a:r>
              <a:t>Lesson plan:</a:t>
            </a:r>
          </a:p>
          <a:p>
            <a:r>
              <a:t>- Session 1: The National Broadband Map, the BDC, and Tribal Data Issues. Goal: every staff member can find and judge a location.</a:t>
            </a:r>
          </a:p>
          <a:p>
            <a:r>
              <a:t>- 15 min: The National Broadband Map: have each pair find the tribal office on the map.</a:t>
            </a:r>
          </a:p>
          <a:p>
            <a:r>
              <a:t>- 10 min: The Broadband Data Collection (BDC): what counts as a location. Write down the office's Location ID.</a:t>
            </a:r>
          </a:p>
          <a:p>
            <a:r>
              <a:t>- 15 min: Tribal Data Issues: explore the mistakes picture. Each pair checks three homes they know and marks any mistakes.</a:t>
            </a:r>
          </a:p>
          <a:p>
            <a:r>
              <a:t>- Session 2: Challenging the Map and Keeping It Right. Goal: staff can file a challenge and the team has a plan.</a:t>
            </a:r>
          </a:p>
          <a:p>
            <a:r>
              <a:t>- 20 min: Challenging the Map: walk through an individual location challenge on screen, stopping before you submit. Review the bulk steps.</a:t>
            </a:r>
          </a:p>
          <a:p>
            <a:r>
              <a:t>- 15 min: Keeping It Right: fill in the tracker's Calendar sheet for the next twelve months with names next to each date.</a:t>
            </a:r>
          </a:p>
          <a:p>
            <a:r>
              <a:t>- 10 min: Practice and quiz together, then assign owners for the household check.</a:t>
            </a:r>
          </a:p>
          <a:p/>
          <a:p>
            <a:r>
              <a:t>What you need:</a:t>
            </a:r>
          </a:p>
          <a:p>
            <a:r>
              <a:t>- Projector or large TV, and a laptop with internet</a:t>
            </a:r>
          </a:p>
          <a:p>
            <a:r>
              <a:t>- One laptop per two staff members, with broadbandmap.fcc.gov open</a:t>
            </a:r>
          </a:p>
          <a:p>
            <a:r>
              <a:t>- Printed Household Map Check Worksheets, five per person</a:t>
            </a:r>
          </a:p>
          <a:p>
            <a:r>
              <a:t>- The Map Challenge Tracker open on a shared computer</a:t>
            </a:r>
          </a:p>
          <a:p>
            <a:r>
              <a:t>- Your Tribe's address or housing list, and GIS layers if you have them</a:t>
            </a:r>
          </a:p>
          <a:p>
            <a:r>
              <a:t>- A phone with the FCC Mobile Speed Test app installed</a:t>
            </a:r>
          </a:p>
          <a:p/>
          <a:p>
            <a:r>
              <a:t>Talk about it:</a:t>
            </a:r>
          </a:p>
          <a:p>
            <a:r>
              <a:t>- Which homes in our community are most likely to be missing or misplaced on the map, and why?</a:t>
            </a:r>
          </a:p>
          <a:p>
            <a:r>
              <a:t>- Who should hold the information we collect door to door, and what will we share with the FCC?</a:t>
            </a:r>
          </a:p>
          <a:p>
            <a:r>
              <a:t>- What would we need from Council, and from partners, to file a bulk challenge this year?</a:t>
            </a:r>
          </a:p>
          <a:p/>
          <a:p>
            <a:r>
              <a:t>The picture slides have every numbered detail in their speaker notes.</a:t>
            </a:r>
          </a:p>
          <a:p/>
          <a:p>
            <a:r>
              <a:t>STORY: Picture the tribal housing office on a Monday morning. A grant application is due, and it asks how many homes have no internet. Someone pulls up the FCC (Federal Communications Commission) map. A dot sits on the Smiths' storage shed instead of their house. Three new homes past the cattle guard have no dot at all. A company says fast internet is available on a road where everyone knows there is no line. Funding programs start from this map, so every mistake matters. The good news: Tribes can check the map and file challenges to fix it. This guide shows your staff how, step by step.</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(two 60-minute staff sessions)</a:t>
            </a:r>
          </a:p>
          <a:p/>
          <a:p>
            <a:r>
              <a:t>Lesson plan:</a:t>
            </a:r>
          </a:p>
          <a:p>
            <a:r>
              <a:t>- Session 1: The National Broadband Map, the BDC, and Tribal Data Issues. Goal: every staff member can find and judge a location.</a:t>
            </a:r>
          </a:p>
          <a:p>
            <a:r>
              <a:t>- 15 min: The National Broadband Map: have each pair find the tribal office on the map.</a:t>
            </a:r>
          </a:p>
          <a:p>
            <a:r>
              <a:t>- 10 min: The Broadband Data Collection (BDC): what counts as a location. Write down the office's Location ID.</a:t>
            </a:r>
          </a:p>
          <a:p>
            <a:r>
              <a:t>- 15 min: Tribal Data Issues: explore the mistakes picture. Each pair checks three homes they know and marks any mistakes.</a:t>
            </a:r>
          </a:p>
          <a:p>
            <a:r>
              <a:t>- Session 2: Challenging the Map and Keeping It Right. Goal: staff can file a challenge and the team has a plan.</a:t>
            </a:r>
          </a:p>
          <a:p>
            <a:r>
              <a:t>- 20 min: Challenging the Map: walk through an individual location challenge on screen, stopping before you submit. Review the bulk steps.</a:t>
            </a:r>
          </a:p>
          <a:p>
            <a:r>
              <a:t>- 15 min: Keeping It Right: fill in the tracker's Calendar sheet for the next twelve months with names next to each date.</a:t>
            </a:r>
          </a:p>
          <a:p>
            <a:r>
              <a:t>- 10 min: Practice and quiz together, then assign owners for the household check.</a:t>
            </a:r>
          </a:p>
          <a:p/>
          <a:p>
            <a:r>
              <a:t>What you need:</a:t>
            </a:r>
          </a:p>
          <a:p>
            <a:r>
              <a:t>- Projector or large TV, and a laptop with internet</a:t>
            </a:r>
          </a:p>
          <a:p>
            <a:r>
              <a:t>- One laptop per two staff members, with broadbandmap.fcc.gov open</a:t>
            </a:r>
          </a:p>
          <a:p>
            <a:r>
              <a:t>- Printed Household Map Check Worksheets, five per person</a:t>
            </a:r>
          </a:p>
          <a:p>
            <a:r>
              <a:t>- The Map Challenge Tracker open on a shared computer</a:t>
            </a:r>
          </a:p>
          <a:p>
            <a:r>
              <a:t>- Your Tribe's address or housing list, and GIS layers if you have them</a:t>
            </a:r>
          </a:p>
          <a:p>
            <a:r>
              <a:t>- A phone with the FCC Mobile Speed Test app installed</a:t>
            </a:r>
          </a:p>
          <a:p/>
          <a:p>
            <a:r>
              <a:t>Talk about it:</a:t>
            </a:r>
          </a:p>
          <a:p>
            <a:r>
              <a:t>- Which homes in our community are most likely to be missing or misplaced on the map, and why?</a:t>
            </a:r>
          </a:p>
          <a:p>
            <a:r>
              <a:t>- Who should hold the information we collect door to door, and what will we share with the FCC?</a:t>
            </a:r>
          </a:p>
          <a:p>
            <a:r>
              <a:t>- What would we need from Council, and from partners, to file a bulk challenge this year?</a:t>
            </a:r>
          </a:p>
          <a:p/>
          <a:p>
            <a:r>
              <a:t>The picture slides have every numbered detail in their speaker notes.</a:t>
            </a:r>
          </a:p>
          <a:p/>
          <a:p>
            <a:r>
              <a:t>STORY: Picture the tribal housing office on a Monday morning. A grant application is due, and it asks how many homes have no internet. Someone pulls up the FCC (Federal Communications Commission) map. A dot sits on the Smiths' storage shed instead of their house. Three new homes past the cattle guard have no dot at all. A company says fast internet is available on a road where everyone knows there is no line. Funding programs start from this map, so every mistake matters. The good news: Tribes can check the map and file challenges to fix it. This guide shows your staff how, step by step.</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(two 60-minute staff sessions)</a:t>
            </a:r>
          </a:p>
          <a:p/>
          <a:p>
            <a:r>
              <a:t>Lesson plan:</a:t>
            </a:r>
          </a:p>
          <a:p>
            <a:r>
              <a:t>- Session 1: The National Broadband Map, the BDC, and Tribal Data Issues. Goal: every staff member can find and judge a location.</a:t>
            </a:r>
          </a:p>
          <a:p>
            <a:r>
              <a:t>- 15 min: The National Broadband Map: have each pair find the tribal office on the map.</a:t>
            </a:r>
          </a:p>
          <a:p>
            <a:r>
              <a:t>- 10 min: The Broadband Data Collection (BDC): what counts as a location. Write down the office's Location ID.</a:t>
            </a:r>
          </a:p>
          <a:p>
            <a:r>
              <a:t>- 15 min: Tribal Data Issues: explore the mistakes picture. Each pair checks three homes they know and marks any mistakes.</a:t>
            </a:r>
          </a:p>
          <a:p>
            <a:r>
              <a:t>- Session 2: Challenging the Map and Keeping It Right. Goal: staff can file a challenge and the team has a plan.</a:t>
            </a:r>
          </a:p>
          <a:p>
            <a:r>
              <a:t>- 20 min: Challenging the Map: walk through an individual location challenge on screen, stopping before you submit. Review the bulk steps.</a:t>
            </a:r>
          </a:p>
          <a:p>
            <a:r>
              <a:t>- 15 min: Keeping It Right: fill in the tracker's Calendar sheet for the next twelve months with names next to each date.</a:t>
            </a:r>
          </a:p>
          <a:p>
            <a:r>
              <a:t>- 10 min: Practice and quiz together, then assign owners for the household check.</a:t>
            </a:r>
          </a:p>
          <a:p/>
          <a:p>
            <a:r>
              <a:t>What you need:</a:t>
            </a:r>
          </a:p>
          <a:p>
            <a:r>
              <a:t>- Projector or large TV, and a laptop with internet</a:t>
            </a:r>
          </a:p>
          <a:p>
            <a:r>
              <a:t>- One laptop per two staff members, with broadbandmap.fcc.gov open</a:t>
            </a:r>
          </a:p>
          <a:p>
            <a:r>
              <a:t>- Printed Household Map Check Worksheets, five per person</a:t>
            </a:r>
          </a:p>
          <a:p>
            <a:r>
              <a:t>- The Map Challenge Tracker open on a shared computer</a:t>
            </a:r>
          </a:p>
          <a:p>
            <a:r>
              <a:t>- Your Tribe's address or housing list, and GIS layers if you have them</a:t>
            </a:r>
          </a:p>
          <a:p>
            <a:r>
              <a:t>- A phone with the FCC Mobile Speed Test app installed</a:t>
            </a:r>
          </a:p>
          <a:p/>
          <a:p>
            <a:r>
              <a:t>Talk about it:</a:t>
            </a:r>
          </a:p>
          <a:p>
            <a:r>
              <a:t>- Which homes in our community are most likely to be missing or misplaced on the map, and why?</a:t>
            </a:r>
          </a:p>
          <a:p>
            <a:r>
              <a:t>- Who should hold the information we collect door to door, and what will we share with the FCC?</a:t>
            </a:r>
          </a:p>
          <a:p>
            <a:r>
              <a:t>- What would we need from Council, and from partners, to file a bulk challenge this year?</a:t>
            </a:r>
          </a:p>
          <a:p/>
          <a:p>
            <a:r>
              <a:t>The picture slides have every numbered detail in their speaker notes.</a:t>
            </a:r>
          </a:p>
          <a:p/>
          <a:p>
            <a:r>
              <a:t>STORY: Picture the tribal housing office on a Monday morning. A grant application is due, and it asks how many homes have no internet. Someone pulls up the FCC (Federal Communications Commission) map. A dot sits on the Smiths' storage shed instead of their house. Three new homes past the cattle guard have no dot at all. A company says fast internet is available on a road where everyone knows there is no line. Funding programs start from this map, so every mistake matters. The good news: Tribes can check the map and file challenges to fix it. This guide shows your staff how, step by step.</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jpg"/><Relationship Id="rId5" Type="http://schemas.microsoft.com/office/2007/relationships/media" Target="../media/media1.mp3"/><Relationship Id="rId6" Type="http://schemas.openxmlformats.org/officeDocument/2006/relationships/audio" Target="../media/media1.mp3"/><Relationship Id="rId7"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jpg"/><Relationship Id="rId4" Type="http://schemas.microsoft.com/office/2007/relationships/media" Target="../media/media2.mp3"/><Relationship Id="rId5" Type="http://schemas.openxmlformats.org/officeDocument/2006/relationships/audio" Target="../media/media2.mp3"/><Relationship Id="rId6"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6.jpg"/><Relationship Id="rId4" Type="http://schemas.microsoft.com/office/2007/relationships/media" Target="../media/media3.mp3"/><Relationship Id="rId5" Type="http://schemas.openxmlformats.org/officeDocument/2006/relationships/audio" Target="../media/media3.mp3"/><Relationship Id="rId6"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7.jpg"/><Relationship Id="rId4" Type="http://schemas.microsoft.com/office/2007/relationships/media" Target="../media/media4.mp3"/><Relationship Id="rId5" Type="http://schemas.openxmlformats.org/officeDocument/2006/relationships/audio" Target="../media/media4.mp3"/><Relationship Id="rId6"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8.jpg"/><Relationship Id="rId4" Type="http://schemas.microsoft.com/office/2007/relationships/media" Target="../media/media5.mp3"/><Relationship Id="rId5" Type="http://schemas.openxmlformats.org/officeDocument/2006/relationships/audio" Target="../media/media5.mp3"/><Relationship Id="rId6"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9.jpg"/><Relationship Id="rId4" Type="http://schemas.microsoft.com/office/2007/relationships/media" Target="../media/media6.mp3"/><Relationship Id="rId5" Type="http://schemas.openxmlformats.org/officeDocument/2006/relationships/audio" Target="../media/media6.mp3"/><Relationship Id="rId6"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0.jpg"/><Relationship Id="rId4" Type="http://schemas.microsoft.com/office/2007/relationships/media" Target="../media/media7.mp3"/><Relationship Id="rId5" Type="http://schemas.openxmlformats.org/officeDocument/2006/relationships/audio" Target="../media/media7.mp3"/><Relationship Id="rId6"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microsoft.com/office/2007/relationships/media" Target="../media/media8.mp3"/><Relationship Id="rId4" Type="http://schemas.openxmlformats.org/officeDocument/2006/relationships/audio" Target="../media/media8.mp3"/><Relationship Id="rId5"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17.png"/><Relationship Id="rId6" Type="http://schemas.openxmlformats.org/officeDocument/2006/relationships/image" Target="../media/image1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17.png"/><Relationship Id="rId6" Type="http://schemas.openxmlformats.org/officeDocument/2006/relationships/image" Target="../media/image1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broadbandmap.fcc.gov" TargetMode="External"/><Relationship Id="rId4" Type="http://schemas.openxmlformats.org/officeDocument/2006/relationships/hyperlink" Target="https://help.bdc.fcc.gov/hc/en-us/articles/9535892839195-FAQs-for-Government-Entities" TargetMode="External"/><Relationship Id="rId5" Type="http://schemas.openxmlformats.org/officeDocument/2006/relationships/hyperlink" Target="https://help.bdc.fcc.gov/hc/en-us/articles/10475216120475-How-to-Submit-a-Location-Challenge"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elp.bdc.fcc.gov/hc/en-us/articles/8103890293275-How-to-Format-a-Bulk-Fabric-Challenge" TargetMode="External"/><Relationship Id="rId4" Type="http://schemas.openxmlformats.org/officeDocument/2006/relationships/hyperlink" Target="https://www.fcc.gov/onaps-mission-and-priorities" TargetMode="External"/><Relationship Id="rId5" Type="http://schemas.openxmlformats.org/officeDocument/2006/relationships/hyperlink" Target="https://www.gao.gov/products/gao-22-104421"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080760"/>
            <a:ext cx="12191695" cy="77724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6016752"/>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numu-logo.png"/>
          <p:cNvPicPr>
            <a:picLocks noChangeAspect="1"/>
          </p:cNvPicPr>
          <p:nvPr/>
        </p:nvPicPr>
        <p:blipFill>
          <a:blip r:embed="rId3"/>
          <a:stretch>
            <a:fillRect/>
          </a:stretch>
        </p:blipFill>
        <p:spPr>
          <a:xfrm>
            <a:off x="640080" y="502920"/>
            <a:ext cx="914400" cy="914400"/>
          </a:xfrm>
          <a:prstGeom prst="rect">
            <a:avLst/>
          </a:prstGeom>
        </p:spPr>
      </p:pic>
      <p:pic>
        <p:nvPicPr>
          <p:cNvPr id="5" name="Picture 4" descr="numu-wordmark-white.png"/>
          <p:cNvPicPr>
            <a:picLocks noChangeAspect="1"/>
          </p:cNvPicPr>
          <p:nvPr/>
        </p:nvPicPr>
        <p:blipFill>
          <a:blip r:embed="rId4"/>
          <a:stretch>
            <a:fillRect/>
          </a:stretch>
        </p:blipFill>
        <p:spPr>
          <a:xfrm>
            <a:off x="1737360" y="713232"/>
            <a:ext cx="1846881" cy="502920"/>
          </a:xfrm>
          <a:prstGeom prst="rect">
            <a:avLst/>
          </a:prstGeom>
        </p:spPr>
      </p:pic>
      <p:sp>
        <p:nvSpPr>
          <p:cNvPr id="6" name="TextBox 5"/>
          <p:cNvSpPr txBox="1"/>
          <p:nvPr/>
        </p:nvSpPr>
        <p:spPr>
          <a:xfrm>
            <a:off x="640080" y="1691640"/>
            <a:ext cx="5943600" cy="630936"/>
          </a:xfrm>
          <a:prstGeom prst="rect">
            <a:avLst/>
          </a:prstGeom>
          <a:noFill/>
        </p:spPr>
        <p:txBody>
          <a:bodyPr wrap="square" lIns="36576" rIns="36576" tIns="0" bIns="0" anchor="t">
            <a:noAutofit/>
          </a:bodyPr>
          <a:lstStyle/>
          <a:p>
            <a:pPr algn="l">
              <a:lnSpc>
                <a:spcPts val="2124"/>
              </a:lnSpc>
              <a:spcBef>
                <a:spcPts val="0"/>
              </a:spcBef>
              <a:spcAft>
                <a:spcPts val="0"/>
              </a:spcAft>
            </a:pPr>
            <a:r>
              <a:rPr sz="1800" b="1" i="0">
                <a:solidFill>
                  <a:srgbClr val="F7E10C"/>
                </a:solidFill>
                <a:latin typeface="Helvetica"/>
              </a:rPr>
              <a:t>TECH RESOURCES FOR TRIBAL GOVERNMENTS  ·  TRIBAL GUIDE 2 OF 4</a:t>
            </a:r>
          </a:p>
        </p:txBody>
      </p:sp>
      <p:sp>
        <p:nvSpPr>
          <p:cNvPr id="7" name="TextBox 6"/>
          <p:cNvSpPr txBox="1"/>
          <p:nvPr/>
        </p:nvSpPr>
        <p:spPr>
          <a:xfrm>
            <a:off x="640080" y="2368296"/>
            <a:ext cx="5943600" cy="2069591"/>
          </a:xfrm>
          <a:prstGeom prst="rect">
            <a:avLst/>
          </a:prstGeom>
          <a:noFill/>
        </p:spPr>
        <p:txBody>
          <a:bodyPr wrap="square" lIns="36576" rIns="36576" tIns="0" bIns="0" anchor="t">
            <a:noAutofit/>
          </a:bodyPr>
          <a:lstStyle/>
          <a:p>
            <a:pPr algn="l">
              <a:lnSpc>
                <a:spcPts val="5191"/>
              </a:lnSpc>
              <a:spcBef>
                <a:spcPts val="0"/>
              </a:spcBef>
              <a:spcAft>
                <a:spcPts val="0"/>
              </a:spcAft>
            </a:pPr>
            <a:r>
              <a:rPr sz="4400" b="1" i="0">
                <a:solidFill>
                  <a:srgbClr val="FFFFFF"/>
                </a:solidFill>
                <a:latin typeface="Helvetica"/>
              </a:rPr>
              <a:t>The FCC Broadband Map and How to Challenge It</a:t>
            </a:r>
          </a:p>
        </p:txBody>
      </p:sp>
      <p:sp>
        <p:nvSpPr>
          <p:cNvPr id="8" name="TextBox 7"/>
          <p:cNvSpPr txBox="1"/>
          <p:nvPr/>
        </p:nvSpPr>
        <p:spPr>
          <a:xfrm>
            <a:off x="640080" y="4529328"/>
            <a:ext cx="5943600" cy="108051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DCE6F0"/>
                </a:solidFill>
                <a:latin typeface="Helvetica"/>
              </a:rPr>
              <a:t>How the national map is made, why tribal lands are often wrong, and how your Tribe can fix it</a:t>
            </a:r>
          </a:p>
        </p:txBody>
      </p:sp>
      <p:sp>
        <p:nvSpPr>
          <p:cNvPr id="9" name="Rounded Rectangle 8"/>
          <p:cNvSpPr/>
          <p:nvPr/>
        </p:nvSpPr>
        <p:spPr>
          <a:xfrm>
            <a:off x="640080" y="5747004"/>
            <a:ext cx="2893647"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5747004"/>
            <a:ext cx="2893647"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Tribal staff and leaders</a:t>
            </a:r>
          </a:p>
        </p:txBody>
      </p:sp>
      <p:sp>
        <p:nvSpPr>
          <p:cNvPr id="11" name="Rounded Rectangle 10"/>
          <p:cNvSpPr/>
          <p:nvPr/>
        </p:nvSpPr>
        <p:spPr>
          <a:xfrm>
            <a:off x="3670887" y="5747004"/>
            <a:ext cx="1135641"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3670887" y="5747004"/>
            <a:ext cx="1135641"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60 min</a:t>
            </a:r>
          </a:p>
        </p:txBody>
      </p:sp>
      <p:sp>
        <p:nvSpPr>
          <p:cNvPr id="13" name="Rounded Rectangle 12"/>
          <p:cNvSpPr/>
          <p:nvPr/>
        </p:nvSpPr>
        <p:spPr>
          <a:xfrm>
            <a:off x="4943689" y="5747004"/>
            <a:ext cx="1492436"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943689" y="5747004"/>
            <a:ext cx="1492436"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6 pictures</a:t>
            </a:r>
          </a:p>
        </p:txBody>
      </p:sp>
      <p:sp>
        <p:nvSpPr>
          <p:cNvPr id="15" name="Rectangle 14"/>
          <p:cNvSpPr/>
          <p:nvPr/>
        </p:nvSpPr>
        <p:spPr>
          <a:xfrm>
            <a:off x="6812280" y="1828800"/>
            <a:ext cx="4846320" cy="277154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card-fcc-map.jpg"/>
          <p:cNvPicPr>
            <a:picLocks noChangeAspect="1"/>
          </p:cNvPicPr>
          <p:nvPr/>
        </p:nvPicPr>
        <p:blipFill>
          <a:blip r:embed="rId5"/>
          <a:stretch>
            <a:fillRect/>
          </a:stretch>
        </p:blipFill>
        <p:spPr>
          <a:xfrm>
            <a:off x="6858000" y="1874519"/>
            <a:ext cx="4754880" cy="2680106"/>
          </a:xfrm>
          <a:prstGeom prst="rect">
            <a:avLst/>
          </a:prstGeom>
        </p:spPr>
      </p:pic>
      <p:sp>
        <p:nvSpPr>
          <p:cNvPr id="17" name="TextBox 16"/>
          <p:cNvSpPr txBox="1"/>
          <p:nvPr/>
        </p:nvSpPr>
        <p:spPr>
          <a:xfrm>
            <a:off x="640080" y="6080760"/>
            <a:ext cx="10911535" cy="777240"/>
          </a:xfrm>
          <a:prstGeom prst="rect">
            <a:avLst/>
          </a:prstGeom>
          <a:noFill/>
        </p:spPr>
        <p:txBody>
          <a:bodyPr wrap="square" lIns="36576" rIns="36576" tIns="0" bIns="0" anchor="ctr">
            <a:noAutofit/>
          </a:bodyPr>
          <a:lstStyle/>
          <a:p>
            <a:pPr algn="l">
              <a:lnSpc>
                <a:spcPts val="2124"/>
              </a:lnSpc>
              <a:spcBef>
                <a:spcPts val="0"/>
              </a:spcBef>
              <a:spcAft>
                <a:spcPts val="0"/>
              </a:spcAft>
            </a:pPr>
            <a:r>
              <a:rPr sz="1800" b="0" i="0">
                <a:solidFill>
                  <a:srgbClr val="FFFFFF"/>
                </a:solidFill>
                <a:latin typeface="Helvetica"/>
              </a:rPr>
              <a:t>Free class from the Numu Communications Learning Center  ·  www.numu.tech/resources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What you will learn</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9793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879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8" name="TextBox 7"/>
          <p:cNvSpPr txBox="1"/>
          <p:nvPr/>
        </p:nvSpPr>
        <p:spPr>
          <a:xfrm>
            <a:off x="1298448" y="1298448"/>
            <a:ext cx="10253167" cy="1405127"/>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Explain how the FCC (Federal Communications Commission) National Broadband Map is built from provider filings and the Fabric of locations</a:t>
            </a:r>
          </a:p>
        </p:txBody>
      </p:sp>
      <p:sp>
        <p:nvSpPr>
          <p:cNvPr id="9" name="Oval 8"/>
          <p:cNvSpPr/>
          <p:nvPr/>
        </p:nvSpPr>
        <p:spPr>
          <a:xfrm>
            <a:off x="640080" y="2703067"/>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693923"/>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1" name="TextBox 10"/>
          <p:cNvSpPr txBox="1"/>
          <p:nvPr/>
        </p:nvSpPr>
        <p:spPr>
          <a:xfrm>
            <a:off x="1298448" y="2703575"/>
            <a:ext cx="10253167" cy="1405127"/>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Spot the map mistakes common on tribal lands, such as homes with no address, dots on sheds, missing homes, and service that is not really there</a:t>
            </a:r>
          </a:p>
        </p:txBody>
      </p:sp>
      <p:sp>
        <p:nvSpPr>
          <p:cNvPr id="12" name="Oval 11"/>
          <p:cNvSpPr/>
          <p:nvPr/>
        </p:nvSpPr>
        <p:spPr>
          <a:xfrm>
            <a:off x="640080" y="4108195"/>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4099051"/>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4" name="TextBox 13"/>
          <p:cNvSpPr txBox="1"/>
          <p:nvPr/>
        </p:nvSpPr>
        <p:spPr>
          <a:xfrm>
            <a:off x="1298448" y="4108703"/>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File location and availability challenges, and plan a bulk challenge as a Tribal government</a:t>
            </a:r>
          </a:p>
        </p:txBody>
      </p:sp>
      <p:sp>
        <p:nvSpPr>
          <p:cNvPr id="15" name="Oval 14"/>
          <p:cNvSpPr/>
          <p:nvPr/>
        </p:nvSpPr>
        <p:spPr>
          <a:xfrm>
            <a:off x="640080" y="5093715"/>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5084571"/>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7" name="TextBox 16"/>
          <p:cNvSpPr txBox="1"/>
          <p:nvPr/>
        </p:nvSpPr>
        <p:spPr>
          <a:xfrm>
            <a:off x="1298448" y="5094223"/>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Keep your community's map right year after year with a filing calendar, a tracker, and Council support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story</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ectangle 5"/>
          <p:cNvSpPr/>
          <p:nvPr/>
        </p:nvSpPr>
        <p:spPr>
          <a:xfrm>
            <a:off x="594359" y="1298448"/>
            <a:ext cx="91440" cy="4767072"/>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6675120" cy="5212080"/>
          </a:xfrm>
          <a:prstGeom prst="rect">
            <a:avLst/>
          </a:prstGeom>
          <a:noFill/>
        </p:spPr>
        <p:txBody>
          <a:bodyPr wrap="square" lIns="36576" rIns="36576" tIns="0" bIns="0" anchor="t">
            <a:noAutofit/>
          </a:bodyPr>
          <a:lstStyle/>
          <a:p>
            <a:pPr algn="l">
              <a:lnSpc>
                <a:spcPts val="2832"/>
              </a:lnSpc>
              <a:spcBef>
                <a:spcPts val="0"/>
              </a:spcBef>
              <a:spcAft>
                <a:spcPts val="0"/>
              </a:spcAft>
            </a:pPr>
            <a:r>
              <a:rPr sz="2400" b="0" i="0">
                <a:solidFill>
                  <a:srgbClr val="14233A"/>
                </a:solidFill>
                <a:latin typeface="Helvetica"/>
              </a:rPr>
              <a:t>Picture the tribal housing office on a Monday morning. A grant application is due, and it asks how many homes have no internet. Someone pulls up the FCC (Federal Communications Commission) map. A dot sits on the Smiths' storage shed instead of their house. Three new homes past the cattle guard have no dot at all. A company says fast internet is available on a road where everyone knows there is no line. Funding programs start from this map, so every mistake matters. The good news: Tribes can check the map and file challenges to fix it. This guide shows your staff how, step by step.</a:t>
            </a:r>
          </a:p>
        </p:txBody>
      </p:sp>
      <p:sp>
        <p:nvSpPr>
          <p:cNvPr id="8" name="Rectangle 7"/>
          <p:cNvSpPr/>
          <p:nvPr/>
        </p:nvSpPr>
        <p:spPr>
          <a:xfrm>
            <a:off x="7909560" y="1920240"/>
            <a:ext cx="3794760" cy="2134209"/>
          </a:xfrm>
          <a:prstGeom prst="rect">
            <a:avLst/>
          </a:prstGeom>
          <a:solidFill>
            <a:srgbClr val="A9C4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Picture 8" descr="card-fcc-map.jpg"/>
          <p:cNvPicPr>
            <a:picLocks noChangeAspect="1"/>
          </p:cNvPicPr>
          <p:nvPr/>
        </p:nvPicPr>
        <p:blipFill>
          <a:blip r:embed="rId4"/>
          <a:stretch>
            <a:fillRect/>
          </a:stretch>
        </p:blipFill>
        <p:spPr>
          <a:xfrm>
            <a:off x="7955279" y="1965960"/>
            <a:ext cx="3703320" cy="2083003"/>
          </a:xfrm>
          <a:prstGeom prst="rect">
            <a:avLst/>
          </a:prstGeom>
        </p:spPr>
      </p:pic>
      <p:pic>
        <p:nvPicPr>
          <p:cNvPr id="10" name="Narration">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7"/>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1</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The National Broadband Map</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What the FCC (Federal Communications Commission) map shows, where its data comes from, and how to find your Tribal area on it.</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How the National Broadband Map Is Built</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1 of 6</a:t>
            </a:r>
          </a:p>
        </p:txBody>
      </p:sp>
      <p:pic>
        <p:nvPicPr>
          <p:cNvPr id="5" name="Picture 4" descr="deck-1-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5530"/>
                    <p14:bmk name="2" time="37720"/>
                    <p14:bmk name="3" time="61650"/>
                    <p14:bmk name="4" time="82610"/>
                    <p14:bmk name="5" time="10211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Before you start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389888"/>
            <a:ext cx="10911535" cy="2022856"/>
          </a:xfrm>
          <a:prstGeom prst="rect">
            <a:avLst/>
          </a:prstGeom>
          <a:solidFill>
            <a:srgbClr val="FDEC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389888"/>
            <a:ext cx="128016" cy="2022856"/>
          </a:xfrm>
          <a:prstGeom prst="rect">
            <a:avLst/>
          </a:prstGeom>
          <a:solidFill>
            <a:srgbClr val="D726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051560" y="1618488"/>
            <a:ext cx="10271455" cy="2022856"/>
          </a:xfrm>
          <a:prstGeom prst="rect">
            <a:avLst/>
          </a:prstGeom>
          <a:noFill/>
        </p:spPr>
        <p:txBody>
          <a:bodyPr wrap="square" lIns="36576" rIns="36576" tIns="0" bIns="0" anchor="t">
            <a:noAutofit/>
          </a:bodyPr>
          <a:lstStyle/>
          <a:p>
            <a:pPr algn="l">
              <a:lnSpc>
                <a:spcPts val="2832"/>
              </a:lnSpc>
              <a:spcBef>
                <a:spcPts val="0"/>
              </a:spcBef>
              <a:spcAft>
                <a:spcPts val="1000"/>
              </a:spcAft>
            </a:pPr>
            <a:r>
              <a:rPr sz="2400" b="0" i="0">
                <a:solidFill>
                  <a:srgbClr val="14233A"/>
                </a:solidFill>
                <a:latin typeface="Helvetica"/>
              </a:rPr>
              <a:t>This guide is general information, not legal advice. FCC rules and forms change often. Check the FCC BDC (Broadband Data Collection) Help Center before you file, and talk with tribal legal counsel before your Council adopts a resolution.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See your Tribal area on the map</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8" name="TextBox 7"/>
          <p:cNvSpPr txBox="1"/>
          <p:nvPr/>
        </p:nvSpPr>
        <p:spPr>
          <a:xfrm>
            <a:off x="1298448" y="12984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Open the map</a:t>
            </a:r>
          </a:p>
        </p:txBody>
      </p:sp>
      <p:sp>
        <p:nvSpPr>
          <p:cNvPr id="9" name="Oval 8"/>
          <p:cNvSpPr/>
          <p:nvPr/>
        </p:nvSpPr>
        <p:spPr>
          <a:xfrm>
            <a:off x="640080" y="181889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181889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1" name="TextBox 10"/>
          <p:cNvSpPr txBox="1"/>
          <p:nvPr/>
        </p:nvSpPr>
        <p:spPr>
          <a:xfrm>
            <a:off x="1298448" y="183438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Open Area Summary</a:t>
            </a:r>
          </a:p>
        </p:txBody>
      </p:sp>
      <p:sp>
        <p:nvSpPr>
          <p:cNvPr id="12" name="Oval 11"/>
          <p:cNvSpPr/>
          <p:nvPr/>
        </p:nvSpPr>
        <p:spPr>
          <a:xfrm>
            <a:off x="640080" y="235483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235483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4" name="TextBox 13"/>
          <p:cNvSpPr txBox="1"/>
          <p:nvPr/>
        </p:nvSpPr>
        <p:spPr>
          <a:xfrm>
            <a:off x="1298448" y="237032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Compare</a:t>
            </a:r>
          </a:p>
        </p:txBody>
      </p:sp>
      <p:sp>
        <p:nvSpPr>
          <p:cNvPr id="15" name="Oval 14"/>
          <p:cNvSpPr/>
          <p:nvPr/>
        </p:nvSpPr>
        <p:spPr>
          <a:xfrm>
            <a:off x="640080" y="289077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289077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7" name="TextBox 16"/>
          <p:cNvSpPr txBox="1"/>
          <p:nvPr/>
        </p:nvSpPr>
        <p:spPr>
          <a:xfrm>
            <a:off x="1298448" y="290626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Save what you see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Also in your handout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001776"/>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14233A"/>
                </a:solidFill>
                <a:latin typeface="Helvetica"/>
              </a:rPr>
              <a:t>The handout and the web page cover these topics in detail: The pieces of the map; Fixed and mobile are reported differently.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2</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The Broadband Data Collection (BDC)</a:t>
            </a:r>
          </a:p>
        </p:txBody>
      </p:sp>
      <p:sp>
        <p:nvSpPr>
          <p:cNvPr id="6" name="TextBox 5"/>
          <p:cNvSpPr txBox="1"/>
          <p:nvPr/>
        </p:nvSpPr>
        <p:spPr>
          <a:xfrm>
            <a:off x="822960" y="4044695"/>
            <a:ext cx="10424160" cy="2264664"/>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Twice a year, providers report service location by location against the Fabric, the FCC's list of every place broadband could be installed.</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What Counts as a Location (BSL)?</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2 of 6</a:t>
            </a:r>
          </a:p>
        </p:txBody>
      </p:sp>
      <p:pic>
        <p:nvPicPr>
          <p:cNvPr id="5" name="Picture 4" descr="deck-2-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7550"/>
                    <p14:bmk name="2" time="33590"/>
                    <p14:bmk name="3" time="57910"/>
                    <p14:bmk name="4" time="72880"/>
                    <p14:bmk name="5" time="86720"/>
                    <p14:bmk name="6" time="10002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Also in your handout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391411"/>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14233A"/>
                </a:solidFill>
                <a:latin typeface="Helvetica"/>
              </a:rPr>
              <a:t>The handout and the web page cover these topics in detail: What counts as a BSL (broadband serviceable location); What the FCC keeps for each location; If your Tribe runs its own network.</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3</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Tribal Data Issues</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Homes with no address, homes that are missing, and service that is shown but not real: why tribal lands are so often wrong on the map.</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Common Map Mistakes on Tribal Lands</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3 of 6</a:t>
            </a:r>
          </a:p>
        </p:txBody>
      </p:sp>
      <p:pic>
        <p:nvPicPr>
          <p:cNvPr id="5" name="Picture 4" descr="deck-3-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5780"/>
                    <p14:bmk name="2" time="38750"/>
                    <p14:bmk name="3" time="54690"/>
                    <p14:bmk name="4" time="68930"/>
                    <p14:bmk name="5" time="81160"/>
                    <p14:bmk name="6" time="10428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Also in your handout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391411"/>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14233A"/>
                </a:solidFill>
                <a:latin typeface="Helvetica"/>
              </a:rPr>
              <a:t>The handout and the web page cover these topics in detail: What the record shows; Common mistakes and how to fix each one; Tribal data sovereignty.</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4</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Challenging the Map</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How to fix the map, one home at a time or in bulk as a Tribal government.</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2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The Availability Challenge Path</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4  ·  Picture 4 of 6</a:t>
            </a:r>
          </a:p>
        </p:txBody>
      </p:sp>
      <p:pic>
        <p:nvPicPr>
          <p:cNvPr id="5" name="Picture 4" descr="deck-4-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1430"/>
                    <p14:bmk name="2" time="27040"/>
                    <p14:bmk name="3" time="38410"/>
                    <p14:bmk name="4" time="49130"/>
                    <p14:bmk name="5" time="61370"/>
                    <p14:bmk name="6" time="7161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A Bulk Challenge, Step by Step</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4  ·  Picture 5 of 6</a:t>
            </a:r>
          </a:p>
        </p:txBody>
      </p:sp>
      <p:pic>
        <p:nvPicPr>
          <p:cNvPr id="5" name="Picture 4" descr="deck-4-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370"/>
                    <p14:bmk name="2" time="26460"/>
                    <p14:bmk name="3" time="45330"/>
                    <p14:bmk name="4" time="63880"/>
                    <p14:bmk name="5" time="89390"/>
                    <p14:bmk name="6" time="10651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File an individual availability challenge</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8" name="TextBox 7"/>
          <p:cNvSpPr txBox="1"/>
          <p:nvPr/>
        </p:nvSpPr>
        <p:spPr>
          <a:xfrm>
            <a:off x="1298448" y="12984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Find the home</a:t>
            </a:r>
          </a:p>
        </p:txBody>
      </p:sp>
      <p:sp>
        <p:nvSpPr>
          <p:cNvPr id="9" name="Oval 8"/>
          <p:cNvSpPr/>
          <p:nvPr/>
        </p:nvSpPr>
        <p:spPr>
          <a:xfrm>
            <a:off x="640080" y="181889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181889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1" name="TextBox 10"/>
          <p:cNvSpPr txBox="1"/>
          <p:nvPr/>
        </p:nvSpPr>
        <p:spPr>
          <a:xfrm>
            <a:off x="1298448" y="183438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Start the challenge</a:t>
            </a:r>
          </a:p>
        </p:txBody>
      </p:sp>
      <p:sp>
        <p:nvSpPr>
          <p:cNvPr id="12" name="Oval 11"/>
          <p:cNvSpPr/>
          <p:nvPr/>
        </p:nvSpPr>
        <p:spPr>
          <a:xfrm>
            <a:off x="640080" y="235483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235483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4" name="TextBox 13"/>
          <p:cNvSpPr txBox="1"/>
          <p:nvPr/>
        </p:nvSpPr>
        <p:spPr>
          <a:xfrm>
            <a:off x="1298448" y="237032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Choose challenge or feedback</a:t>
            </a:r>
          </a:p>
        </p:txBody>
      </p:sp>
      <p:sp>
        <p:nvSpPr>
          <p:cNvPr id="15" name="Oval 14"/>
          <p:cNvSpPr/>
          <p:nvPr/>
        </p:nvSpPr>
        <p:spPr>
          <a:xfrm>
            <a:off x="640080" y="289077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289077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7" name="TextBox 16"/>
          <p:cNvSpPr txBox="1"/>
          <p:nvPr/>
        </p:nvSpPr>
        <p:spPr>
          <a:xfrm>
            <a:off x="1298448" y="290626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Pick the provider</a:t>
            </a:r>
          </a:p>
        </p:txBody>
      </p:sp>
      <p:sp>
        <p:nvSpPr>
          <p:cNvPr id="18" name="Oval 17"/>
          <p:cNvSpPr/>
          <p:nvPr/>
        </p:nvSpPr>
        <p:spPr>
          <a:xfrm>
            <a:off x="640080" y="342671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40080" y="342671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20" name="TextBox 19"/>
          <p:cNvSpPr txBox="1"/>
          <p:nvPr/>
        </p:nvSpPr>
        <p:spPr>
          <a:xfrm>
            <a:off x="1298448" y="344220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Pick a reason</a:t>
            </a:r>
          </a:p>
        </p:txBody>
      </p:sp>
      <p:sp>
        <p:nvSpPr>
          <p:cNvPr id="21" name="Oval 20"/>
          <p:cNvSpPr/>
          <p:nvPr/>
        </p:nvSpPr>
        <p:spPr>
          <a:xfrm>
            <a:off x="640080" y="39626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40080" y="39626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6</a:t>
            </a:r>
          </a:p>
        </p:txBody>
      </p:sp>
      <p:sp>
        <p:nvSpPr>
          <p:cNvPr id="23" name="TextBox 22"/>
          <p:cNvSpPr txBox="1"/>
          <p:nvPr/>
        </p:nvSpPr>
        <p:spPr>
          <a:xfrm>
            <a:off x="1298448" y="39781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Add proof</a:t>
            </a:r>
          </a:p>
        </p:txBody>
      </p:sp>
      <p:sp>
        <p:nvSpPr>
          <p:cNvPr id="24" name="Oval 23"/>
          <p:cNvSpPr/>
          <p:nvPr/>
        </p:nvSpPr>
        <p:spPr>
          <a:xfrm>
            <a:off x="640080" y="449859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640080" y="449859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7</a:t>
            </a:r>
          </a:p>
        </p:txBody>
      </p:sp>
      <p:sp>
        <p:nvSpPr>
          <p:cNvPr id="26" name="TextBox 25"/>
          <p:cNvSpPr txBox="1"/>
          <p:nvPr/>
        </p:nvSpPr>
        <p:spPr>
          <a:xfrm>
            <a:off x="1298448" y="451408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Certify and submit</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File a location challenge, or add a missing home</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8" name="TextBox 7"/>
          <p:cNvSpPr txBox="1"/>
          <p:nvPr/>
        </p:nvSpPr>
        <p:spPr>
          <a:xfrm>
            <a:off x="1298448" y="12984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Click the location</a:t>
            </a:r>
          </a:p>
        </p:txBody>
      </p:sp>
      <p:sp>
        <p:nvSpPr>
          <p:cNvPr id="9" name="Oval 8"/>
          <p:cNvSpPr/>
          <p:nvPr/>
        </p:nvSpPr>
        <p:spPr>
          <a:xfrm>
            <a:off x="640080" y="181889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181889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1" name="TextBox 10"/>
          <p:cNvSpPr txBox="1"/>
          <p:nvPr/>
        </p:nvSpPr>
        <p:spPr>
          <a:xfrm>
            <a:off x="1298448" y="183438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Start the challenge</a:t>
            </a:r>
          </a:p>
        </p:txBody>
      </p:sp>
      <p:sp>
        <p:nvSpPr>
          <p:cNvPr id="12" name="Oval 11"/>
          <p:cNvSpPr/>
          <p:nvPr/>
        </p:nvSpPr>
        <p:spPr>
          <a:xfrm>
            <a:off x="640080" y="235483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235483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4" name="TextBox 13"/>
          <p:cNvSpPr txBox="1"/>
          <p:nvPr/>
        </p:nvSpPr>
        <p:spPr>
          <a:xfrm>
            <a:off x="1298448" y="237032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Pick the type</a:t>
            </a:r>
          </a:p>
        </p:txBody>
      </p:sp>
      <p:sp>
        <p:nvSpPr>
          <p:cNvPr id="15" name="Oval 14"/>
          <p:cNvSpPr/>
          <p:nvPr/>
        </p:nvSpPr>
        <p:spPr>
          <a:xfrm>
            <a:off x="640080" y="289077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289077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7" name="TextBox 16"/>
          <p:cNvSpPr txBox="1"/>
          <p:nvPr/>
        </p:nvSpPr>
        <p:spPr>
          <a:xfrm>
            <a:off x="1298448" y="290626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To add a missing home</a:t>
            </a:r>
          </a:p>
        </p:txBody>
      </p:sp>
      <p:sp>
        <p:nvSpPr>
          <p:cNvPr id="18" name="Oval 17"/>
          <p:cNvSpPr/>
          <p:nvPr/>
        </p:nvSpPr>
        <p:spPr>
          <a:xfrm>
            <a:off x="640080" y="342671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40080" y="342671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20" name="TextBox 19"/>
          <p:cNvSpPr txBox="1"/>
          <p:nvPr/>
        </p:nvSpPr>
        <p:spPr>
          <a:xfrm>
            <a:off x="1298448" y="344220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Address or no address</a:t>
            </a:r>
          </a:p>
        </p:txBody>
      </p:sp>
      <p:sp>
        <p:nvSpPr>
          <p:cNvPr id="21" name="Oval 20"/>
          <p:cNvSpPr/>
          <p:nvPr/>
        </p:nvSpPr>
        <p:spPr>
          <a:xfrm>
            <a:off x="640080" y="39626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40080" y="39626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6</a:t>
            </a:r>
          </a:p>
        </p:txBody>
      </p:sp>
      <p:sp>
        <p:nvSpPr>
          <p:cNvPr id="23" name="TextBox 22"/>
          <p:cNvSpPr txBox="1"/>
          <p:nvPr/>
        </p:nvSpPr>
        <p:spPr>
          <a:xfrm>
            <a:off x="1298448" y="39781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Certify</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Plan a bulk challenge as a Tribal government</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391411"/>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3E5547"/>
                </a:solidFill>
                <a:latin typeface="Helvetica"/>
              </a:rPr>
              <a:t>A bulk challenge lets your Tribe fix many locations at once. It takes planning, a GIS (geographic information system) person, and good records.</a:t>
            </a:r>
          </a:p>
        </p:txBody>
      </p:sp>
      <p:sp>
        <p:nvSpPr>
          <p:cNvPr id="7" name="Oval 6"/>
          <p:cNvSpPr/>
          <p:nvPr/>
        </p:nvSpPr>
        <p:spPr>
          <a:xfrm>
            <a:off x="640080" y="2674366"/>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640080" y="267436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9" name="TextBox 8"/>
          <p:cNvSpPr txBox="1"/>
          <p:nvPr/>
        </p:nvSpPr>
        <p:spPr>
          <a:xfrm>
            <a:off x="1298448" y="2689860"/>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Get Council approval</a:t>
            </a:r>
          </a:p>
        </p:txBody>
      </p:sp>
      <p:sp>
        <p:nvSpPr>
          <p:cNvPr id="10" name="Oval 9"/>
          <p:cNvSpPr/>
          <p:nvPr/>
        </p:nvSpPr>
        <p:spPr>
          <a:xfrm>
            <a:off x="640080" y="3210306"/>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40080" y="321030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2" name="TextBox 11"/>
          <p:cNvSpPr txBox="1"/>
          <p:nvPr/>
        </p:nvSpPr>
        <p:spPr>
          <a:xfrm>
            <a:off x="1298448" y="3225800"/>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Register as a governmental entity</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422"/>
              </a:lnSpc>
              <a:spcBef>
                <a:spcPts val="0"/>
              </a:spcBef>
              <a:spcAft>
                <a:spcPts val="0"/>
              </a:spcAft>
            </a:pPr>
            <a:r>
              <a:rPr sz="2900" b="1" i="0">
                <a:solidFill>
                  <a:srgbClr val="FFFFFF"/>
                </a:solidFill>
                <a:latin typeface="Helvetica"/>
              </a:rPr>
              <a:t>Plan a bulk challenge as a Tribal government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8" name="TextBox 7"/>
          <p:cNvSpPr txBox="1"/>
          <p:nvPr/>
        </p:nvSpPr>
        <p:spPr>
          <a:xfrm>
            <a:off x="1298448" y="12984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Sign the Fabric license</a:t>
            </a:r>
          </a:p>
        </p:txBody>
      </p:sp>
      <p:sp>
        <p:nvSpPr>
          <p:cNvPr id="9" name="Oval 8"/>
          <p:cNvSpPr/>
          <p:nvPr/>
        </p:nvSpPr>
        <p:spPr>
          <a:xfrm>
            <a:off x="640080" y="181889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181889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1" name="TextBox 10"/>
          <p:cNvSpPr txBox="1"/>
          <p:nvPr/>
        </p:nvSpPr>
        <p:spPr>
          <a:xfrm>
            <a:off x="1298448" y="183438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Check homes in the field</a:t>
            </a:r>
          </a:p>
        </p:txBody>
      </p:sp>
      <p:sp>
        <p:nvSpPr>
          <p:cNvPr id="12" name="Oval 11"/>
          <p:cNvSpPr/>
          <p:nvPr/>
        </p:nvSpPr>
        <p:spPr>
          <a:xfrm>
            <a:off x="640080" y="235483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235483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14" name="TextBox 13"/>
          <p:cNvSpPr txBox="1"/>
          <p:nvPr/>
        </p:nvSpPr>
        <p:spPr>
          <a:xfrm>
            <a:off x="1298448" y="237032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Compare in GIS</a:t>
            </a:r>
          </a:p>
        </p:txBody>
      </p:sp>
      <p:sp>
        <p:nvSpPr>
          <p:cNvPr id="15" name="Oval 14"/>
          <p:cNvSpPr/>
          <p:nvPr/>
        </p:nvSpPr>
        <p:spPr>
          <a:xfrm>
            <a:off x="640080" y="289077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289077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6</a:t>
            </a:r>
          </a:p>
        </p:txBody>
      </p:sp>
      <p:sp>
        <p:nvSpPr>
          <p:cNvPr id="17" name="TextBox 16"/>
          <p:cNvSpPr txBox="1"/>
          <p:nvPr/>
        </p:nvSpPr>
        <p:spPr>
          <a:xfrm>
            <a:off x="1298448" y="290626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Build the CSV file</a:t>
            </a:r>
          </a:p>
        </p:txBody>
      </p:sp>
      <p:sp>
        <p:nvSpPr>
          <p:cNvPr id="18" name="Oval 17"/>
          <p:cNvSpPr/>
          <p:nvPr/>
        </p:nvSpPr>
        <p:spPr>
          <a:xfrm>
            <a:off x="640080" y="342671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40080" y="342671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7</a:t>
            </a:r>
          </a:p>
        </p:txBody>
      </p:sp>
      <p:sp>
        <p:nvSpPr>
          <p:cNvPr id="20" name="TextBox 19"/>
          <p:cNvSpPr txBox="1"/>
          <p:nvPr/>
        </p:nvSpPr>
        <p:spPr>
          <a:xfrm>
            <a:off x="1298448" y="344220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Upload and track</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GIS and CSV tips for bulk Fabric challenges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Compare your own address points with the Fabric points in GIS before you build the file.</a:t>
            </a:r>
          </a:p>
        </p:txBody>
      </p:sp>
      <p:sp>
        <p:nvSpPr>
          <p:cNvPr id="8" name="Rounded Rectangle 7"/>
          <p:cNvSpPr/>
          <p:nvPr/>
        </p:nvSpPr>
        <p:spPr>
          <a:xfrm>
            <a:off x="676656" y="224510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224024"/>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Flag any Fabric point that sits on a road.</a:t>
            </a:r>
          </a:p>
        </p:txBody>
      </p:sp>
      <p:sp>
        <p:nvSpPr>
          <p:cNvPr id="10" name="Rounded Rectangle 9"/>
          <p:cNvSpPr/>
          <p:nvPr/>
        </p:nvSpPr>
        <p:spPr>
          <a:xfrm>
            <a:off x="676656" y="278104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275996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Use code 5 (wrong building on the parcel), not code 1 (missing location), when the dot is on the wrong building.</a:t>
            </a:r>
          </a:p>
        </p:txBody>
      </p:sp>
      <p:sp>
        <p:nvSpPr>
          <p:cNvPr id="12" name="Rounded Rectangle 11"/>
          <p:cNvSpPr/>
          <p:nvPr/>
        </p:nvSpPr>
        <p:spPr>
          <a:xfrm>
            <a:off x="676656" y="3706622"/>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1298448" y="3685540"/>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Do not ask to add empty lots.</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422"/>
              </a:lnSpc>
              <a:spcBef>
                <a:spcPts val="0"/>
              </a:spcBef>
              <a:spcAft>
                <a:spcPts val="0"/>
              </a:spcAft>
            </a:pPr>
            <a:r>
              <a:rPr sz="2900" b="1" i="0">
                <a:solidFill>
                  <a:srgbClr val="FFFFFF"/>
                </a:solidFill>
                <a:latin typeface="Helvetica"/>
              </a:rPr>
              <a:t>GIS and CSV tips for bulk Fabric challenges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Add a location with latitude and longitude only (no address) only where the area truly lacks addresses, and set the no-address flag.</a:t>
            </a:r>
          </a:p>
        </p:txBody>
      </p:sp>
      <p:sp>
        <p:nvSpPr>
          <p:cNvPr id="8" name="Rounded Rectangle 7"/>
          <p:cNvSpPr/>
          <p:nvPr/>
        </p:nvSpPr>
        <p:spPr>
          <a:xfrm>
            <a:off x="676656" y="224510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22402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For a bulk fixed availability challenge, follow the separate bulk fixed spec and match its headers exactly.</a:t>
            </a:r>
          </a:p>
        </p:txBody>
      </p:sp>
      <p:sp>
        <p:nvSpPr>
          <p:cNvPr id="10" name="Rounded Rectangle 9"/>
          <p:cNvSpPr/>
          <p:nvPr/>
        </p:nvSpPr>
        <p:spPr>
          <a:xfrm>
            <a:off x="676656" y="3170682"/>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149600"/>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Keep the Fabric version with every Location ID, because IDs can change between versions.</a:t>
            </a:r>
          </a:p>
        </p:txBody>
      </p:sp>
      <p:sp>
        <p:nvSpPr>
          <p:cNvPr id="12" name="Rounded Rectangle 11"/>
          <p:cNvSpPr/>
          <p:nvPr/>
        </p:nvSpPr>
        <p:spPr>
          <a:xfrm>
            <a:off x="676656" y="4096258"/>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1298448" y="4075176"/>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Save a copy of every file you upload and every response you get.</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Test mobile coverage</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8" name="TextBox 7"/>
          <p:cNvSpPr txBox="1"/>
          <p:nvPr/>
        </p:nvSpPr>
        <p:spPr>
          <a:xfrm>
            <a:off x="1298448" y="12984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Get the app</a:t>
            </a:r>
          </a:p>
        </p:txBody>
      </p:sp>
      <p:sp>
        <p:nvSpPr>
          <p:cNvPr id="9" name="Oval 8"/>
          <p:cNvSpPr/>
          <p:nvPr/>
        </p:nvSpPr>
        <p:spPr>
          <a:xfrm>
            <a:off x="640080" y="181889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181889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1" name="TextBox 10"/>
          <p:cNvSpPr txBox="1"/>
          <p:nvPr/>
        </p:nvSpPr>
        <p:spPr>
          <a:xfrm>
            <a:off x="1298448" y="183438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Pick the mode</a:t>
            </a:r>
          </a:p>
        </p:txBody>
      </p:sp>
      <p:sp>
        <p:nvSpPr>
          <p:cNvPr id="12" name="Oval 11"/>
          <p:cNvSpPr/>
          <p:nvPr/>
        </p:nvSpPr>
        <p:spPr>
          <a:xfrm>
            <a:off x="640080" y="235483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235483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4" name="TextBox 13"/>
          <p:cNvSpPr txBox="1"/>
          <p:nvPr/>
        </p:nvSpPr>
        <p:spPr>
          <a:xfrm>
            <a:off x="1298448" y="237032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Use cellular data</a:t>
            </a:r>
          </a:p>
        </p:txBody>
      </p:sp>
      <p:sp>
        <p:nvSpPr>
          <p:cNvPr id="15" name="Oval 14"/>
          <p:cNvSpPr/>
          <p:nvPr/>
        </p:nvSpPr>
        <p:spPr>
          <a:xfrm>
            <a:off x="640080" y="289077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289077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7" name="TextBox 16"/>
          <p:cNvSpPr txBox="1"/>
          <p:nvPr/>
        </p:nvSpPr>
        <p:spPr>
          <a:xfrm>
            <a:off x="1298448" y="290626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Test at the right time</a:t>
            </a:r>
          </a:p>
        </p:txBody>
      </p:sp>
      <p:sp>
        <p:nvSpPr>
          <p:cNvPr id="18" name="Oval 17"/>
          <p:cNvSpPr/>
          <p:nvPr/>
        </p:nvSpPr>
        <p:spPr>
          <a:xfrm>
            <a:off x="640080" y="342671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40080" y="342671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20" name="TextBox 19"/>
          <p:cNvSpPr txBox="1"/>
          <p:nvPr/>
        </p:nvSpPr>
        <p:spPr>
          <a:xfrm>
            <a:off x="1298448" y="344220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Know the bar</a:t>
            </a:r>
          </a:p>
        </p:txBody>
      </p:sp>
      <p:sp>
        <p:nvSpPr>
          <p:cNvPr id="21" name="Oval 20"/>
          <p:cNvSpPr/>
          <p:nvPr/>
        </p:nvSpPr>
        <p:spPr>
          <a:xfrm>
            <a:off x="640080" y="39626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40080" y="39626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6</a:t>
            </a:r>
          </a:p>
        </p:txBody>
      </p:sp>
      <p:sp>
        <p:nvSpPr>
          <p:cNvPr id="23" name="TextBox 22"/>
          <p:cNvSpPr txBox="1"/>
          <p:nvPr/>
        </p:nvSpPr>
        <p:spPr>
          <a:xfrm>
            <a:off x="1298448" y="39781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Go bulk if you have many tests</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Also in your handout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391411"/>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14233A"/>
                </a:solidFill>
                <a:latin typeface="Helvetica"/>
              </a:rPr>
              <a:t>The handout and the web page cover these topics in detail: Three kinds of challenges; How strong your proof must be; Timelines at a glance; Not every problem is a challenge; Where to find the bulk file formats.</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5</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Keeping It Right</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A yearly routine, the 2026 rule changes, and how the map ties to funding.</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A Year of Map Work</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5  ·  Picture 6 of 6</a:t>
            </a:r>
          </a:p>
        </p:txBody>
      </p:sp>
      <p:pic>
        <p:nvPicPr>
          <p:cNvPr id="5" name="Picture 4" descr="deck-5-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1390"/>
                    <p14:bmk name="2" time="30390"/>
                    <p14:bmk name="3" time="48710"/>
                    <p14:bmk name="4" time="65750"/>
                    <p14:bmk name="5" time="81680"/>
                    <p14:bmk name="6" time="9757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Keep it right: a short routine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Name one staff lead for the map and one backup.</a:t>
            </a:r>
          </a:p>
        </p:txBody>
      </p:sp>
      <p:sp>
        <p:nvSpPr>
          <p:cNvPr id="8" name="Rounded Rectangle 7"/>
          <p:cNvSpPr/>
          <p:nvPr/>
        </p:nvSpPr>
        <p:spPr>
          <a:xfrm>
            <a:off x="676656" y="185547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183438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Keep a master list of homes with GPS coordinates, even where there are no street addresses.</a:t>
            </a:r>
          </a:p>
        </p:txBody>
      </p:sp>
      <p:sp>
        <p:nvSpPr>
          <p:cNvPr id="10" name="Rounded Rectangle 9"/>
          <p:cNvSpPr/>
          <p:nvPr/>
        </p:nvSpPr>
        <p:spPr>
          <a:xfrm>
            <a:off x="676656" y="278104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2759964"/>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Save the Fabric version with every Location ID.</a:t>
            </a:r>
          </a:p>
        </p:txBody>
      </p:sp>
      <p:sp>
        <p:nvSpPr>
          <p:cNvPr id="12" name="Rounded Rectangle 11"/>
          <p:cNvSpPr/>
          <p:nvPr/>
        </p:nvSpPr>
        <p:spPr>
          <a:xfrm>
            <a:off x="676656" y="331698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1298448" y="3295904"/>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Recheck your locations each time a new map version comes out.</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Keep it right: a short routine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Recheck locations you won in a challenge, since providers can now ask to restore them.</a:t>
            </a:r>
          </a:p>
        </p:txBody>
      </p:sp>
      <p:sp>
        <p:nvSpPr>
          <p:cNvPr id="8" name="Rounded Rectangle 7"/>
          <p:cNvSpPr/>
          <p:nvPr/>
        </p:nvSpPr>
        <p:spPr>
          <a:xfrm>
            <a:off x="676656" y="224510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224024"/>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Watch for final FCC rules on the pending proposals, and ask ONAP (the FCC's Office of Native Affairs and Policy) about consultation and training.</a:t>
            </a:r>
          </a:p>
        </p:txBody>
      </p:sp>
      <p:sp>
        <p:nvSpPr>
          <p:cNvPr id="10" name="Rounded Rectangle 9"/>
          <p:cNvSpPr/>
          <p:nvPr/>
        </p:nvSpPr>
        <p:spPr>
          <a:xfrm>
            <a:off x="676656" y="3560318"/>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539236"/>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Report progress to Council twice a year.</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Also in your handout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391411"/>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14233A"/>
                </a:solidFill>
                <a:latin typeface="Helvetica"/>
              </a:rPr>
              <a:t>The handout and the web page cover these topics in detail: A yearly mapping calendar; What changed in 2026; How the map connects to BEAD funding; Help from the FCC.</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check three homes you know</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781047"/>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3E5547"/>
                </a:solidFill>
                <a:latin typeface="Helvetica"/>
              </a:rPr>
              <a:t>About 20 minutes with a computer or phone. Choose three homes you know well, such as your own, a relative's, and the tribal office. Members who live off the reservation, in nearby towns such as Winnemucca, can check their homes the same way.</a:t>
            </a:r>
          </a:p>
        </p:txBody>
      </p:sp>
      <p:sp>
        <p:nvSpPr>
          <p:cNvPr id="7" name="Oval 6"/>
          <p:cNvSpPr/>
          <p:nvPr/>
        </p:nvSpPr>
        <p:spPr>
          <a:xfrm>
            <a:off x="640080" y="3064002"/>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640080" y="3064002"/>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9" name="TextBox 8"/>
          <p:cNvSpPr txBox="1"/>
          <p:nvPr/>
        </p:nvSpPr>
        <p:spPr>
          <a:xfrm>
            <a:off x="1298448" y="3079496"/>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Go to broadbandmap.fcc.gov and search for the first home's address. If it has no address, zoom in on the map and find the building.</a:t>
            </a:r>
          </a:p>
        </p:txBody>
      </p:sp>
      <p:pic>
        <p:nvPicPr>
          <p:cNvPr id="10" name="Narration">
            <a:hlinkClick r:id="" action="ppaction://media"/>
          </p:cNvPr>
          <p:cNvPicPr>
            <a:picLocks noChangeAspect="1"/>
          </p:cNvPicPr>
          <p:nvPr>
            <a:audioFile r:link="rId4"/>
            <p:extLst>
              <p:ext uri="{DAA4B4D4-6D71-4841-9C94-3DE7FCFB9230}">
                <p14:media xmlns:p14="http://schemas.microsoft.com/office/powerpoint/2010/main" r:embed="rId3">
                  <p14:bmkLst>
                    <p14:bmk name="1" time="18190"/>
                    <p14:bmk name="2" time="28630"/>
                    <p14:bmk name="3" time="37650"/>
                    <p14:bmk name="4" time="44800"/>
                    <p14:bmk name="5" time="52860"/>
                    <p14:bmk name="6" time="59760"/>
                    <p14:bmk name="Remember" time="68190"/>
                  </p14:bmkLst>
                </p14:media>
              </p:ext>
            </p:extLst>
          </p:nvPr>
        </p:nvPicPr>
        <p:blipFill>
          <a:blip r:embed="rId5"/>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check three homes you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8" name="TextBox 7"/>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Look at the dot. Is it on the right building, or on a shed, a road, or the neighbor's house? Is there a dot at all?</a:t>
            </a:r>
          </a:p>
        </p:txBody>
      </p:sp>
      <p:sp>
        <p:nvSpPr>
          <p:cNvPr id="9" name="Oval 8"/>
          <p:cNvSpPr/>
          <p:nvPr/>
        </p:nvSpPr>
        <p:spPr>
          <a:xfrm>
            <a:off x="640080" y="2208530"/>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208530"/>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1" name="TextBox 10"/>
          <p:cNvSpPr txBox="1"/>
          <p:nvPr/>
        </p:nvSpPr>
        <p:spPr>
          <a:xfrm>
            <a:off x="1298448" y="222402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Click the dot and write down the Location ID and the providers listed on the Fixed tab.</a:t>
            </a:r>
          </a:p>
        </p:txBody>
      </p:sp>
      <p:sp>
        <p:nvSpPr>
          <p:cNvPr id="12" name="Oval 11"/>
          <p:cNvSpPr/>
          <p:nvPr/>
        </p:nvSpPr>
        <p:spPr>
          <a:xfrm>
            <a:off x="640080" y="3134106"/>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13410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4" name="TextBox 13"/>
          <p:cNvSpPr txBox="1"/>
          <p:nvPr/>
        </p:nvSpPr>
        <p:spPr>
          <a:xfrm>
            <a:off x="1298448" y="3149600"/>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Compare that list with what you know. Does each provider really offer service there? Is anyone missing?</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check three homes you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8" name="TextBox 7"/>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Switch to the Mobile tab and compare the coverage shown with what your phone gets at that home.</a:t>
            </a:r>
          </a:p>
        </p:txBody>
      </p:sp>
      <p:sp>
        <p:nvSpPr>
          <p:cNvPr id="9" name="Oval 8"/>
          <p:cNvSpPr/>
          <p:nvPr/>
        </p:nvSpPr>
        <p:spPr>
          <a:xfrm>
            <a:off x="640080" y="2208530"/>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208530"/>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6</a:t>
            </a:r>
          </a:p>
        </p:txBody>
      </p:sp>
      <p:sp>
        <p:nvSpPr>
          <p:cNvPr id="11" name="TextBox 10"/>
          <p:cNvSpPr txBox="1"/>
          <p:nvPr/>
        </p:nvSpPr>
        <p:spPr>
          <a:xfrm>
            <a:off x="1298448" y="2224024"/>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Repeat for the other two homes. Write any mistakes on the Household Map Check Worksheet and bring them to your staff lead.</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Remember</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ounded Rectangle 5"/>
          <p:cNvSpPr/>
          <p:nvPr/>
        </p:nvSpPr>
        <p:spPr>
          <a:xfrm>
            <a:off x="640080"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icon-fm-pin.png"/>
          <p:cNvPicPr>
            <a:picLocks noChangeAspect="1"/>
          </p:cNvPicPr>
          <p:nvPr/>
        </p:nvPicPr>
        <p:blipFill>
          <a:blip r:embed="rId4"/>
          <a:stretch>
            <a:fillRect/>
          </a:stretch>
        </p:blipFill>
        <p:spPr>
          <a:xfrm>
            <a:off x="1346149" y="1709928"/>
            <a:ext cx="2011680" cy="2011680"/>
          </a:xfrm>
          <a:prstGeom prst="rect">
            <a:avLst/>
          </a:prstGeom>
        </p:spPr>
      </p:pic>
      <p:sp>
        <p:nvSpPr>
          <p:cNvPr id="8" name="TextBox 7"/>
          <p:cNvSpPr txBox="1"/>
          <p:nvPr/>
        </p:nvSpPr>
        <p:spPr>
          <a:xfrm>
            <a:off x="868680"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Every home deserves its own dot on the map</a:t>
            </a:r>
          </a:p>
        </p:txBody>
      </p:sp>
      <p:sp>
        <p:nvSpPr>
          <p:cNvPr id="9" name="Rounded Rectangle 8"/>
          <p:cNvSpPr/>
          <p:nvPr/>
        </p:nvSpPr>
        <p:spPr>
          <a:xfrm>
            <a:off x="4383938"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icon-fm-clip.png"/>
          <p:cNvPicPr>
            <a:picLocks noChangeAspect="1"/>
          </p:cNvPicPr>
          <p:nvPr/>
        </p:nvPicPr>
        <p:blipFill>
          <a:blip r:embed="rId5"/>
          <a:stretch>
            <a:fillRect/>
          </a:stretch>
        </p:blipFill>
        <p:spPr>
          <a:xfrm>
            <a:off x="5090007" y="1709928"/>
            <a:ext cx="2011680" cy="2011680"/>
          </a:xfrm>
          <a:prstGeom prst="rect">
            <a:avLst/>
          </a:prstGeom>
        </p:spPr>
      </p:pic>
      <p:sp>
        <p:nvSpPr>
          <p:cNvPr id="11" name="TextBox 10"/>
          <p:cNvSpPr txBox="1"/>
          <p:nvPr/>
        </p:nvSpPr>
        <p:spPr>
          <a:xfrm>
            <a:off x="4612538"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Your Tribe's own records are your best evidence</a:t>
            </a:r>
          </a:p>
        </p:txBody>
      </p:sp>
      <p:sp>
        <p:nvSpPr>
          <p:cNvPr id="12" name="Rounded Rectangle 11"/>
          <p:cNvSpPr/>
          <p:nvPr/>
        </p:nvSpPr>
        <p:spPr>
          <a:xfrm>
            <a:off x="8127796"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icon-fm-cal.png"/>
          <p:cNvPicPr>
            <a:picLocks noChangeAspect="1"/>
          </p:cNvPicPr>
          <p:nvPr/>
        </p:nvPicPr>
        <p:blipFill>
          <a:blip r:embed="rId6"/>
          <a:stretch>
            <a:fillRect/>
          </a:stretch>
        </p:blipFill>
        <p:spPr>
          <a:xfrm>
            <a:off x="8833866" y="1709928"/>
            <a:ext cx="2011680" cy="2011680"/>
          </a:xfrm>
          <a:prstGeom prst="rect">
            <a:avLst/>
          </a:prstGeom>
        </p:spPr>
      </p:pic>
      <p:sp>
        <p:nvSpPr>
          <p:cNvPr id="14" name="TextBox 13"/>
          <p:cNvSpPr txBox="1"/>
          <p:nvPr/>
        </p:nvSpPr>
        <p:spPr>
          <a:xfrm>
            <a:off x="8356396"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Recheck every six months; IDs can change</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4233A"/>
                </a:solidFill>
                <a:latin typeface="Helvetica"/>
              </a:rPr>
              <a:t>On the map, the dot for your aunt's home sits on her storage shed, about 50 feet from the house. What should you file?</a:t>
            </a:r>
          </a:p>
        </p:txBody>
      </p:sp>
      <p:sp>
        <p:nvSpPr>
          <p:cNvPr id="7" name="Rounded Rectangle 6"/>
          <p:cNvSpPr/>
          <p:nvPr/>
        </p:nvSpPr>
        <p:spPr>
          <a:xfrm>
            <a:off x="640080" y="2411984"/>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fm-dots.png"/>
          <p:cNvPicPr>
            <a:picLocks noChangeAspect="1"/>
          </p:cNvPicPr>
          <p:nvPr/>
        </p:nvPicPr>
        <p:blipFill>
          <a:blip r:embed="rId4"/>
          <a:stretch>
            <a:fillRect/>
          </a:stretch>
        </p:blipFill>
        <p:spPr>
          <a:xfrm>
            <a:off x="1643329" y="2640584"/>
            <a:ext cx="1417320" cy="1417320"/>
          </a:xfrm>
          <a:prstGeom prst="rect">
            <a:avLst/>
          </a:prstGeom>
        </p:spPr>
      </p:pic>
      <p:sp>
        <p:nvSpPr>
          <p:cNvPr id="11" name="TextBox 10"/>
          <p:cNvSpPr txBox="1"/>
          <p:nvPr/>
        </p:nvSpPr>
        <p:spPr>
          <a:xfrm>
            <a:off x="868680" y="4213352"/>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A location challenge for incorrect placement</a:t>
            </a:r>
          </a:p>
        </p:txBody>
      </p:sp>
      <p:sp>
        <p:nvSpPr>
          <p:cNvPr id="12" name="Rounded Rectangle 11"/>
          <p:cNvSpPr/>
          <p:nvPr/>
        </p:nvSpPr>
        <p:spPr>
          <a:xfrm>
            <a:off x="4383938" y="2411984"/>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fm-shed.png"/>
          <p:cNvPicPr>
            <a:picLocks noChangeAspect="1"/>
          </p:cNvPicPr>
          <p:nvPr/>
        </p:nvPicPr>
        <p:blipFill>
          <a:blip r:embed="rId5"/>
          <a:stretch>
            <a:fillRect/>
          </a:stretch>
        </p:blipFill>
        <p:spPr>
          <a:xfrm>
            <a:off x="5387187" y="2640584"/>
            <a:ext cx="1417320" cy="1417320"/>
          </a:xfrm>
          <a:prstGeom prst="rect">
            <a:avLst/>
          </a:prstGeom>
        </p:spPr>
      </p:pic>
      <p:sp>
        <p:nvSpPr>
          <p:cNvPr id="16" name="TextBox 15"/>
          <p:cNvSpPr txBox="1"/>
          <p:nvPr/>
        </p:nvSpPr>
        <p:spPr>
          <a:xfrm>
            <a:off x="4612538" y="4213352"/>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A location challenge to remove a location</a:t>
            </a:r>
          </a:p>
        </p:txBody>
      </p:sp>
      <p:sp>
        <p:nvSpPr>
          <p:cNvPr id="17" name="Rounded Rectangle 16"/>
          <p:cNvSpPr/>
          <p:nvPr/>
        </p:nvSpPr>
        <p:spPr>
          <a:xfrm>
            <a:off x="8127796" y="2411984"/>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fm-cal.png"/>
          <p:cNvPicPr>
            <a:picLocks noChangeAspect="1"/>
          </p:cNvPicPr>
          <p:nvPr/>
        </p:nvPicPr>
        <p:blipFill>
          <a:blip r:embed="rId6"/>
          <a:stretch>
            <a:fillRect/>
          </a:stretch>
        </p:blipFill>
        <p:spPr>
          <a:xfrm>
            <a:off x="9131045" y="2640584"/>
            <a:ext cx="1417320" cy="1417320"/>
          </a:xfrm>
          <a:prstGeom prst="rect">
            <a:avLst/>
          </a:prstGeom>
        </p:spPr>
      </p:pic>
      <p:sp>
        <p:nvSpPr>
          <p:cNvPr id="21" name="TextBox 20"/>
          <p:cNvSpPr txBox="1"/>
          <p:nvPr/>
        </p:nvSpPr>
        <p:spPr>
          <a:xfrm>
            <a:off x="8356396" y="4213352"/>
            <a:ext cx="2966618"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An availability challenge against her provider</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4233A"/>
                </a:solidFill>
                <a:latin typeface="Helvetica"/>
              </a:rPr>
              <a:t>On the map, the dot for your aunt's home sits on her storage shed, about 50 feet from the house. What should you file?</a:t>
            </a:r>
          </a:p>
        </p:txBody>
      </p:sp>
      <p:sp>
        <p:nvSpPr>
          <p:cNvPr id="7" name="Rounded Rectangle 6"/>
          <p:cNvSpPr/>
          <p:nvPr/>
        </p:nvSpPr>
        <p:spPr>
          <a:xfrm>
            <a:off x="640080" y="2411984"/>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49143"/>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49143"/>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fm-dots.png"/>
          <p:cNvPicPr>
            <a:picLocks noChangeAspect="1"/>
          </p:cNvPicPr>
          <p:nvPr/>
        </p:nvPicPr>
        <p:blipFill>
          <a:blip r:embed="rId4"/>
          <a:stretch>
            <a:fillRect/>
          </a:stretch>
        </p:blipFill>
        <p:spPr>
          <a:xfrm>
            <a:off x="1417319" y="2457704"/>
            <a:ext cx="640080" cy="640080"/>
          </a:xfrm>
          <a:prstGeom prst="rect">
            <a:avLst/>
          </a:prstGeom>
        </p:spPr>
      </p:pic>
      <p:sp>
        <p:nvSpPr>
          <p:cNvPr id="11" name="TextBox 10"/>
          <p:cNvSpPr txBox="1"/>
          <p:nvPr/>
        </p:nvSpPr>
        <p:spPr>
          <a:xfrm>
            <a:off x="2240280" y="2411984"/>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A location challenge for incorrect placement</a:t>
            </a:r>
          </a:p>
        </p:txBody>
      </p:sp>
      <p:sp>
        <p:nvSpPr>
          <p:cNvPr id="12" name="Rounded Rectangle 11"/>
          <p:cNvSpPr/>
          <p:nvPr/>
        </p:nvSpPr>
        <p:spPr>
          <a:xfrm>
            <a:off x="9539935" y="2549143"/>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549143"/>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280664"/>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417824"/>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417824"/>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fm-shed.png"/>
          <p:cNvPicPr>
            <a:picLocks noChangeAspect="1"/>
          </p:cNvPicPr>
          <p:nvPr/>
        </p:nvPicPr>
        <p:blipFill>
          <a:blip r:embed="rId5"/>
          <a:stretch>
            <a:fillRect/>
          </a:stretch>
        </p:blipFill>
        <p:spPr>
          <a:xfrm>
            <a:off x="1417319" y="3326384"/>
            <a:ext cx="640080" cy="640080"/>
          </a:xfrm>
          <a:prstGeom prst="rect">
            <a:avLst/>
          </a:prstGeom>
        </p:spPr>
      </p:pic>
      <p:sp>
        <p:nvSpPr>
          <p:cNvPr id="18" name="TextBox 17"/>
          <p:cNvSpPr txBox="1"/>
          <p:nvPr/>
        </p:nvSpPr>
        <p:spPr>
          <a:xfrm>
            <a:off x="2240280" y="3280664"/>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A location challenge to remove a location</a:t>
            </a:r>
          </a:p>
        </p:txBody>
      </p:sp>
      <p:sp>
        <p:nvSpPr>
          <p:cNvPr id="19" name="Rounded Rectangle 18"/>
          <p:cNvSpPr/>
          <p:nvPr/>
        </p:nvSpPr>
        <p:spPr>
          <a:xfrm>
            <a:off x="640080" y="4149343"/>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286504"/>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286504"/>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fm-cal.png"/>
          <p:cNvPicPr>
            <a:picLocks noChangeAspect="1"/>
          </p:cNvPicPr>
          <p:nvPr/>
        </p:nvPicPr>
        <p:blipFill>
          <a:blip r:embed="rId6"/>
          <a:stretch>
            <a:fillRect/>
          </a:stretch>
        </p:blipFill>
        <p:spPr>
          <a:xfrm>
            <a:off x="1417319" y="4195064"/>
            <a:ext cx="640080" cy="640080"/>
          </a:xfrm>
          <a:prstGeom prst="rect">
            <a:avLst/>
          </a:prstGeom>
        </p:spPr>
      </p:pic>
      <p:sp>
        <p:nvSpPr>
          <p:cNvPr id="23" name="TextBox 22"/>
          <p:cNvSpPr txBox="1"/>
          <p:nvPr/>
        </p:nvSpPr>
        <p:spPr>
          <a:xfrm>
            <a:off x="2240280" y="4149343"/>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An availability challenge against her provider</a:t>
            </a:r>
          </a:p>
        </p:txBody>
      </p:sp>
      <p:sp>
        <p:nvSpPr>
          <p:cNvPr id="24" name="Rectangle 23"/>
          <p:cNvSpPr/>
          <p:nvPr/>
        </p:nvSpPr>
        <p:spPr>
          <a:xfrm>
            <a:off x="640080" y="5155184"/>
            <a:ext cx="10911535" cy="1355344"/>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338064"/>
            <a:ext cx="10454335" cy="1172464"/>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E7A45"/>
                </a:solidFill>
                <a:latin typeface="Helvetica"/>
              </a:rPr>
              <a:t>Why: </a:t>
            </a:r>
            <a:r>
              <a:rPr sz="2400" b="0" i="0">
                <a:solidFill>
                  <a:srgbClr val="14233A"/>
                </a:solidFill>
                <a:latin typeface="Helvetica"/>
              </a:rPr>
              <a:t>The home is a real location, but its dot is on the wrong building. Incorrect placement moves the dot onto the house. Removing it would take the home off the map.</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Your Tribe files a challenge saying a company does not offer the fiber service the map shows on Willow Road. What happens next?</a:t>
            </a:r>
          </a:p>
        </p:txBody>
      </p:sp>
      <p:sp>
        <p:nvSpPr>
          <p:cNvPr id="7" name="Rounded Rectangle 6"/>
          <p:cNvSpPr/>
          <p:nvPr/>
        </p:nvSpPr>
        <p:spPr>
          <a:xfrm>
            <a:off x="640080" y="2352039"/>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34920"/>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34920"/>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fm-speed.png"/>
          <p:cNvPicPr>
            <a:picLocks noChangeAspect="1"/>
          </p:cNvPicPr>
          <p:nvPr/>
        </p:nvPicPr>
        <p:blipFill>
          <a:blip r:embed="rId4"/>
          <a:stretch>
            <a:fillRect/>
          </a:stretch>
        </p:blipFill>
        <p:spPr>
          <a:xfrm>
            <a:off x="2579293" y="2580639"/>
            <a:ext cx="1417320" cy="1417320"/>
          </a:xfrm>
          <a:prstGeom prst="rect">
            <a:avLst/>
          </a:prstGeom>
        </p:spPr>
      </p:pic>
      <p:sp>
        <p:nvSpPr>
          <p:cNvPr id="11" name="TextBox 10"/>
          <p:cNvSpPr txBox="1"/>
          <p:nvPr/>
        </p:nvSpPr>
        <p:spPr>
          <a:xfrm>
            <a:off x="868680" y="4153407"/>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FCC (Federal Communications Commission) fixes the map the next day</a:t>
            </a:r>
          </a:p>
        </p:txBody>
      </p:sp>
      <p:sp>
        <p:nvSpPr>
          <p:cNvPr id="12" name="Rounded Rectangle 11"/>
          <p:cNvSpPr/>
          <p:nvPr/>
        </p:nvSpPr>
        <p:spPr>
          <a:xfrm>
            <a:off x="6255867" y="2352039"/>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534920"/>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534920"/>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fm-cal.png"/>
          <p:cNvPicPr>
            <a:picLocks noChangeAspect="1"/>
          </p:cNvPicPr>
          <p:nvPr/>
        </p:nvPicPr>
        <p:blipFill>
          <a:blip r:embed="rId5"/>
          <a:stretch>
            <a:fillRect/>
          </a:stretch>
        </p:blipFill>
        <p:spPr>
          <a:xfrm>
            <a:off x="8195081" y="2580639"/>
            <a:ext cx="1417320" cy="1417320"/>
          </a:xfrm>
          <a:prstGeom prst="rect">
            <a:avLst/>
          </a:prstGeom>
        </p:spPr>
      </p:pic>
      <p:sp>
        <p:nvSpPr>
          <p:cNvPr id="16" name="TextBox 15"/>
          <p:cNvSpPr txBox="1"/>
          <p:nvPr/>
        </p:nvSpPr>
        <p:spPr>
          <a:xfrm>
            <a:off x="6484467" y="4153407"/>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provider has 60 days to agree or dispute</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Your Tribe files a challenge saying a company does not offer the fiber service the map shows on Willow Road. What happens next?</a:t>
            </a:r>
          </a:p>
        </p:txBody>
      </p:sp>
      <p:sp>
        <p:nvSpPr>
          <p:cNvPr id="7" name="Rounded Rectangle 6"/>
          <p:cNvSpPr/>
          <p:nvPr/>
        </p:nvSpPr>
        <p:spPr>
          <a:xfrm>
            <a:off x="640080" y="2352039"/>
            <a:ext cx="10911535" cy="947928"/>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97404"/>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97404"/>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fm-speed.png"/>
          <p:cNvPicPr>
            <a:picLocks noChangeAspect="1"/>
          </p:cNvPicPr>
          <p:nvPr/>
        </p:nvPicPr>
        <p:blipFill>
          <a:blip r:embed="rId4"/>
          <a:stretch>
            <a:fillRect/>
          </a:stretch>
        </p:blipFill>
        <p:spPr>
          <a:xfrm>
            <a:off x="1417319" y="2505964"/>
            <a:ext cx="640080" cy="640080"/>
          </a:xfrm>
          <a:prstGeom prst="rect">
            <a:avLst/>
          </a:prstGeom>
        </p:spPr>
      </p:pic>
      <p:sp>
        <p:nvSpPr>
          <p:cNvPr id="11" name="TextBox 10"/>
          <p:cNvSpPr txBox="1"/>
          <p:nvPr/>
        </p:nvSpPr>
        <p:spPr>
          <a:xfrm>
            <a:off x="2240280" y="2352039"/>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The FCC (Federal Communications Commission) fixes the map the next day</a:t>
            </a:r>
          </a:p>
        </p:txBody>
      </p:sp>
      <p:sp>
        <p:nvSpPr>
          <p:cNvPr id="12" name="Rounded Rectangle 11"/>
          <p:cNvSpPr/>
          <p:nvPr/>
        </p:nvSpPr>
        <p:spPr>
          <a:xfrm>
            <a:off x="640080" y="3437127"/>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574287"/>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57428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fm-cal.png"/>
          <p:cNvPicPr>
            <a:picLocks noChangeAspect="1"/>
          </p:cNvPicPr>
          <p:nvPr/>
        </p:nvPicPr>
        <p:blipFill>
          <a:blip r:embed="rId5"/>
          <a:stretch>
            <a:fillRect/>
          </a:stretch>
        </p:blipFill>
        <p:spPr>
          <a:xfrm>
            <a:off x="1417319" y="3482847"/>
            <a:ext cx="640080" cy="640080"/>
          </a:xfrm>
          <a:prstGeom prst="rect">
            <a:avLst/>
          </a:prstGeom>
        </p:spPr>
      </p:pic>
      <p:sp>
        <p:nvSpPr>
          <p:cNvPr id="16" name="TextBox 15"/>
          <p:cNvSpPr txBox="1"/>
          <p:nvPr/>
        </p:nvSpPr>
        <p:spPr>
          <a:xfrm>
            <a:off x="2240280" y="3437127"/>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The provider has 60 days to agree or dispute</a:t>
            </a:r>
          </a:p>
        </p:txBody>
      </p:sp>
      <p:sp>
        <p:nvSpPr>
          <p:cNvPr id="17" name="Rounded Rectangle 16"/>
          <p:cNvSpPr/>
          <p:nvPr/>
        </p:nvSpPr>
        <p:spPr>
          <a:xfrm>
            <a:off x="9539935" y="3574287"/>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574287"/>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ectangle 18"/>
          <p:cNvSpPr/>
          <p:nvPr/>
        </p:nvSpPr>
        <p:spPr>
          <a:xfrm>
            <a:off x="640080" y="4442968"/>
            <a:ext cx="10911535" cy="1624583"/>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625848"/>
            <a:ext cx="10454335" cy="1441703"/>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In an availability challenge, the provider gets 60 days to concede or rebut. If it disputes, both sides get 60 days to settle before the FCC decides.</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Housing staff found 120 homes missing from the map. What should they do first to file them all at once?</a:t>
            </a:r>
          </a:p>
        </p:txBody>
      </p:sp>
      <p:sp>
        <p:nvSpPr>
          <p:cNvPr id="7" name="Rounded Rectangle 6"/>
          <p:cNvSpPr/>
          <p:nvPr/>
        </p:nvSpPr>
        <p:spPr>
          <a:xfrm>
            <a:off x="640080"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fm-clip.png"/>
          <p:cNvPicPr>
            <a:picLocks noChangeAspect="1"/>
          </p:cNvPicPr>
          <p:nvPr/>
        </p:nvPicPr>
        <p:blipFill>
          <a:blip r:embed="rId4"/>
          <a:stretch>
            <a:fillRect/>
          </a:stretch>
        </p:blipFill>
        <p:spPr>
          <a:xfrm>
            <a:off x="1643329" y="2700528"/>
            <a:ext cx="1417320" cy="1417320"/>
          </a:xfrm>
          <a:prstGeom prst="rect">
            <a:avLst/>
          </a:prstGeom>
        </p:spPr>
      </p:pic>
      <p:sp>
        <p:nvSpPr>
          <p:cNvPr id="11" name="TextBox 10"/>
          <p:cNvSpPr txBox="1"/>
          <p:nvPr/>
        </p:nvSpPr>
        <p:spPr>
          <a:xfrm>
            <a:off x="868680" y="4273296"/>
            <a:ext cx="2966618" cy="1993392"/>
          </a:xfrm>
          <a:prstGeom prst="rect">
            <a:avLst/>
          </a:prstGeom>
          <a:noFill/>
        </p:spPr>
        <p:txBody>
          <a:bodyPr wrap="square" lIns="36576" rIns="36576" tIns="0" bIns="0" anchor="t">
            <a:noAutofit/>
          </a:bodyPr>
          <a:lstStyle/>
          <a:p>
            <a:pPr algn="ctr">
              <a:lnSpc>
                <a:spcPts val="2360"/>
              </a:lnSpc>
              <a:spcBef>
                <a:spcPts val="0"/>
              </a:spcBef>
              <a:spcAft>
                <a:spcPts val="0"/>
              </a:spcAft>
            </a:pPr>
            <a:r>
              <a:rPr sz="2000" b="1" i="0">
                <a:solidFill>
                  <a:srgbClr val="14233A"/>
                </a:solidFill>
                <a:latin typeface="Helvetica"/>
              </a:rPr>
              <a:t>Register in the BDC (Broadband Data Collection) system as a Tribal governmental entity and get the Fabric license</a:t>
            </a:r>
          </a:p>
        </p:txBody>
      </p:sp>
      <p:sp>
        <p:nvSpPr>
          <p:cNvPr id="12" name="Rounded Rectangle 11"/>
          <p:cNvSpPr/>
          <p:nvPr/>
        </p:nvSpPr>
        <p:spPr>
          <a:xfrm>
            <a:off x="4383938"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fm-mail.png"/>
          <p:cNvPicPr>
            <a:picLocks noChangeAspect="1"/>
          </p:cNvPicPr>
          <p:nvPr/>
        </p:nvPicPr>
        <p:blipFill>
          <a:blip r:embed="rId5"/>
          <a:stretch>
            <a:fillRect/>
          </a:stretch>
        </p:blipFill>
        <p:spPr>
          <a:xfrm>
            <a:off x="5387187" y="2700528"/>
            <a:ext cx="1417320" cy="1417320"/>
          </a:xfrm>
          <a:prstGeom prst="rect">
            <a:avLst/>
          </a:prstGeom>
        </p:spPr>
      </p:pic>
      <p:sp>
        <p:nvSpPr>
          <p:cNvPr id="16" name="TextBox 15"/>
          <p:cNvSpPr txBox="1"/>
          <p:nvPr/>
        </p:nvSpPr>
        <p:spPr>
          <a:xfrm>
            <a:off x="4612538" y="4273296"/>
            <a:ext cx="2966618" cy="1993392"/>
          </a:xfrm>
          <a:prstGeom prst="rect">
            <a:avLst/>
          </a:prstGeom>
          <a:noFill/>
        </p:spPr>
        <p:txBody>
          <a:bodyPr wrap="square" lIns="36576" rIns="36576" tIns="0" bIns="0" anchor="t">
            <a:noAutofit/>
          </a:bodyPr>
          <a:lstStyle/>
          <a:p>
            <a:pPr algn="ctr">
              <a:lnSpc>
                <a:spcPts val="2360"/>
              </a:lnSpc>
              <a:spcBef>
                <a:spcPts val="0"/>
              </a:spcBef>
              <a:spcAft>
                <a:spcPts val="0"/>
              </a:spcAft>
            </a:pPr>
            <a:r>
              <a:rPr sz="2000" b="1" i="0">
                <a:solidFill>
                  <a:srgbClr val="14233A"/>
                </a:solidFill>
                <a:latin typeface="Helvetica"/>
              </a:rPr>
              <a:t>Mail a letter to each internet provider</a:t>
            </a:r>
          </a:p>
        </p:txBody>
      </p:sp>
      <p:sp>
        <p:nvSpPr>
          <p:cNvPr id="17" name="Rounded Rectangle 16"/>
          <p:cNvSpPr/>
          <p:nvPr/>
        </p:nvSpPr>
        <p:spPr>
          <a:xfrm>
            <a:off x="8127796"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fm-pin.png"/>
          <p:cNvPicPr>
            <a:picLocks noChangeAspect="1"/>
          </p:cNvPicPr>
          <p:nvPr/>
        </p:nvPicPr>
        <p:blipFill>
          <a:blip r:embed="rId6"/>
          <a:stretch>
            <a:fillRect/>
          </a:stretch>
        </p:blipFill>
        <p:spPr>
          <a:xfrm>
            <a:off x="9131045" y="2700528"/>
            <a:ext cx="1417320" cy="1417320"/>
          </a:xfrm>
          <a:prstGeom prst="rect">
            <a:avLst/>
          </a:prstGeom>
        </p:spPr>
      </p:pic>
      <p:sp>
        <p:nvSpPr>
          <p:cNvPr id="21" name="TextBox 20"/>
          <p:cNvSpPr txBox="1"/>
          <p:nvPr/>
        </p:nvSpPr>
        <p:spPr>
          <a:xfrm>
            <a:off x="8356396" y="4273296"/>
            <a:ext cx="2966618" cy="1993392"/>
          </a:xfrm>
          <a:prstGeom prst="rect">
            <a:avLst/>
          </a:prstGeom>
          <a:noFill/>
        </p:spPr>
        <p:txBody>
          <a:bodyPr wrap="square" lIns="36576" rIns="36576" tIns="0" bIns="0" anchor="t">
            <a:noAutofit/>
          </a:bodyPr>
          <a:lstStyle/>
          <a:p>
            <a:pPr algn="ctr">
              <a:lnSpc>
                <a:spcPts val="2360"/>
              </a:lnSpc>
              <a:spcBef>
                <a:spcPts val="0"/>
              </a:spcBef>
              <a:spcAft>
                <a:spcPts val="0"/>
              </a:spcAft>
            </a:pPr>
            <a:r>
              <a:rPr sz="2000" b="1" i="0">
                <a:solidFill>
                  <a:srgbClr val="14233A"/>
                </a:solidFill>
                <a:latin typeface="Helvetica"/>
              </a:rPr>
              <a:t>Have one person file 120 location challenges from home</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Housing staff found 120 homes missing from the map. What should they do first to file them all at once?</a:t>
            </a:r>
          </a:p>
        </p:txBody>
      </p:sp>
      <p:sp>
        <p:nvSpPr>
          <p:cNvPr id="7" name="Rounded Rectangle 6"/>
          <p:cNvSpPr/>
          <p:nvPr/>
        </p:nvSpPr>
        <p:spPr>
          <a:xfrm>
            <a:off x="640080" y="2471928"/>
            <a:ext cx="10911535" cy="768096"/>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27375"/>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27375"/>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fm-clip.png"/>
          <p:cNvPicPr>
            <a:picLocks noChangeAspect="1"/>
          </p:cNvPicPr>
          <p:nvPr/>
        </p:nvPicPr>
        <p:blipFill>
          <a:blip r:embed="rId4"/>
          <a:stretch>
            <a:fillRect/>
          </a:stretch>
        </p:blipFill>
        <p:spPr>
          <a:xfrm>
            <a:off x="1417319" y="2535935"/>
            <a:ext cx="640080" cy="640080"/>
          </a:xfrm>
          <a:prstGeom prst="rect">
            <a:avLst/>
          </a:prstGeom>
        </p:spPr>
      </p:pic>
      <p:sp>
        <p:nvSpPr>
          <p:cNvPr id="11" name="TextBox 10"/>
          <p:cNvSpPr txBox="1"/>
          <p:nvPr/>
        </p:nvSpPr>
        <p:spPr>
          <a:xfrm>
            <a:off x="2240280" y="2471928"/>
            <a:ext cx="7116775" cy="768096"/>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14233A"/>
                </a:solidFill>
                <a:latin typeface="Helvetica"/>
              </a:rPr>
              <a:t>Register in the BDC (Broadband Data Collection) system as a Tribal governmental entity and get the Fabric license</a:t>
            </a:r>
          </a:p>
        </p:txBody>
      </p:sp>
      <p:sp>
        <p:nvSpPr>
          <p:cNvPr id="12" name="Rounded Rectangle 11"/>
          <p:cNvSpPr/>
          <p:nvPr/>
        </p:nvSpPr>
        <p:spPr>
          <a:xfrm>
            <a:off x="9539935" y="2627375"/>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627375"/>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377184"/>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514344"/>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514344"/>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fm-mail.png"/>
          <p:cNvPicPr>
            <a:picLocks noChangeAspect="1"/>
          </p:cNvPicPr>
          <p:nvPr/>
        </p:nvPicPr>
        <p:blipFill>
          <a:blip r:embed="rId5"/>
          <a:stretch>
            <a:fillRect/>
          </a:stretch>
        </p:blipFill>
        <p:spPr>
          <a:xfrm>
            <a:off x="1417319" y="3422904"/>
            <a:ext cx="640080" cy="640080"/>
          </a:xfrm>
          <a:prstGeom prst="rect">
            <a:avLst/>
          </a:prstGeom>
        </p:spPr>
      </p:pic>
      <p:sp>
        <p:nvSpPr>
          <p:cNvPr id="18" name="TextBox 17"/>
          <p:cNvSpPr txBox="1"/>
          <p:nvPr/>
        </p:nvSpPr>
        <p:spPr>
          <a:xfrm>
            <a:off x="2240280" y="3377184"/>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5B6B63"/>
                </a:solidFill>
                <a:latin typeface="Helvetica"/>
              </a:rPr>
              <a:t>Mail a letter to each internet provider</a:t>
            </a:r>
          </a:p>
        </p:txBody>
      </p:sp>
      <p:sp>
        <p:nvSpPr>
          <p:cNvPr id="19" name="Rounded Rectangle 18"/>
          <p:cNvSpPr/>
          <p:nvPr/>
        </p:nvSpPr>
        <p:spPr>
          <a:xfrm>
            <a:off x="640080" y="4245864"/>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383024"/>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383024"/>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fm-pin.png"/>
          <p:cNvPicPr>
            <a:picLocks noChangeAspect="1"/>
          </p:cNvPicPr>
          <p:nvPr/>
        </p:nvPicPr>
        <p:blipFill>
          <a:blip r:embed="rId6"/>
          <a:stretch>
            <a:fillRect/>
          </a:stretch>
        </p:blipFill>
        <p:spPr>
          <a:xfrm>
            <a:off x="1417319" y="4291584"/>
            <a:ext cx="640080" cy="640080"/>
          </a:xfrm>
          <a:prstGeom prst="rect">
            <a:avLst/>
          </a:prstGeom>
        </p:spPr>
      </p:pic>
      <p:sp>
        <p:nvSpPr>
          <p:cNvPr id="23" name="TextBox 22"/>
          <p:cNvSpPr txBox="1"/>
          <p:nvPr/>
        </p:nvSpPr>
        <p:spPr>
          <a:xfrm>
            <a:off x="2240280" y="4245864"/>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5B6B63"/>
                </a:solidFill>
                <a:latin typeface="Helvetica"/>
              </a:rPr>
              <a:t>Have one person file 120 location challenges from home</a:t>
            </a:r>
          </a:p>
        </p:txBody>
      </p:sp>
      <p:sp>
        <p:nvSpPr>
          <p:cNvPr id="24" name="Rectangle 23"/>
          <p:cNvSpPr/>
          <p:nvPr/>
        </p:nvSpPr>
        <p:spPr>
          <a:xfrm>
            <a:off x="640080" y="5251704"/>
            <a:ext cx="10911535" cy="1258823"/>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434584"/>
            <a:ext cx="10454335" cy="1075943"/>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1E7A45"/>
                </a:solidFill>
                <a:latin typeface="Helvetica"/>
              </a:rPr>
              <a:t>Why: </a:t>
            </a:r>
            <a:r>
              <a:rPr sz="2000" b="0" i="0">
                <a:solidFill>
                  <a:srgbClr val="14233A"/>
                </a:solidFill>
                <a:latin typeface="Helvetica"/>
              </a:rPr>
              <a:t>A bulk Fabric challenge starts with registering as a Tribal governmental entity, which comes with a Tier 2 Fabric license. Then staff build one CSV (comma-separated values) file for all the homes.</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A program manager wants to use the Fabric address list to mail a newsletter to every home on the reservation. What is the right answer?</a:t>
            </a:r>
          </a:p>
        </p:txBody>
      </p:sp>
      <p:sp>
        <p:nvSpPr>
          <p:cNvPr id="7" name="Rounded Rectangle 6"/>
          <p:cNvSpPr/>
          <p:nvPr/>
        </p:nvSpPr>
        <p:spPr>
          <a:xfrm>
            <a:off x="640080" y="2292095"/>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474976"/>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474976"/>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fm-dots.png"/>
          <p:cNvPicPr>
            <a:picLocks noChangeAspect="1"/>
          </p:cNvPicPr>
          <p:nvPr/>
        </p:nvPicPr>
        <p:blipFill>
          <a:blip r:embed="rId4"/>
          <a:stretch>
            <a:fillRect/>
          </a:stretch>
        </p:blipFill>
        <p:spPr>
          <a:xfrm>
            <a:off x="2579293" y="2520695"/>
            <a:ext cx="1417320" cy="1417320"/>
          </a:xfrm>
          <a:prstGeom prst="rect">
            <a:avLst/>
          </a:prstGeom>
        </p:spPr>
      </p:pic>
      <p:sp>
        <p:nvSpPr>
          <p:cNvPr id="11" name="TextBox 10"/>
          <p:cNvSpPr txBox="1"/>
          <p:nvPr/>
        </p:nvSpPr>
        <p:spPr>
          <a:xfrm>
            <a:off x="868680" y="4093464"/>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No, the license does not allow mailing lists or marketing</a:t>
            </a:r>
          </a:p>
        </p:txBody>
      </p:sp>
      <p:sp>
        <p:nvSpPr>
          <p:cNvPr id="12" name="Rounded Rectangle 11"/>
          <p:cNvSpPr/>
          <p:nvPr/>
        </p:nvSpPr>
        <p:spPr>
          <a:xfrm>
            <a:off x="6255867" y="2292095"/>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474976"/>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474976"/>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fm-mail.png"/>
          <p:cNvPicPr>
            <a:picLocks noChangeAspect="1"/>
          </p:cNvPicPr>
          <p:nvPr/>
        </p:nvPicPr>
        <p:blipFill>
          <a:blip r:embed="rId5"/>
          <a:stretch>
            <a:fillRect/>
          </a:stretch>
        </p:blipFill>
        <p:spPr>
          <a:xfrm>
            <a:off x="8195081" y="2520695"/>
            <a:ext cx="1417320" cy="1417320"/>
          </a:xfrm>
          <a:prstGeom prst="rect">
            <a:avLst/>
          </a:prstGeom>
        </p:spPr>
      </p:pic>
      <p:sp>
        <p:nvSpPr>
          <p:cNvPr id="16" name="TextBox 15"/>
          <p:cNvSpPr txBox="1"/>
          <p:nvPr/>
        </p:nvSpPr>
        <p:spPr>
          <a:xfrm>
            <a:off x="6484467" y="4093464"/>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Yes, it is public FCC (Federal Communications Commission) data</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A program manager wants to use the Fabric address list to mail a newsletter to every home on the reservation. What is the right answer?</a:t>
            </a:r>
          </a:p>
        </p:txBody>
      </p:sp>
      <p:sp>
        <p:nvSpPr>
          <p:cNvPr id="7" name="Rounded Rectangle 6"/>
          <p:cNvSpPr/>
          <p:nvPr/>
        </p:nvSpPr>
        <p:spPr>
          <a:xfrm>
            <a:off x="640080" y="2292095"/>
            <a:ext cx="10911535" cy="947928"/>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37459"/>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3745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fm-dots.png"/>
          <p:cNvPicPr>
            <a:picLocks noChangeAspect="1"/>
          </p:cNvPicPr>
          <p:nvPr/>
        </p:nvPicPr>
        <p:blipFill>
          <a:blip r:embed="rId4"/>
          <a:stretch>
            <a:fillRect/>
          </a:stretch>
        </p:blipFill>
        <p:spPr>
          <a:xfrm>
            <a:off x="1417319" y="2446020"/>
            <a:ext cx="640080" cy="640080"/>
          </a:xfrm>
          <a:prstGeom prst="rect">
            <a:avLst/>
          </a:prstGeom>
        </p:spPr>
      </p:pic>
      <p:sp>
        <p:nvSpPr>
          <p:cNvPr id="11" name="TextBox 10"/>
          <p:cNvSpPr txBox="1"/>
          <p:nvPr/>
        </p:nvSpPr>
        <p:spPr>
          <a:xfrm>
            <a:off x="2240280" y="2292095"/>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No, the license does not allow mailing lists or marketing</a:t>
            </a:r>
          </a:p>
        </p:txBody>
      </p:sp>
      <p:sp>
        <p:nvSpPr>
          <p:cNvPr id="12" name="Rounded Rectangle 11"/>
          <p:cNvSpPr/>
          <p:nvPr/>
        </p:nvSpPr>
        <p:spPr>
          <a:xfrm>
            <a:off x="9539935" y="2537459"/>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537459"/>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377183"/>
            <a:ext cx="10911535" cy="947928"/>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622547"/>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62254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fm-mail.png"/>
          <p:cNvPicPr>
            <a:picLocks noChangeAspect="1"/>
          </p:cNvPicPr>
          <p:nvPr/>
        </p:nvPicPr>
        <p:blipFill>
          <a:blip r:embed="rId5"/>
          <a:stretch>
            <a:fillRect/>
          </a:stretch>
        </p:blipFill>
        <p:spPr>
          <a:xfrm>
            <a:off x="1417319" y="3531107"/>
            <a:ext cx="640080" cy="640080"/>
          </a:xfrm>
          <a:prstGeom prst="rect">
            <a:avLst/>
          </a:prstGeom>
        </p:spPr>
      </p:pic>
      <p:sp>
        <p:nvSpPr>
          <p:cNvPr id="18" name="TextBox 17"/>
          <p:cNvSpPr txBox="1"/>
          <p:nvPr/>
        </p:nvSpPr>
        <p:spPr>
          <a:xfrm>
            <a:off x="2240280" y="3377183"/>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Yes, it is public FCC (Federal Communications Commission) data</a:t>
            </a:r>
          </a:p>
        </p:txBody>
      </p:sp>
      <p:sp>
        <p:nvSpPr>
          <p:cNvPr id="19" name="Rectangle 18"/>
          <p:cNvSpPr/>
          <p:nvPr/>
        </p:nvSpPr>
        <p:spPr>
          <a:xfrm>
            <a:off x="640080" y="4599431"/>
            <a:ext cx="10911535" cy="1624583"/>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782312"/>
            <a:ext cx="10454335" cy="1441703"/>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The full Fabric data is free, but its CostQuest license does not allow mailing lists or marketing. Use your Tribe's own records for outreach.</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 are driving the back roads to gather evidence that the map overstates cell coverage. Which plan works?</a:t>
            </a:r>
          </a:p>
        </p:txBody>
      </p:sp>
      <p:sp>
        <p:nvSpPr>
          <p:cNvPr id="7" name="Rounded Rectangle 6"/>
          <p:cNvSpPr/>
          <p:nvPr/>
        </p:nvSpPr>
        <p:spPr>
          <a:xfrm>
            <a:off x="640080" y="2471928"/>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fm-speed.png"/>
          <p:cNvPicPr>
            <a:picLocks noChangeAspect="1"/>
          </p:cNvPicPr>
          <p:nvPr/>
        </p:nvPicPr>
        <p:blipFill>
          <a:blip r:embed="rId4"/>
          <a:stretch>
            <a:fillRect/>
          </a:stretch>
        </p:blipFill>
        <p:spPr>
          <a:xfrm>
            <a:off x="2579293" y="2700528"/>
            <a:ext cx="1417320" cy="1417320"/>
          </a:xfrm>
          <a:prstGeom prst="rect">
            <a:avLst/>
          </a:prstGeom>
        </p:spPr>
      </p:pic>
      <p:sp>
        <p:nvSpPr>
          <p:cNvPr id="11" name="TextBox 10"/>
          <p:cNvSpPr txBox="1"/>
          <p:nvPr/>
        </p:nvSpPr>
        <p:spPr>
          <a:xfrm>
            <a:off x="868680" y="4273296"/>
            <a:ext cx="4838547" cy="1993392"/>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Run the FCC Mobile Speed Test app in In-Vehicle mode on cellular data between 6 a.m. and 10 p.m.</a:t>
            </a:r>
          </a:p>
        </p:txBody>
      </p:sp>
      <p:sp>
        <p:nvSpPr>
          <p:cNvPr id="12" name="Rounded Rectangle 11"/>
          <p:cNvSpPr/>
          <p:nvPr/>
        </p:nvSpPr>
        <p:spPr>
          <a:xfrm>
            <a:off x="6255867" y="2471928"/>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fm-cal.png"/>
          <p:cNvPicPr>
            <a:picLocks noChangeAspect="1"/>
          </p:cNvPicPr>
          <p:nvPr/>
        </p:nvPicPr>
        <p:blipFill>
          <a:blip r:embed="rId5"/>
          <a:stretch>
            <a:fillRect/>
          </a:stretch>
        </p:blipFill>
        <p:spPr>
          <a:xfrm>
            <a:off x="8195081" y="2700528"/>
            <a:ext cx="1417320" cy="1417320"/>
          </a:xfrm>
          <a:prstGeom prst="rect">
            <a:avLst/>
          </a:prstGeom>
        </p:spPr>
      </p:pic>
      <p:sp>
        <p:nvSpPr>
          <p:cNvPr id="16" name="TextBox 15"/>
          <p:cNvSpPr txBox="1"/>
          <p:nvPr/>
        </p:nvSpPr>
        <p:spPr>
          <a:xfrm>
            <a:off x="6484467" y="4273296"/>
            <a:ext cx="4838547" cy="1993392"/>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Run any speed test website at home on Wi-Fi after 10 p.m.</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 are driving the back roads to gather evidence that the map overstates cell coverage. Which plan works?</a:t>
            </a:r>
          </a:p>
        </p:txBody>
      </p:sp>
      <p:sp>
        <p:nvSpPr>
          <p:cNvPr id="7" name="Rounded Rectangle 6"/>
          <p:cNvSpPr/>
          <p:nvPr/>
        </p:nvSpPr>
        <p:spPr>
          <a:xfrm>
            <a:off x="640080" y="2471928"/>
            <a:ext cx="10911535" cy="1307592"/>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897123"/>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897123"/>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fm-speed.png"/>
          <p:cNvPicPr>
            <a:picLocks noChangeAspect="1"/>
          </p:cNvPicPr>
          <p:nvPr/>
        </p:nvPicPr>
        <p:blipFill>
          <a:blip r:embed="rId4"/>
          <a:stretch>
            <a:fillRect/>
          </a:stretch>
        </p:blipFill>
        <p:spPr>
          <a:xfrm>
            <a:off x="1417319" y="2805684"/>
            <a:ext cx="640080" cy="640080"/>
          </a:xfrm>
          <a:prstGeom prst="rect">
            <a:avLst/>
          </a:prstGeom>
        </p:spPr>
      </p:pic>
      <p:sp>
        <p:nvSpPr>
          <p:cNvPr id="11" name="TextBox 10"/>
          <p:cNvSpPr txBox="1"/>
          <p:nvPr/>
        </p:nvSpPr>
        <p:spPr>
          <a:xfrm>
            <a:off x="2240280" y="2471928"/>
            <a:ext cx="7116775" cy="1307592"/>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Run the FCC Mobile Speed Test app in In-Vehicle mode on cellular data between 6 a.m. and 10 p.m.</a:t>
            </a:r>
          </a:p>
        </p:txBody>
      </p:sp>
      <p:sp>
        <p:nvSpPr>
          <p:cNvPr id="12" name="Rounded Rectangle 11"/>
          <p:cNvSpPr/>
          <p:nvPr/>
        </p:nvSpPr>
        <p:spPr>
          <a:xfrm>
            <a:off x="9539935" y="2897123"/>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897123"/>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916680"/>
            <a:ext cx="10911535" cy="947928"/>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4162044"/>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4162044"/>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fm-cal.png"/>
          <p:cNvPicPr>
            <a:picLocks noChangeAspect="1"/>
          </p:cNvPicPr>
          <p:nvPr/>
        </p:nvPicPr>
        <p:blipFill>
          <a:blip r:embed="rId5"/>
          <a:stretch>
            <a:fillRect/>
          </a:stretch>
        </p:blipFill>
        <p:spPr>
          <a:xfrm>
            <a:off x="1417319" y="4070603"/>
            <a:ext cx="640080" cy="640080"/>
          </a:xfrm>
          <a:prstGeom prst="rect">
            <a:avLst/>
          </a:prstGeom>
        </p:spPr>
      </p:pic>
      <p:sp>
        <p:nvSpPr>
          <p:cNvPr id="18" name="TextBox 17"/>
          <p:cNvSpPr txBox="1"/>
          <p:nvPr/>
        </p:nvSpPr>
        <p:spPr>
          <a:xfrm>
            <a:off x="2240280" y="3916680"/>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Run any speed test website at home on Wi-Fi after 10 p.m.</a:t>
            </a:r>
          </a:p>
        </p:txBody>
      </p:sp>
      <p:sp>
        <p:nvSpPr>
          <p:cNvPr id="19" name="Rectangle 18"/>
          <p:cNvSpPr/>
          <p:nvPr/>
        </p:nvSpPr>
        <p:spPr>
          <a:xfrm>
            <a:off x="640080" y="5138928"/>
            <a:ext cx="10911535" cy="1371600"/>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5321808"/>
            <a:ext cx="104543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E7A45"/>
                </a:solidFill>
                <a:latin typeface="Helvetica"/>
              </a:rPr>
              <a:t>Why: </a:t>
            </a:r>
            <a:r>
              <a:rPr sz="2400" b="0" i="0">
                <a:solidFill>
                  <a:srgbClr val="14233A"/>
                </a:solidFill>
                <a:latin typeface="Helvetica"/>
              </a:rPr>
              <a:t>Mobile challenges use the FCC (Federal Communications Commission) Mobile Speed Test app, on cellular data rather than Wi-Fi, in Outdoor or In-Vehicle mode, from 6 a.m. to 10 p.m.</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FCC</a:t>
            </a:r>
          </a:p>
          <a:p>
            <a:pPr algn="l">
              <a:lnSpc>
                <a:spcPts val="2477"/>
              </a:lnSpc>
              <a:spcBef>
                <a:spcPts val="0"/>
              </a:spcBef>
              <a:spcAft>
                <a:spcPts val="0"/>
              </a:spcAft>
            </a:pPr>
            <a:r>
              <a:rPr sz="2100" b="0" i="0">
                <a:solidFill>
                  <a:srgbClr val="14233A"/>
                </a:solidFill>
                <a:latin typeface="Helvetica"/>
              </a:rPr>
              <a:t>Federal Communications Commission. The U.S. agency that runs the National Broadband Map and decides map challenges.</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BDC</a:t>
            </a:r>
          </a:p>
          <a:p>
            <a:pPr algn="l">
              <a:lnSpc>
                <a:spcPts val="2477"/>
              </a:lnSpc>
              <a:spcBef>
                <a:spcPts val="0"/>
              </a:spcBef>
              <a:spcAft>
                <a:spcPts val="0"/>
              </a:spcAft>
            </a:pPr>
            <a:r>
              <a:rPr sz="2100" b="0" i="0">
                <a:solidFill>
                  <a:srgbClr val="14233A"/>
                </a:solidFill>
                <a:latin typeface="Helvetica"/>
              </a:rPr>
              <a:t>Broadband Data Collection. The FCC program and online system where providers file their data and where challenges are filed.</a:t>
            </a:r>
          </a:p>
        </p:txBody>
      </p:sp>
      <p:sp>
        <p:nvSpPr>
          <p:cNvPr id="10" name="Rectangle 9"/>
          <p:cNvSpPr/>
          <p:nvPr/>
        </p:nvSpPr>
        <p:spPr>
          <a:xfrm>
            <a:off x="640080"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Broadband DATA Act</a:t>
            </a:r>
          </a:p>
          <a:p>
            <a:pPr algn="l">
              <a:lnSpc>
                <a:spcPts val="2477"/>
              </a:lnSpc>
              <a:spcBef>
                <a:spcPts val="0"/>
              </a:spcBef>
              <a:spcAft>
                <a:spcPts val="0"/>
              </a:spcAft>
            </a:pPr>
            <a:r>
              <a:rPr sz="2100" b="0" i="0">
                <a:solidFill>
                  <a:srgbClr val="14233A"/>
                </a:solidFill>
                <a:latin typeface="Helvetica"/>
              </a:rPr>
              <a:t>Broadband Deployment Accuracy and Technological Availability Act. The 2020 law that told the FCC to build a more accurate map and a way to challenge it.</a:t>
            </a:r>
          </a:p>
        </p:txBody>
      </p:sp>
      <p:sp>
        <p:nvSpPr>
          <p:cNvPr id="12" name="Rectangle 11"/>
          <p:cNvSpPr/>
          <p:nvPr/>
        </p:nvSpPr>
        <p:spPr>
          <a:xfrm>
            <a:off x="6233007"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National Broadband Map</a:t>
            </a:r>
          </a:p>
          <a:p>
            <a:pPr algn="l">
              <a:lnSpc>
                <a:spcPts val="2477"/>
              </a:lnSpc>
              <a:spcBef>
                <a:spcPts val="0"/>
              </a:spcBef>
              <a:spcAft>
                <a:spcPts val="0"/>
              </a:spcAft>
            </a:pPr>
            <a:r>
              <a:rPr sz="2100" b="0" i="0">
                <a:solidFill>
                  <a:srgbClr val="14233A"/>
                </a:solidFill>
                <a:latin typeface="Helvetica"/>
              </a:rPr>
              <a:t>The FCC's public map at broadbandmap.fcc.gov that shows reported fixed and mobile internet service.</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Fabric</a:t>
            </a:r>
          </a:p>
          <a:p>
            <a:pPr algn="l">
              <a:lnSpc>
                <a:spcPts val="2477"/>
              </a:lnSpc>
              <a:spcBef>
                <a:spcPts val="0"/>
              </a:spcBef>
              <a:spcAft>
                <a:spcPts val="0"/>
              </a:spcAft>
            </a:pPr>
            <a:r>
              <a:rPr sz="2100" b="0" i="0">
                <a:solidFill>
                  <a:srgbClr val="14233A"/>
                </a:solidFill>
                <a:latin typeface="Helvetica"/>
              </a:rPr>
              <a:t>The FCC's dataset of every location where fixed internet is or could be installed, built by CostQuest Associates.</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BSL</a:t>
            </a:r>
          </a:p>
          <a:p>
            <a:pPr algn="l">
              <a:lnSpc>
                <a:spcPts val="2477"/>
              </a:lnSpc>
              <a:spcBef>
                <a:spcPts val="0"/>
              </a:spcBef>
              <a:spcAft>
                <a:spcPts val="0"/>
              </a:spcAft>
            </a:pPr>
            <a:r>
              <a:rPr sz="2100" b="0" i="0">
                <a:solidFill>
                  <a:srgbClr val="14233A"/>
                </a:solidFill>
                <a:latin typeface="Helvetica"/>
              </a:rPr>
              <a:t>Broadband serviceable location. A home or business where everyday internet service is, or can be, installed. Each is one dot on the map.</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Location ID</a:t>
            </a:r>
          </a:p>
          <a:p>
            <a:pPr algn="l">
              <a:lnSpc>
                <a:spcPts val="2477"/>
              </a:lnSpc>
              <a:spcBef>
                <a:spcPts val="0"/>
              </a:spcBef>
              <a:spcAft>
                <a:spcPts val="0"/>
              </a:spcAft>
            </a:pPr>
            <a:r>
              <a:rPr sz="2100" b="0" i="0">
                <a:solidFill>
                  <a:srgbClr val="14233A"/>
                </a:solidFill>
                <a:latin typeface="Helvetica"/>
              </a:rPr>
              <a:t>The unique FCC number for one BSL. It stays the same within one Fabric version but can change in the next.</a:t>
            </a:r>
          </a:p>
        </p:txBody>
      </p:sp>
      <p:sp>
        <p:nvSpPr>
          <p:cNvPr id="12" name="Rectangle 11"/>
          <p:cNvSpPr/>
          <p:nvPr/>
        </p:nvSpPr>
        <p:spPr>
          <a:xfrm>
            <a:off x="6233007"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Location challenge</a:t>
            </a:r>
          </a:p>
          <a:p>
            <a:pPr algn="l">
              <a:lnSpc>
                <a:spcPts val="2477"/>
              </a:lnSpc>
              <a:spcBef>
                <a:spcPts val="0"/>
              </a:spcBef>
              <a:spcAft>
                <a:spcPts val="0"/>
              </a:spcAft>
            </a:pPr>
            <a:r>
              <a:rPr sz="2100" b="0" i="0">
                <a:solidFill>
                  <a:srgbClr val="14233A"/>
                </a:solidFill>
                <a:latin typeface="Helvetica"/>
              </a:rPr>
              <a:t>Also called a Fabric challenge. A request to add, remove, move, or correct a location on the map.</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Availability challenge</a:t>
            </a:r>
          </a:p>
          <a:p>
            <a:pPr algn="l">
              <a:lnSpc>
                <a:spcPts val="2477"/>
              </a:lnSpc>
              <a:spcBef>
                <a:spcPts val="0"/>
              </a:spcBef>
              <a:spcAft>
                <a:spcPts val="0"/>
              </a:spcAft>
            </a:pPr>
            <a:r>
              <a:rPr sz="2100" b="0" i="0">
                <a:solidFill>
                  <a:srgbClr val="14233A"/>
                </a:solidFill>
                <a:latin typeface="Helvetica"/>
              </a:rPr>
              <a:t>A request to correct a provider's claim that it offers service at a location.</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Bulk challenge</a:t>
            </a:r>
          </a:p>
          <a:p>
            <a:pPr algn="l">
              <a:lnSpc>
                <a:spcPts val="2477"/>
              </a:lnSpc>
              <a:spcBef>
                <a:spcPts val="0"/>
              </a:spcBef>
              <a:spcAft>
                <a:spcPts val="0"/>
              </a:spcAft>
            </a:pPr>
            <a:r>
              <a:rPr sz="2100" b="0" i="0">
                <a:solidFill>
                  <a:srgbClr val="14233A"/>
                </a:solidFill>
                <a:latin typeface="Helvetica"/>
              </a:rPr>
              <a:t>One file that challenges many locations at once, often filed by a Tribal, state, or local government.</a:t>
            </a:r>
          </a:p>
        </p:txBody>
      </p:sp>
      <p:sp>
        <p:nvSpPr>
          <p:cNvPr id="10" name="Rectangle 9"/>
          <p:cNvSpPr/>
          <p:nvPr/>
        </p:nvSpPr>
        <p:spPr>
          <a:xfrm>
            <a:off x="640080"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Crowdsource data</a:t>
            </a:r>
          </a:p>
          <a:p>
            <a:pPr algn="l">
              <a:lnSpc>
                <a:spcPts val="2477"/>
              </a:lnSpc>
              <a:spcBef>
                <a:spcPts val="0"/>
              </a:spcBef>
              <a:spcAft>
                <a:spcPts val="0"/>
              </a:spcAft>
            </a:pPr>
            <a:r>
              <a:rPr sz="2100" b="0" i="0">
                <a:solidFill>
                  <a:srgbClr val="14233A"/>
                </a:solidFill>
                <a:latin typeface="Helvetica"/>
              </a:rPr>
              <a:t>Information the public sends the FCC without a formal challenge, such as a missing provider. The provider does not have to respond.</a:t>
            </a:r>
          </a:p>
        </p:txBody>
      </p:sp>
      <p:sp>
        <p:nvSpPr>
          <p:cNvPr id="12" name="Rectangle 11"/>
          <p:cNvSpPr/>
          <p:nvPr/>
        </p:nvSpPr>
        <p:spPr>
          <a:xfrm>
            <a:off x="6233007" y="4018787"/>
            <a:ext cx="91440" cy="2035809"/>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Clear and convincing evidence</a:t>
            </a:r>
          </a:p>
          <a:p>
            <a:pPr algn="l">
              <a:lnSpc>
                <a:spcPts val="2477"/>
              </a:lnSpc>
              <a:spcBef>
                <a:spcPts val="0"/>
              </a:spcBef>
              <a:spcAft>
                <a:spcPts val="0"/>
              </a:spcAft>
            </a:pPr>
            <a:r>
              <a:rPr sz="2100" b="0" i="0">
                <a:solidFill>
                  <a:srgbClr val="14233A"/>
                </a:solidFill>
                <a:latin typeface="Helvetica"/>
              </a:rPr>
              <a:t>The proof standard for government and bulk challengers: a strong, well-documented case.</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Propagation model</a:t>
            </a:r>
          </a:p>
          <a:p>
            <a:pPr algn="l">
              <a:lnSpc>
                <a:spcPts val="2477"/>
              </a:lnSpc>
              <a:spcBef>
                <a:spcPts val="0"/>
              </a:spcBef>
              <a:spcAft>
                <a:spcPts val="0"/>
              </a:spcAft>
            </a:pPr>
            <a:r>
              <a:rPr sz="2100" b="0" i="0">
                <a:solidFill>
                  <a:srgbClr val="14233A"/>
                </a:solidFill>
                <a:latin typeface="Helvetica"/>
              </a:rPr>
              <a:t>A computer model that predicts where a cell signal reaches. Mobile coverage on the map comes from these models.</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GIS</a:t>
            </a:r>
          </a:p>
          <a:p>
            <a:pPr algn="l">
              <a:lnSpc>
                <a:spcPts val="2477"/>
              </a:lnSpc>
              <a:spcBef>
                <a:spcPts val="0"/>
              </a:spcBef>
              <a:spcAft>
                <a:spcPts val="0"/>
              </a:spcAft>
            </a:pPr>
            <a:r>
              <a:rPr sz="2100" b="0" i="0">
                <a:solidFill>
                  <a:srgbClr val="14233A"/>
                </a:solidFill>
                <a:latin typeface="Helvetica"/>
              </a:rPr>
              <a:t>Geographic information system. Software for making and comparing maps, such as your address points and the FCC's dots.</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CSV</a:t>
            </a:r>
          </a:p>
          <a:p>
            <a:pPr algn="l">
              <a:lnSpc>
                <a:spcPts val="2477"/>
              </a:lnSpc>
              <a:spcBef>
                <a:spcPts val="0"/>
              </a:spcBef>
              <a:spcAft>
                <a:spcPts val="0"/>
              </a:spcAft>
            </a:pPr>
            <a:r>
              <a:rPr sz="2100" b="0" i="0">
                <a:solidFill>
                  <a:srgbClr val="14233A"/>
                </a:solidFill>
                <a:latin typeface="Helvetica"/>
              </a:rPr>
              <a:t>Comma-separated values. A simple spreadsheet file format used for bulk challenges.</a:t>
            </a:r>
          </a:p>
        </p:txBody>
      </p:sp>
      <p:sp>
        <p:nvSpPr>
          <p:cNvPr id="12" name="Rectangle 11"/>
          <p:cNvSpPr/>
          <p:nvPr/>
        </p:nvSpPr>
        <p:spPr>
          <a:xfrm>
            <a:off x="6233007"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BEAD</a:t>
            </a:r>
          </a:p>
          <a:p>
            <a:pPr algn="l">
              <a:lnSpc>
                <a:spcPts val="2477"/>
              </a:lnSpc>
              <a:spcBef>
                <a:spcPts val="0"/>
              </a:spcBef>
              <a:spcAft>
                <a:spcPts val="0"/>
              </a:spcAft>
            </a:pPr>
            <a:r>
              <a:rPr sz="2100" b="0" i="0">
                <a:solidFill>
                  <a:srgbClr val="14233A"/>
                </a:solidFill>
                <a:latin typeface="Helvetica"/>
              </a:rPr>
              <a:t>Broadband Equity, Access, and Deployment. A federal grant program for internet service that started from the National Broadband Map.</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FCC: National Broadband Map</a:t>
            </a:r>
          </a:p>
          <a:p>
            <a:pPr algn="l">
              <a:lnSpc>
                <a:spcPts val="2595"/>
              </a:lnSpc>
              <a:spcBef>
                <a:spcPts val="0"/>
              </a:spcBef>
              <a:spcAft>
                <a:spcPts val="0"/>
              </a:spcAft>
            </a:pPr>
            <a:r>
              <a:rPr sz="2200" b="0" i="0">
                <a:solidFill>
                  <a:srgbClr val="3E5547"/>
                </a:solidFill>
                <a:latin typeface="Helvetica"/>
              </a:rPr>
              <a:t>Look up any home, file challenges, and compare Tribal areas.</a:t>
            </a:r>
          </a:p>
          <a:p>
            <a:pPr algn="l">
              <a:lnSpc>
                <a:spcPts val="2124"/>
              </a:lnSpc>
              <a:spcBef>
                <a:spcPts val="0"/>
              </a:spcBef>
              <a:spcAft>
                <a:spcPts val="0"/>
              </a:spcAft>
            </a:pPr>
            <a:r>
              <a:rPr sz="1800" b="0" i="0">
                <a:solidFill>
                  <a:srgbClr val="0E7C93"/>
                </a:solidFill>
                <a:latin typeface="Helvetica"/>
                <a:hlinkClick r:id="rId3"/>
              </a:rPr>
              <a:t>https://broadbandmap.fcc.gov</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FCC BDC Help Center: FAQs for government entities</a:t>
            </a:r>
          </a:p>
          <a:p>
            <a:pPr algn="l">
              <a:lnSpc>
                <a:spcPts val="2595"/>
              </a:lnSpc>
              <a:spcBef>
                <a:spcPts val="0"/>
              </a:spcBef>
              <a:spcAft>
                <a:spcPts val="0"/>
              </a:spcAft>
            </a:pPr>
            <a:r>
              <a:rPr sz="2200" b="0" i="0">
                <a:solidFill>
                  <a:srgbClr val="3E5547"/>
                </a:solidFill>
                <a:latin typeface="Helvetica"/>
              </a:rPr>
              <a:t>How Tribal and local governments register and file.</a:t>
            </a:r>
          </a:p>
          <a:p>
            <a:pPr algn="l">
              <a:lnSpc>
                <a:spcPts val="2124"/>
              </a:lnSpc>
              <a:spcBef>
                <a:spcPts val="0"/>
              </a:spcBef>
              <a:spcAft>
                <a:spcPts val="0"/>
              </a:spcAft>
            </a:pPr>
            <a:r>
              <a:rPr sz="1800" b="0" i="0">
                <a:solidFill>
                  <a:srgbClr val="0E7C93"/>
                </a:solidFill>
                <a:latin typeface="Helvetica"/>
                <a:hlinkClick r:id="rId4"/>
              </a:rPr>
              <a:t>https://help.bdc.fcc.gov/hc/en-us/articles/9535892839195-FAQs-for-Government-Entities</a:t>
            </a:r>
          </a:p>
        </p:txBody>
      </p:sp>
      <p:sp>
        <p:nvSpPr>
          <p:cNvPr id="10" name="Oval 9"/>
          <p:cNvSpPr/>
          <p:nvPr/>
        </p:nvSpPr>
        <p:spPr>
          <a:xfrm>
            <a:off x="768096" y="368172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56920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FCC BDC Help Center: How to submit a location challenge</a:t>
            </a:r>
          </a:p>
          <a:p>
            <a:pPr algn="l">
              <a:lnSpc>
                <a:spcPts val="2595"/>
              </a:lnSpc>
              <a:spcBef>
                <a:spcPts val="0"/>
              </a:spcBef>
              <a:spcAft>
                <a:spcPts val="0"/>
              </a:spcAft>
            </a:pPr>
            <a:r>
              <a:rPr sz="2200" b="0" i="0">
                <a:solidFill>
                  <a:srgbClr val="3E5547"/>
                </a:solidFill>
                <a:latin typeface="Helvetica"/>
              </a:rPr>
              <a:t>Step-by-step help for fixing a single location.</a:t>
            </a:r>
          </a:p>
          <a:p>
            <a:pPr algn="l">
              <a:lnSpc>
                <a:spcPts val="2124"/>
              </a:lnSpc>
              <a:spcBef>
                <a:spcPts val="0"/>
              </a:spcBef>
              <a:spcAft>
                <a:spcPts val="0"/>
              </a:spcAft>
            </a:pPr>
            <a:r>
              <a:rPr sz="1800" b="0" i="0">
                <a:solidFill>
                  <a:srgbClr val="0E7C93"/>
                </a:solidFill>
                <a:latin typeface="Helvetica"/>
                <a:hlinkClick r:id="rId5"/>
              </a:rPr>
              <a:t>https://help.bdc.fcc.gov/hc/en-us/articles/10475216120475-How-to-Submit-a-Location-Challenge</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FCC BDC Help Center: How to format a bulk Fabric challenge</a:t>
            </a:r>
          </a:p>
          <a:p>
            <a:pPr algn="l">
              <a:lnSpc>
                <a:spcPts val="2595"/>
              </a:lnSpc>
              <a:spcBef>
                <a:spcPts val="0"/>
              </a:spcBef>
              <a:spcAft>
                <a:spcPts val="0"/>
              </a:spcAft>
            </a:pPr>
            <a:r>
              <a:rPr sz="2200" b="0" i="0">
                <a:solidFill>
                  <a:srgbClr val="3E5547"/>
                </a:solidFill>
                <a:latin typeface="Helvetica"/>
              </a:rPr>
              <a:t>Column headers, codes, and tips for bulk files.</a:t>
            </a:r>
          </a:p>
          <a:p>
            <a:pPr algn="l">
              <a:lnSpc>
                <a:spcPts val="2124"/>
              </a:lnSpc>
              <a:spcBef>
                <a:spcPts val="0"/>
              </a:spcBef>
              <a:spcAft>
                <a:spcPts val="0"/>
              </a:spcAft>
            </a:pPr>
            <a:r>
              <a:rPr sz="1800" b="0" i="0">
                <a:solidFill>
                  <a:srgbClr val="0E7C93"/>
                </a:solidFill>
                <a:latin typeface="Helvetica"/>
                <a:hlinkClick r:id="rId3"/>
              </a:rPr>
              <a:t>https://help.bdc.fcc.gov/hc/en-us/articles/8103890293275-How-to-Format-a-Bulk-Fabric-Challenge</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FCC: ONAP's mission and priorities</a:t>
            </a:r>
          </a:p>
          <a:p>
            <a:pPr algn="l">
              <a:lnSpc>
                <a:spcPts val="2595"/>
              </a:lnSpc>
              <a:spcBef>
                <a:spcPts val="0"/>
              </a:spcBef>
              <a:spcAft>
                <a:spcPts val="0"/>
              </a:spcAft>
            </a:pPr>
            <a:r>
              <a:rPr sz="2200" b="0" i="0">
                <a:solidFill>
                  <a:srgbClr val="3E5547"/>
                </a:solidFill>
                <a:latin typeface="Helvetica"/>
              </a:rPr>
              <a:t>The FCC's Office of Native Affairs and Policy, for consultation and training.</a:t>
            </a:r>
          </a:p>
          <a:p>
            <a:pPr algn="l">
              <a:lnSpc>
                <a:spcPts val="2124"/>
              </a:lnSpc>
              <a:spcBef>
                <a:spcPts val="0"/>
              </a:spcBef>
              <a:spcAft>
                <a:spcPts val="0"/>
              </a:spcAft>
            </a:pPr>
            <a:r>
              <a:rPr sz="1800" b="0" i="0">
                <a:solidFill>
                  <a:srgbClr val="0E7C93"/>
                </a:solidFill>
                <a:latin typeface="Helvetica"/>
                <a:hlinkClick r:id="rId4"/>
              </a:rPr>
              <a:t>https://www.fcc.gov/onaps-mission-and-priorities</a:t>
            </a:r>
          </a:p>
        </p:txBody>
      </p:sp>
      <p:sp>
        <p:nvSpPr>
          <p:cNvPr id="10" name="Oval 9"/>
          <p:cNvSpPr/>
          <p:nvPr/>
        </p:nvSpPr>
        <p:spPr>
          <a:xfrm>
            <a:off x="768096" y="368172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56920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GAO: Tribal broadband report (GAO-22-104421)</a:t>
            </a:r>
          </a:p>
          <a:p>
            <a:pPr algn="l">
              <a:lnSpc>
                <a:spcPts val="2595"/>
              </a:lnSpc>
              <a:spcBef>
                <a:spcPts val="0"/>
              </a:spcBef>
              <a:spcAft>
                <a:spcPts val="0"/>
              </a:spcAft>
            </a:pPr>
            <a:r>
              <a:rPr sz="2200" b="0" i="0">
                <a:solidFill>
                  <a:srgbClr val="3E5547"/>
                </a:solidFill>
                <a:latin typeface="Helvetica"/>
              </a:rPr>
              <a:t>The federal review of internet gaps on tribal lands.</a:t>
            </a:r>
          </a:p>
          <a:p>
            <a:pPr algn="l">
              <a:lnSpc>
                <a:spcPts val="2124"/>
              </a:lnSpc>
              <a:spcBef>
                <a:spcPts val="0"/>
              </a:spcBef>
              <a:spcAft>
                <a:spcPts val="0"/>
              </a:spcAft>
            </a:pPr>
            <a:r>
              <a:rPr sz="1800" b="0" i="0">
                <a:solidFill>
                  <a:srgbClr val="0E7C93"/>
                </a:solidFill>
                <a:latin typeface="Helvetica"/>
                <a:hlinkClick r:id="rId5"/>
              </a:rPr>
              <a:t>https://www.gao.gov/products/gao-22-104421</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Program tools (free downloads)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95323"/>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Household Map Check Worksheet (print)</a:t>
            </a:r>
            <a:r>
              <a:rPr sz="2600" b="1" i="0">
                <a:solidFill>
                  <a:srgbClr val="0E7C93"/>
                </a:solidFill>
                <a:latin typeface="Helvetica"/>
              </a:rPr>
              <a:t>  (PDF)</a:t>
            </a:r>
          </a:p>
          <a:p>
            <a:pPr algn="l">
              <a:lnSpc>
                <a:spcPts val="2595"/>
              </a:lnSpc>
              <a:spcBef>
                <a:spcPts val="0"/>
              </a:spcBef>
              <a:spcAft>
                <a:spcPts val="0"/>
              </a:spcAft>
            </a:pPr>
            <a:r>
              <a:rPr sz="2200" b="0" i="0">
                <a:solidFill>
                  <a:srgbClr val="3E5547"/>
                </a:solidFill>
                <a:latin typeface="Helvetica"/>
              </a:rPr>
              <a:t>A door-to-door form to check each home's dot, ID, providers, and speed, with a consent line. Ready to print.</a:t>
            </a:r>
          </a:p>
        </p:txBody>
      </p:sp>
      <p:sp>
        <p:nvSpPr>
          <p:cNvPr id="8" name="Oval 7"/>
          <p:cNvSpPr/>
          <p:nvPr/>
        </p:nvSpPr>
        <p:spPr>
          <a:xfrm>
            <a:off x="768096" y="2606294"/>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93772"/>
            <a:ext cx="10253167" cy="865632"/>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Household Map Check Worksheet (edit)</a:t>
            </a:r>
            <a:r>
              <a:rPr sz="2600" b="1" i="0">
                <a:solidFill>
                  <a:srgbClr val="0E7C93"/>
                </a:solidFill>
                <a:latin typeface="Helvetica"/>
              </a:rPr>
              <a:t>  (DOCX)</a:t>
            </a:r>
          </a:p>
          <a:p>
            <a:pPr algn="l">
              <a:lnSpc>
                <a:spcPts val="2595"/>
              </a:lnSpc>
              <a:spcBef>
                <a:spcPts val="0"/>
              </a:spcBef>
              <a:spcAft>
                <a:spcPts val="0"/>
              </a:spcAft>
            </a:pPr>
            <a:r>
              <a:rPr sz="2200" b="0" i="0">
                <a:solidFill>
                  <a:srgbClr val="3E5547"/>
                </a:solidFill>
                <a:latin typeface="Helvetica"/>
              </a:rPr>
              <a:t>The same worksheet in Word, so you can add your Tribe's name and adapt it.</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Program tools (free downloads)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95323"/>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Map Challenge Tracker</a:t>
            </a:r>
            <a:r>
              <a:rPr sz="2600" b="1" i="0">
                <a:solidFill>
                  <a:srgbClr val="0E7C93"/>
                </a:solidFill>
                <a:latin typeface="Helvetica"/>
              </a:rPr>
              <a:t>  (XLSX)</a:t>
            </a:r>
          </a:p>
          <a:p>
            <a:pPr algn="l">
              <a:lnSpc>
                <a:spcPts val="2595"/>
              </a:lnSpc>
              <a:spcBef>
                <a:spcPts val="0"/>
              </a:spcBef>
              <a:spcAft>
                <a:spcPts val="0"/>
              </a:spcAft>
            </a:pPr>
            <a:r>
              <a:rPr sz="2200" b="0" i="0">
                <a:solidFill>
                  <a:srgbClr val="3E5547"/>
                </a:solidFill>
                <a:latin typeface="Helvetica"/>
              </a:rPr>
              <a:t>Track locations to fix, availability challenges with automatic 60-day due dates, and the filing calendar.</a:t>
            </a:r>
          </a:p>
        </p:txBody>
      </p:sp>
      <p:sp>
        <p:nvSpPr>
          <p:cNvPr id="8" name="Oval 7"/>
          <p:cNvSpPr/>
          <p:nvPr/>
        </p:nvSpPr>
        <p:spPr>
          <a:xfrm>
            <a:off x="768096" y="2606294"/>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93772"/>
            <a:ext cx="10253167" cy="1195323"/>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Council Briefing: Why Our Map Matters</a:t>
            </a:r>
            <a:r>
              <a:rPr sz="2600" b="1" i="0">
                <a:solidFill>
                  <a:srgbClr val="0E7C93"/>
                </a:solidFill>
                <a:latin typeface="Helvetica"/>
              </a:rPr>
              <a:t>  (DOCX)</a:t>
            </a:r>
          </a:p>
          <a:p>
            <a:pPr algn="l">
              <a:lnSpc>
                <a:spcPts val="2595"/>
              </a:lnSpc>
              <a:spcBef>
                <a:spcPts val="0"/>
              </a:spcBef>
              <a:spcAft>
                <a:spcPts val="0"/>
              </a:spcAft>
            </a:pPr>
            <a:r>
              <a:rPr sz="2200" b="0" i="0">
                <a:solidFill>
                  <a:srgbClr val="3E5547"/>
                </a:solidFill>
                <a:latin typeface="Helvetica"/>
              </a:rPr>
              <a:t>A two-page plain briefing for Council, with a sample resolution to adapt with tribal legal counsel.</a:t>
            </a:r>
          </a:p>
        </p:txBody>
      </p:sp>
      <p:sp>
        <p:nvSpPr>
          <p:cNvPr id="10" name="TextBox 9"/>
          <p:cNvSpPr txBox="1"/>
          <p:nvPr/>
        </p:nvSpPr>
        <p:spPr>
          <a:xfrm>
            <a:off x="640080" y="3689096"/>
            <a:ext cx="10911535" cy="416051"/>
          </a:xfrm>
          <a:prstGeom prst="rect">
            <a:avLst/>
          </a:prstGeom>
          <a:noFill/>
        </p:spPr>
        <p:txBody>
          <a:bodyPr wrap="square" lIns="36576" rIns="36576" tIns="0" bIns="0" anchor="t">
            <a:noAutofit/>
          </a:bodyPr>
          <a:lstStyle/>
          <a:p>
            <a:pPr algn="l">
              <a:lnSpc>
                <a:spcPts val="2124"/>
              </a:lnSpc>
              <a:spcBef>
                <a:spcPts val="0"/>
              </a:spcBef>
              <a:spcAft>
                <a:spcPts val="0"/>
              </a:spcAft>
            </a:pPr>
            <a:r>
              <a:rPr sz="1800" b="0" i="1">
                <a:solidFill>
                  <a:srgbClr val="3E5547"/>
                </a:solidFill>
                <a:latin typeface="Helvetica"/>
              </a:rPr>
              <a:t>Download at www.numu.tech/learning-center/fcc-map.html</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Teaching this class: lesson plan (two 60-minute staff sessions)</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414422"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Session 1</a:t>
            </a:r>
          </a:p>
        </p:txBody>
      </p:sp>
      <p:sp>
        <p:nvSpPr>
          <p:cNvPr id="7" name="TextBox 6"/>
          <p:cNvSpPr txBox="1"/>
          <p:nvPr/>
        </p:nvSpPr>
        <p:spPr>
          <a:xfrm>
            <a:off x="2054502" y="1298448"/>
            <a:ext cx="9497112"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The National Broadband Map, the BDC, and Tribal Data Issues. Goal: every staff member can find and judge a location.</a:t>
            </a:r>
          </a:p>
        </p:txBody>
      </p:sp>
      <p:sp>
        <p:nvSpPr>
          <p:cNvPr id="8" name="TextBox 7"/>
          <p:cNvSpPr txBox="1"/>
          <p:nvPr/>
        </p:nvSpPr>
        <p:spPr>
          <a:xfrm>
            <a:off x="640080" y="2104136"/>
            <a:ext cx="1414422"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15 min</a:t>
            </a:r>
          </a:p>
        </p:txBody>
      </p:sp>
      <p:sp>
        <p:nvSpPr>
          <p:cNvPr id="9" name="TextBox 8"/>
          <p:cNvSpPr txBox="1"/>
          <p:nvPr/>
        </p:nvSpPr>
        <p:spPr>
          <a:xfrm>
            <a:off x="2054502" y="2104136"/>
            <a:ext cx="9497112"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The National Broadband Map: have each pair find the tribal office on the map.</a:t>
            </a:r>
          </a:p>
        </p:txBody>
      </p:sp>
      <p:sp>
        <p:nvSpPr>
          <p:cNvPr id="10" name="TextBox 9"/>
          <p:cNvSpPr txBox="1"/>
          <p:nvPr/>
        </p:nvSpPr>
        <p:spPr>
          <a:xfrm>
            <a:off x="640080" y="2909824"/>
            <a:ext cx="1414422"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11" name="TextBox 10"/>
          <p:cNvSpPr txBox="1"/>
          <p:nvPr/>
        </p:nvSpPr>
        <p:spPr>
          <a:xfrm>
            <a:off x="2054502" y="2909824"/>
            <a:ext cx="9497112"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The Broadband Data Collection (BDC): what counts as a location. Write down the office's Location ID.</a:t>
            </a:r>
          </a:p>
        </p:txBody>
      </p:sp>
      <p:sp>
        <p:nvSpPr>
          <p:cNvPr id="12" name="TextBox 11"/>
          <p:cNvSpPr txBox="1"/>
          <p:nvPr/>
        </p:nvSpPr>
        <p:spPr>
          <a:xfrm>
            <a:off x="640080" y="3715512"/>
            <a:ext cx="1414422"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15 min</a:t>
            </a:r>
          </a:p>
        </p:txBody>
      </p:sp>
      <p:sp>
        <p:nvSpPr>
          <p:cNvPr id="13" name="TextBox 12"/>
          <p:cNvSpPr txBox="1"/>
          <p:nvPr/>
        </p:nvSpPr>
        <p:spPr>
          <a:xfrm>
            <a:off x="2054502" y="3715512"/>
            <a:ext cx="9497112"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Tribal Data Issues: explore the mistakes picture. Each pair checks three homes they know and marks any mistakes.</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2595"/>
              </a:lnSpc>
              <a:spcBef>
                <a:spcPts val="0"/>
              </a:spcBef>
              <a:spcAft>
                <a:spcPts val="0"/>
              </a:spcAft>
            </a:pPr>
            <a:r>
              <a:rPr sz="2200" b="1" i="0">
                <a:solidFill>
                  <a:srgbClr val="FFFFFF"/>
                </a:solidFill>
                <a:latin typeface="Helvetica"/>
              </a:rPr>
              <a:t>Teaching this class: lesson plan (two 60-minute staff sessions)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414422"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Session 2</a:t>
            </a:r>
          </a:p>
        </p:txBody>
      </p:sp>
      <p:sp>
        <p:nvSpPr>
          <p:cNvPr id="7" name="TextBox 6"/>
          <p:cNvSpPr txBox="1"/>
          <p:nvPr/>
        </p:nvSpPr>
        <p:spPr>
          <a:xfrm>
            <a:off x="2054502" y="1298448"/>
            <a:ext cx="9497112"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Challenging the Map and Keeping It Right. Goal: staff can file a challenge and the team has a plan.</a:t>
            </a:r>
          </a:p>
        </p:txBody>
      </p:sp>
      <p:sp>
        <p:nvSpPr>
          <p:cNvPr id="8" name="TextBox 7"/>
          <p:cNvSpPr txBox="1"/>
          <p:nvPr/>
        </p:nvSpPr>
        <p:spPr>
          <a:xfrm>
            <a:off x="640080" y="2104136"/>
            <a:ext cx="1414422"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20 min</a:t>
            </a:r>
          </a:p>
        </p:txBody>
      </p:sp>
      <p:sp>
        <p:nvSpPr>
          <p:cNvPr id="9" name="TextBox 8"/>
          <p:cNvSpPr txBox="1"/>
          <p:nvPr/>
        </p:nvSpPr>
        <p:spPr>
          <a:xfrm>
            <a:off x="2054502" y="2104136"/>
            <a:ext cx="9497112"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Challenging the Map: walk through an individual location challenge on screen, stopping before you submit. Review the bulk steps.</a:t>
            </a:r>
          </a:p>
        </p:txBody>
      </p:sp>
      <p:sp>
        <p:nvSpPr>
          <p:cNvPr id="10" name="TextBox 9"/>
          <p:cNvSpPr txBox="1"/>
          <p:nvPr/>
        </p:nvSpPr>
        <p:spPr>
          <a:xfrm>
            <a:off x="640080" y="2909824"/>
            <a:ext cx="1414422"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15 min</a:t>
            </a:r>
          </a:p>
        </p:txBody>
      </p:sp>
      <p:sp>
        <p:nvSpPr>
          <p:cNvPr id="11" name="TextBox 10"/>
          <p:cNvSpPr txBox="1"/>
          <p:nvPr/>
        </p:nvSpPr>
        <p:spPr>
          <a:xfrm>
            <a:off x="2054502" y="2909824"/>
            <a:ext cx="9497112"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Keeping It Right: fill in the tracker's Calendar sheet for the next twelve months with names next to each date.</a:t>
            </a:r>
          </a:p>
        </p:txBody>
      </p:sp>
      <p:sp>
        <p:nvSpPr>
          <p:cNvPr id="12" name="TextBox 11"/>
          <p:cNvSpPr txBox="1"/>
          <p:nvPr/>
        </p:nvSpPr>
        <p:spPr>
          <a:xfrm>
            <a:off x="640080" y="3715512"/>
            <a:ext cx="1414422"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13" name="TextBox 12"/>
          <p:cNvSpPr txBox="1"/>
          <p:nvPr/>
        </p:nvSpPr>
        <p:spPr>
          <a:xfrm>
            <a:off x="2054502" y="3715512"/>
            <a:ext cx="9497112"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Practice and quiz together, then assign owners for the household check.</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materials and discussion</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What you need</a:t>
            </a:r>
          </a:p>
        </p:txBody>
      </p:sp>
      <p:sp>
        <p:nvSpPr>
          <p:cNvPr id="7" name="Oval 6"/>
          <p:cNvSpPr/>
          <p:nvPr/>
        </p:nvSpPr>
        <p:spPr>
          <a:xfrm>
            <a:off x="768096" y="188696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298448" y="1804415"/>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Projector or large TV, and a laptop with internet</a:t>
            </a:r>
          </a:p>
        </p:txBody>
      </p:sp>
      <p:sp>
        <p:nvSpPr>
          <p:cNvPr id="9" name="Oval 8"/>
          <p:cNvSpPr/>
          <p:nvPr/>
        </p:nvSpPr>
        <p:spPr>
          <a:xfrm>
            <a:off x="768096" y="236296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28041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One laptop per two staff members, with broadbandmap.fcc.gov open</a:t>
            </a:r>
          </a:p>
        </p:txBody>
      </p:sp>
      <p:sp>
        <p:nvSpPr>
          <p:cNvPr id="11" name="Oval 10"/>
          <p:cNvSpPr/>
          <p:nvPr/>
        </p:nvSpPr>
        <p:spPr>
          <a:xfrm>
            <a:off x="768096" y="283895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2756408"/>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Printed Household Map Check Worksheets, five per person</a:t>
            </a:r>
          </a:p>
        </p:txBody>
      </p:sp>
      <p:sp>
        <p:nvSpPr>
          <p:cNvPr id="13" name="Oval 12"/>
          <p:cNvSpPr/>
          <p:nvPr/>
        </p:nvSpPr>
        <p:spPr>
          <a:xfrm>
            <a:off x="768096" y="3314954"/>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3232404"/>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The Map Challenge Tracker open on a shared computer</a:t>
            </a:r>
          </a:p>
        </p:txBody>
      </p:sp>
      <p:sp>
        <p:nvSpPr>
          <p:cNvPr id="15" name="Oval 14"/>
          <p:cNvSpPr/>
          <p:nvPr/>
        </p:nvSpPr>
        <p:spPr>
          <a:xfrm>
            <a:off x="768096" y="37909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1298448" y="3708400"/>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Your Tribe's address or housing list, and GIS layers if you have them</a:t>
            </a:r>
          </a:p>
        </p:txBody>
      </p:sp>
      <p:sp>
        <p:nvSpPr>
          <p:cNvPr id="17" name="Oval 16"/>
          <p:cNvSpPr/>
          <p:nvPr/>
        </p:nvSpPr>
        <p:spPr>
          <a:xfrm>
            <a:off x="768096" y="426694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1298448" y="4184395"/>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A phone with the FCC Mobile Speed Test app installed</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304"/>
              </a:lnSpc>
              <a:spcBef>
                <a:spcPts val="0"/>
              </a:spcBef>
              <a:spcAft>
                <a:spcPts val="0"/>
              </a:spcAft>
            </a:pPr>
            <a:r>
              <a:rPr sz="2800" b="1" i="0">
                <a:solidFill>
                  <a:srgbClr val="FFFFFF"/>
                </a:solidFill>
                <a:latin typeface="Helvetica"/>
              </a:rPr>
              <a:t>Teaching this class: materials and discussion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Talk about it</a:t>
            </a:r>
          </a:p>
        </p:txBody>
      </p:sp>
      <p:sp>
        <p:nvSpPr>
          <p:cNvPr id="7" name="Oval 6"/>
          <p:cNvSpPr/>
          <p:nvPr/>
        </p:nvSpPr>
        <p:spPr>
          <a:xfrm>
            <a:off x="768096" y="188696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298448" y="1804415"/>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Which homes in our community are most likely to be missing or misplaced on the map, and why?</a:t>
            </a:r>
          </a:p>
        </p:txBody>
      </p:sp>
      <p:sp>
        <p:nvSpPr>
          <p:cNvPr id="9" name="Oval 8"/>
          <p:cNvSpPr/>
          <p:nvPr/>
        </p:nvSpPr>
        <p:spPr>
          <a:xfrm>
            <a:off x="768096" y="2692654"/>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610104"/>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Who should hold the information we collect door to door, and what will we share with the FCC?</a:t>
            </a:r>
          </a:p>
        </p:txBody>
      </p:sp>
      <p:sp>
        <p:nvSpPr>
          <p:cNvPr id="11" name="Oval 10"/>
          <p:cNvSpPr/>
          <p:nvPr/>
        </p:nvSpPr>
        <p:spPr>
          <a:xfrm>
            <a:off x="768096" y="349834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3415792"/>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What would we need from Council, and from partners, to file a bulk challenge this year?</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numu-logo.png"/>
          <p:cNvPicPr>
            <a:picLocks noChangeAspect="1"/>
          </p:cNvPicPr>
          <p:nvPr/>
        </p:nvPicPr>
        <p:blipFill>
          <a:blip r:embed="rId2"/>
          <a:stretch>
            <a:fillRect/>
          </a:stretch>
        </p:blipFill>
        <p:spPr>
          <a:xfrm>
            <a:off x="5272887" y="1005840"/>
            <a:ext cx="1645920" cy="1645920"/>
          </a:xfrm>
          <a:prstGeom prst="rect">
            <a:avLst/>
          </a:prstGeom>
        </p:spPr>
      </p:pic>
      <p:sp>
        <p:nvSpPr>
          <p:cNvPr id="4" name="TextBox 3"/>
          <p:cNvSpPr txBox="1"/>
          <p:nvPr/>
        </p:nvSpPr>
        <p:spPr>
          <a:xfrm>
            <a:off x="1097280" y="3017520"/>
            <a:ext cx="9997135" cy="3291840"/>
          </a:xfrm>
          <a:prstGeom prst="rect">
            <a:avLst/>
          </a:prstGeom>
          <a:noFill/>
        </p:spPr>
        <p:txBody>
          <a:bodyPr wrap="square" lIns="36576" rIns="36576" tIns="0" bIns="0" anchor="t">
            <a:noAutofit/>
          </a:bodyPr>
          <a:lstStyle/>
          <a:p>
            <a:pPr algn="ctr">
              <a:lnSpc>
                <a:spcPts val="3776"/>
              </a:lnSpc>
              <a:spcBef>
                <a:spcPts val="0"/>
              </a:spcBef>
              <a:spcAft>
                <a:spcPts val="2000"/>
              </a:spcAft>
            </a:pPr>
            <a:r>
              <a:rPr sz="3200" b="1" i="0">
                <a:solidFill>
                  <a:srgbClr val="FFFFFF"/>
                </a:solidFill>
                <a:latin typeface="Helvetica"/>
              </a:rPr>
              <a:t>Free from the Numu Communications Learning Center, </a:t>
            </a:r>
            <a:r>
              <a:rPr sz="3200" b="1" i="0">
                <a:solidFill>
                  <a:srgbClr val="F7E10C"/>
                </a:solidFill>
                <a:latin typeface="Helvetica"/>
              </a:rPr>
              <a:t>www.numu.tech/resources</a:t>
            </a:r>
            <a:r>
              <a:rPr sz="3200" b="1" i="0">
                <a:solidFill>
                  <a:srgbClr val="FFFFFF"/>
                </a:solidFill>
                <a:latin typeface="Helvetica"/>
              </a:rPr>
              <a:t>.</a:t>
            </a:r>
          </a:p>
          <a:p>
            <a:pPr algn="ctr">
              <a:lnSpc>
                <a:spcPts val="3304"/>
              </a:lnSpc>
              <a:spcBef>
                <a:spcPts val="0"/>
              </a:spcBef>
              <a:spcAft>
                <a:spcPts val="2600"/>
              </a:spcAft>
            </a:pPr>
            <a:r>
              <a:rPr sz="2800" b="0" i="0">
                <a:solidFill>
                  <a:srgbClr val="DCE6F0"/>
                </a:solidFill>
                <a:latin typeface="Helvetica"/>
              </a:rPr>
              <a:t>Free to use and adapt; please keep this credit.</a:t>
            </a:r>
          </a:p>
          <a:p>
            <a:pPr algn="ctr">
              <a:lnSpc>
                <a:spcPts val="2595"/>
              </a:lnSpc>
              <a:spcBef>
                <a:spcPts val="0"/>
              </a:spcBef>
              <a:spcAft>
                <a:spcPts val="0"/>
              </a:spcAft>
            </a:pPr>
            <a:r>
              <a:rPr sz="2200" b="0" i="0">
                <a:solidFill>
                  <a:srgbClr val="DCE6F0"/>
                </a:solidFill>
                <a:latin typeface="Helvetica"/>
              </a:rPr>
              <a:t>Questions? info@numu.tech  ·  +1-888-686-5830</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References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5212080"/>
          </a:xfrm>
          <a:prstGeom prst="rect">
            <a:avLst/>
          </a:prstGeom>
          <a:noFill/>
        </p:spPr>
        <p:txBody>
          <a:bodyPr wrap="square" lIns="36576" rIns="36576" tIns="0" bIns="0" anchor="t">
            <a:noAutofit/>
          </a:bodyPr>
          <a:lstStyle/>
          <a:p>
            <a:pPr algn="l" marL="457200" indent="-457200">
              <a:lnSpc>
                <a:spcPts val="1416"/>
              </a:lnSpc>
              <a:spcBef>
                <a:spcPts val="0"/>
              </a:spcBef>
              <a:spcAft>
                <a:spcPts val="500"/>
              </a:spcAft>
            </a:pPr>
            <a:r>
              <a:rPr sz="1200" b="0" i="0">
                <a:solidFill>
                  <a:srgbClr val="14233A"/>
                </a:solidFill>
                <a:latin typeface="Helvetica"/>
              </a:rPr>
              <a:t>Benton Institute for Broadband &amp; Society. (2026, May 4). </a:t>
            </a:r>
            <a:r>
              <a:rPr sz="1200" b="0" i="1">
                <a:solidFill>
                  <a:srgbClr val="14233A"/>
                </a:solidFill>
                <a:latin typeface="Helvetica"/>
              </a:rPr>
              <a:t>The FCC is proposing changes in how it maps the digital divide</a:t>
            </a:r>
            <a:r>
              <a:rPr sz="1200" b="0" i="0">
                <a:solidFill>
                  <a:srgbClr val="14233A"/>
                </a:solidFill>
                <a:latin typeface="Helvetica"/>
              </a:rPr>
              <a:t>. https://www.benton.org/blog/fcc-proposing-changes-how-it-maps-digital-divide</a:t>
            </a:r>
          </a:p>
          <a:p>
            <a:pPr algn="l" marL="457200" indent="-457200">
              <a:lnSpc>
                <a:spcPts val="1416"/>
              </a:lnSpc>
              <a:spcBef>
                <a:spcPts val="0"/>
              </a:spcBef>
              <a:spcAft>
                <a:spcPts val="500"/>
              </a:spcAft>
            </a:pPr>
            <a:r>
              <a:rPr sz="1200" b="0" i="0">
                <a:solidFill>
                  <a:srgbClr val="14233A"/>
                </a:solidFill>
                <a:latin typeface="Helvetica"/>
              </a:rPr>
              <a:t>Broadband DATA Act, Pub. L. No. 116-130, 134 Stat. 228 (2020). https://www.congress.gov/116/plaws/publ130/PLAW-116publ130.pdf</a:t>
            </a:r>
          </a:p>
          <a:p>
            <a:pPr algn="l" marL="457200" indent="-457200">
              <a:lnSpc>
                <a:spcPts val="1416"/>
              </a:lnSpc>
              <a:spcBef>
                <a:spcPts val="0"/>
              </a:spcBef>
              <a:spcAft>
                <a:spcPts val="500"/>
              </a:spcAft>
            </a:pPr>
            <a:r>
              <a:rPr sz="1200" b="0" i="0">
                <a:solidFill>
                  <a:srgbClr val="14233A"/>
                </a:solidFill>
                <a:latin typeface="Helvetica"/>
              </a:rPr>
              <a:t>Data verification, 47 C.F.R. § 1.7006 (2026). https://www.ecfr.gov/current/title-47/chapter-I/subchapter-A/part-1/subpart-V/section-1.7006</a:t>
            </a:r>
          </a:p>
          <a:p>
            <a:pPr algn="l" marL="457200" indent="-457200">
              <a:lnSpc>
                <a:spcPts val="1416"/>
              </a:lnSpc>
              <a:spcBef>
                <a:spcPts val="0"/>
              </a:spcBef>
              <a:spcAft>
                <a:spcPts val="500"/>
              </a:spcAft>
            </a:pPr>
            <a:r>
              <a:rPr sz="1200" b="0" i="0">
                <a:solidFill>
                  <a:srgbClr val="14233A"/>
                </a:solidFill>
                <a:latin typeface="Helvetica"/>
              </a:rPr>
              <a:t>Federal Communications Commission. (n.d.-a). </a:t>
            </a:r>
            <a:r>
              <a:rPr sz="1200" b="0" i="1">
                <a:solidFill>
                  <a:srgbClr val="14233A"/>
                </a:solidFill>
                <a:latin typeface="Helvetica"/>
              </a:rPr>
              <a:t>About the Fabric: What a broadband serviceable location (BSL) is and is not</a:t>
            </a:r>
            <a:r>
              <a:rPr sz="1200" b="0" i="0">
                <a:solidFill>
                  <a:srgbClr val="14233A"/>
                </a:solidFill>
                <a:latin typeface="Helvetica"/>
              </a:rPr>
              <a:t>. BDC Help Center. https://help.bdc.fcc.gov/hc/en-us/articles/16842264428059-About-the-Fabric-What-a-Broadband-Serviceable-Location-BSL-Is-and-Is-Not</a:t>
            </a:r>
          </a:p>
          <a:p>
            <a:pPr algn="l" marL="457200" indent="-457200">
              <a:lnSpc>
                <a:spcPts val="1416"/>
              </a:lnSpc>
              <a:spcBef>
                <a:spcPts val="0"/>
              </a:spcBef>
              <a:spcAft>
                <a:spcPts val="500"/>
              </a:spcAft>
            </a:pPr>
            <a:r>
              <a:rPr sz="1200" b="0" i="0">
                <a:solidFill>
                  <a:srgbClr val="14233A"/>
                </a:solidFill>
                <a:latin typeface="Helvetica"/>
              </a:rPr>
              <a:t>Federal Communications Commission. (n.d.-b). </a:t>
            </a:r>
            <a:r>
              <a:rPr sz="1200" b="0" i="1">
                <a:solidFill>
                  <a:srgbClr val="14233A"/>
                </a:solidFill>
                <a:latin typeface="Helvetica"/>
              </a:rPr>
              <a:t>Bulk mobile challenge process overview</a:t>
            </a:r>
            <a:r>
              <a:rPr sz="1200" b="0" i="0">
                <a:solidFill>
                  <a:srgbClr val="14233A"/>
                </a:solidFill>
                <a:latin typeface="Helvetica"/>
              </a:rPr>
              <a:t>. BDC Help Center. https://help.bdc.fcc.gov/hc/en-us/articles/10482866475547-Bulk-Mobile-Challenge-Process-Overview</a:t>
            </a:r>
          </a:p>
          <a:p>
            <a:pPr algn="l" marL="457200" indent="-457200">
              <a:lnSpc>
                <a:spcPts val="1416"/>
              </a:lnSpc>
              <a:spcBef>
                <a:spcPts val="0"/>
              </a:spcBef>
              <a:spcAft>
                <a:spcPts val="500"/>
              </a:spcAft>
            </a:pPr>
            <a:r>
              <a:rPr sz="1200" b="0" i="0">
                <a:solidFill>
                  <a:srgbClr val="14233A"/>
                </a:solidFill>
                <a:latin typeface="Helvetica"/>
              </a:rPr>
              <a:t>Federal Communications Commission. (n.d.-c). </a:t>
            </a:r>
            <a:r>
              <a:rPr sz="1200" b="0" i="1">
                <a:solidFill>
                  <a:srgbClr val="14233A"/>
                </a:solidFill>
                <a:latin typeface="Helvetica"/>
              </a:rPr>
              <a:t>FAQs for government entities</a:t>
            </a:r>
            <a:r>
              <a:rPr sz="1200" b="0" i="0">
                <a:solidFill>
                  <a:srgbClr val="14233A"/>
                </a:solidFill>
                <a:latin typeface="Helvetica"/>
              </a:rPr>
              <a:t>. BDC Help Center. https://help.bdc.fcc.gov/hc/en-us/articles/9535892839195-FAQs-for-Government-Entities</a:t>
            </a:r>
          </a:p>
          <a:p>
            <a:pPr algn="l" marL="457200" indent="-457200">
              <a:lnSpc>
                <a:spcPts val="1416"/>
              </a:lnSpc>
              <a:spcBef>
                <a:spcPts val="0"/>
              </a:spcBef>
              <a:spcAft>
                <a:spcPts val="500"/>
              </a:spcAft>
            </a:pPr>
            <a:r>
              <a:rPr sz="1200" b="0" i="0">
                <a:solidFill>
                  <a:srgbClr val="14233A"/>
                </a:solidFill>
                <a:latin typeface="Helvetica"/>
              </a:rPr>
              <a:t>Federal Communications Commission. (n.d.-d). </a:t>
            </a:r>
            <a:r>
              <a:rPr sz="1200" b="0" i="1">
                <a:solidFill>
                  <a:srgbClr val="14233A"/>
                </a:solidFill>
                <a:latin typeface="Helvetica"/>
              </a:rPr>
              <a:t>How to format a bulk Fabric challenge</a:t>
            </a:r>
            <a:r>
              <a:rPr sz="1200" b="0" i="0">
                <a:solidFill>
                  <a:srgbClr val="14233A"/>
                </a:solidFill>
                <a:latin typeface="Helvetica"/>
              </a:rPr>
              <a:t>. BDC Help Center. https://help.bdc.fcc.gov/hc/en-us/articles/8103890293275-How-to-Format-a-Bulk-Fabric-Challenge</a:t>
            </a:r>
          </a:p>
          <a:p>
            <a:pPr algn="l" marL="457200" indent="-457200">
              <a:lnSpc>
                <a:spcPts val="1416"/>
              </a:lnSpc>
              <a:spcBef>
                <a:spcPts val="0"/>
              </a:spcBef>
              <a:spcAft>
                <a:spcPts val="500"/>
              </a:spcAft>
            </a:pPr>
            <a:r>
              <a:rPr sz="1200" b="0" i="0">
                <a:solidFill>
                  <a:srgbClr val="14233A"/>
                </a:solidFill>
                <a:latin typeface="Helvetica"/>
              </a:rPr>
              <a:t>Federal Communications Commission. (n.d.-e). </a:t>
            </a:r>
            <a:r>
              <a:rPr sz="1200" b="0" i="1">
                <a:solidFill>
                  <a:srgbClr val="14233A"/>
                </a:solidFill>
                <a:latin typeface="Helvetica"/>
              </a:rPr>
              <a:t>How to submit a location challenge</a:t>
            </a:r>
            <a:r>
              <a:rPr sz="1200" b="0" i="0">
                <a:solidFill>
                  <a:srgbClr val="14233A"/>
                </a:solidFill>
                <a:latin typeface="Helvetica"/>
              </a:rPr>
              <a:t>. BDC Help Center. https://help.bdc.fcc.gov/hc/en-us/articles/10475216120475-How-to-Submit-a-Location-Challenge</a:t>
            </a:r>
          </a:p>
          <a:p>
            <a:pPr algn="l" marL="457200" indent="-457200">
              <a:lnSpc>
                <a:spcPts val="1416"/>
              </a:lnSpc>
              <a:spcBef>
                <a:spcPts val="0"/>
              </a:spcBef>
              <a:spcAft>
                <a:spcPts val="500"/>
              </a:spcAft>
            </a:pPr>
            <a:r>
              <a:rPr sz="1200" b="0" i="0">
                <a:solidFill>
                  <a:srgbClr val="14233A"/>
                </a:solidFill>
                <a:latin typeface="Helvetica"/>
              </a:rPr>
              <a:t>Federal Communications Commission. (n.d.-f). </a:t>
            </a:r>
            <a:r>
              <a:rPr sz="1200" b="0" i="1">
                <a:solidFill>
                  <a:srgbClr val="14233A"/>
                </a:solidFill>
                <a:latin typeface="Helvetica"/>
              </a:rPr>
              <a:t>How to submit an availability challenge</a:t>
            </a:r>
            <a:r>
              <a:rPr sz="1200" b="0" i="0">
                <a:solidFill>
                  <a:srgbClr val="14233A"/>
                </a:solidFill>
                <a:latin typeface="Helvetica"/>
              </a:rPr>
              <a:t>. BDC Help Center. https://help.bdc.fcc.gov/hc/en-us/articles/10476040597787-How-to-Submit-an-Availability-Challenge</a:t>
            </a:r>
          </a:p>
          <a:p>
            <a:pPr algn="l" marL="457200" indent="-457200">
              <a:lnSpc>
                <a:spcPts val="1416"/>
              </a:lnSpc>
              <a:spcBef>
                <a:spcPts val="0"/>
              </a:spcBef>
              <a:spcAft>
                <a:spcPts val="500"/>
              </a:spcAft>
            </a:pPr>
            <a:r>
              <a:rPr sz="1200" b="0" i="0">
                <a:solidFill>
                  <a:srgbClr val="14233A"/>
                </a:solidFill>
                <a:latin typeface="Helvetica"/>
              </a:rPr>
              <a:t>Federal Communications Commission. (n.d.-g). </a:t>
            </a:r>
            <a:r>
              <a:rPr sz="1200" b="0" i="1">
                <a:solidFill>
                  <a:srgbClr val="14233A"/>
                </a:solidFill>
                <a:latin typeface="Helvetica"/>
              </a:rPr>
              <a:t>ONAP's mission and priorities</a:t>
            </a:r>
            <a:r>
              <a:rPr sz="1200" b="0" i="0">
                <a:solidFill>
                  <a:srgbClr val="14233A"/>
                </a:solidFill>
                <a:latin typeface="Helvetica"/>
              </a:rPr>
              <a:t>. https://www.fcc.gov/onaps-mission-and-priorities</a:t>
            </a:r>
          </a:p>
          <a:p>
            <a:pPr algn="l" marL="457200" indent="-457200">
              <a:lnSpc>
                <a:spcPts val="1416"/>
              </a:lnSpc>
              <a:spcBef>
                <a:spcPts val="0"/>
              </a:spcBef>
              <a:spcAft>
                <a:spcPts val="500"/>
              </a:spcAft>
            </a:pPr>
            <a:r>
              <a:rPr sz="1200" b="0" i="0">
                <a:solidFill>
                  <a:srgbClr val="14233A"/>
                </a:solidFill>
                <a:latin typeface="Helvetica"/>
              </a:rPr>
              <a:t>Federal Communications Commission. (2026a). </a:t>
            </a:r>
            <a:r>
              <a:rPr sz="1200" b="0" i="1">
                <a:solidFill>
                  <a:srgbClr val="14233A"/>
                </a:solidFill>
                <a:latin typeface="Helvetica"/>
              </a:rPr>
              <a:t>Establishing the Digital Opportunity Data Collection; Modernizing the FCC Form 477 Data Program</a:t>
            </a:r>
            <a:r>
              <a:rPr sz="1200" b="0" i="0">
                <a:solidFill>
                  <a:srgbClr val="14233A"/>
                </a:solidFill>
                <a:latin typeface="Helvetica"/>
              </a:rPr>
              <a:t> (Sixth Report and Order and Fifth Further Notice of Proposed Rulemaking, FCC 26-33). https://docs.fcc.gov/public/attachments/FCC-26-33A1.pdf</a:t>
            </a:r>
          </a:p>
          <a:p>
            <a:pPr algn="l" marL="457200" indent="-457200">
              <a:lnSpc>
                <a:spcPts val="1416"/>
              </a:lnSpc>
              <a:spcBef>
                <a:spcPts val="0"/>
              </a:spcBef>
              <a:spcAft>
                <a:spcPts val="500"/>
              </a:spcAft>
            </a:pPr>
            <a:r>
              <a:rPr sz="1200" b="0" i="0">
                <a:solidFill>
                  <a:srgbClr val="14233A"/>
                </a:solidFill>
                <a:latin typeface="Helvetica"/>
              </a:rPr>
              <a:t>Federal Communications Commission. (2026b, June 26). </a:t>
            </a:r>
            <a:r>
              <a:rPr sz="1200" b="0" i="1">
                <a:solidFill>
                  <a:srgbClr val="14233A"/>
                </a:solidFill>
                <a:latin typeface="Helvetica"/>
              </a:rPr>
              <a:t>Public notice</a:t>
            </a:r>
            <a:r>
              <a:rPr sz="1200" b="0" i="0">
                <a:solidFill>
                  <a:srgbClr val="14233A"/>
                </a:solidFill>
                <a:latin typeface="Helvetica"/>
              </a:rPr>
              <a:t> (DA 26-630). https://docs.fcc.gov/public/attachments/DA-26-630A1.pdf</a:t>
            </a:r>
          </a:p>
          <a:p>
            <a:pPr algn="l" marL="457200" indent="-457200">
              <a:lnSpc>
                <a:spcPts val="1416"/>
              </a:lnSpc>
              <a:spcBef>
                <a:spcPts val="0"/>
              </a:spcBef>
              <a:spcAft>
                <a:spcPts val="500"/>
              </a:spcAft>
            </a:pPr>
            <a:r>
              <a:rPr sz="1200" b="0" i="0">
                <a:solidFill>
                  <a:srgbClr val="14233A"/>
                </a:solidFill>
                <a:latin typeface="Helvetica"/>
              </a:rPr>
              <a:t>Federal Communications Commission. (2026c, April 29). </a:t>
            </a:r>
            <a:r>
              <a:rPr sz="1200" b="0" i="1">
                <a:solidFill>
                  <a:srgbClr val="14233A"/>
                </a:solidFill>
                <a:latin typeface="Helvetica"/>
              </a:rPr>
              <a:t>Public notice: Coverage restoration process</a:t>
            </a:r>
            <a:r>
              <a:rPr sz="1200" b="0" i="0">
                <a:solidFill>
                  <a:srgbClr val="14233A"/>
                </a:solidFill>
                <a:latin typeface="Helvetica"/>
              </a:rPr>
              <a:t> (DA 26-420). https://docs.fcc.gov/public/attachments/DA-26-420A1.pdf</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References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5212080"/>
          </a:xfrm>
          <a:prstGeom prst="rect">
            <a:avLst/>
          </a:prstGeom>
          <a:noFill/>
        </p:spPr>
        <p:txBody>
          <a:bodyPr wrap="square" lIns="36576" rIns="36576" tIns="0" bIns="0" anchor="t">
            <a:noAutofit/>
          </a:bodyPr>
          <a:lstStyle/>
          <a:p>
            <a:pPr algn="l" marL="457200" indent="-457200">
              <a:lnSpc>
                <a:spcPts val="1416"/>
              </a:lnSpc>
              <a:spcBef>
                <a:spcPts val="0"/>
              </a:spcBef>
              <a:spcAft>
                <a:spcPts val="500"/>
              </a:spcAft>
            </a:pPr>
            <a:r>
              <a:rPr sz="1200" b="0" i="0">
                <a:solidFill>
                  <a:srgbClr val="14233A"/>
                </a:solidFill>
                <a:latin typeface="Helvetica"/>
              </a:rPr>
              <a:t>National Telecommunications and Information Administration. (n.d.). </a:t>
            </a:r>
            <a:r>
              <a:rPr sz="1200" b="0" i="1">
                <a:solidFill>
                  <a:srgbClr val="14233A"/>
                </a:solidFill>
                <a:latin typeface="Helvetica"/>
              </a:rPr>
              <a:t>BEAD challenge process policy notice</a:t>
            </a:r>
            <a:r>
              <a:rPr sz="1200" b="0" i="0">
                <a:solidFill>
                  <a:srgbClr val="14233A"/>
                </a:solidFill>
                <a:latin typeface="Helvetica"/>
              </a:rPr>
              <a:t>. https://www.ntia.gov/sites/default/files/publications/bead_challenge_process_policy_notice_final.pdf</a:t>
            </a:r>
          </a:p>
          <a:p>
            <a:pPr algn="l" marL="457200" indent="-457200">
              <a:lnSpc>
                <a:spcPts val="1416"/>
              </a:lnSpc>
              <a:spcBef>
                <a:spcPts val="0"/>
              </a:spcBef>
              <a:spcAft>
                <a:spcPts val="500"/>
              </a:spcAft>
            </a:pPr>
            <a:r>
              <a:rPr sz="1200" b="0" i="0">
                <a:solidFill>
                  <a:srgbClr val="14233A"/>
                </a:solidFill>
                <a:latin typeface="Helvetica"/>
              </a:rPr>
              <a:t>Native Nations Communications Task Force. (2019). </a:t>
            </a:r>
            <a:r>
              <a:rPr sz="1200" b="0" i="1">
                <a:solidFill>
                  <a:srgbClr val="14233A"/>
                </a:solidFill>
                <a:latin typeface="Helvetica"/>
              </a:rPr>
              <a:t>Improving and increasing broadband deployment on Tribal lands</a:t>
            </a:r>
            <a:r>
              <a:rPr sz="1200" b="0" i="0">
                <a:solidFill>
                  <a:srgbClr val="14233A"/>
                </a:solidFill>
                <a:latin typeface="Helvetica"/>
              </a:rPr>
              <a:t>. Federal Communications Commission. https://www.fcc.gov/sites/default/files/nnctf_tribal_broadband_report.pdf</a:t>
            </a:r>
          </a:p>
          <a:p>
            <a:pPr algn="l" marL="457200" indent="-457200">
              <a:lnSpc>
                <a:spcPts val="1416"/>
              </a:lnSpc>
              <a:spcBef>
                <a:spcPts val="0"/>
              </a:spcBef>
              <a:spcAft>
                <a:spcPts val="500"/>
              </a:spcAft>
            </a:pPr>
            <a:r>
              <a:rPr sz="1200" b="0" i="0">
                <a:solidFill>
                  <a:srgbClr val="14233A"/>
                </a:solidFill>
                <a:latin typeface="Helvetica"/>
              </a:rPr>
              <a:t>U.S. Government Accountability Office. (2018). </a:t>
            </a:r>
            <a:r>
              <a:rPr sz="1200" b="0" i="1">
                <a:solidFill>
                  <a:srgbClr val="14233A"/>
                </a:solidFill>
                <a:latin typeface="Helvetica"/>
              </a:rPr>
              <a:t>Broadband internet: FCC's data overstate access on tribal lands</a:t>
            </a:r>
            <a:r>
              <a:rPr sz="1200" b="0" i="0">
                <a:solidFill>
                  <a:srgbClr val="14233A"/>
                </a:solidFill>
                <a:latin typeface="Helvetica"/>
              </a:rPr>
              <a:t> (GAO-18-630). https://www.gao.gov/products/gao-18-630</a:t>
            </a:r>
          </a:p>
          <a:p>
            <a:pPr algn="l" marL="457200" indent="-457200">
              <a:lnSpc>
                <a:spcPts val="1416"/>
              </a:lnSpc>
              <a:spcBef>
                <a:spcPts val="0"/>
              </a:spcBef>
              <a:spcAft>
                <a:spcPts val="500"/>
              </a:spcAft>
            </a:pPr>
            <a:r>
              <a:rPr sz="1200" b="0" i="0">
                <a:solidFill>
                  <a:srgbClr val="14233A"/>
                </a:solidFill>
                <a:latin typeface="Helvetica"/>
              </a:rPr>
              <a:t>U.S. Government Accountability Office. (2022). </a:t>
            </a:r>
            <a:r>
              <a:rPr sz="1200" b="0" i="1">
                <a:solidFill>
                  <a:srgbClr val="14233A"/>
                </a:solidFill>
                <a:latin typeface="Helvetica"/>
              </a:rPr>
              <a:t>Tribal broadband: National strategy and coordination framework needed to increase access</a:t>
            </a:r>
            <a:r>
              <a:rPr sz="1200" b="0" i="0">
                <a:solidFill>
                  <a:srgbClr val="14233A"/>
                </a:solidFill>
                <a:latin typeface="Helvetica"/>
              </a:rPr>
              <a:t> (GAO-22-104421). https://www.gao.gov/products/gao-22-104421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FCC Broadband Map and How to Challenge It</dc:title>
  <dc:subject>Numu Communications Learning Center</dc:subject>
  <dc:creator>Numu Communications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